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38" r:id="rId1"/>
    <p:sldMasterId id="2147484151" r:id="rId2"/>
  </p:sldMasterIdLst>
  <p:notesMasterIdLst>
    <p:notesMasterId r:id="rId22"/>
  </p:notesMasterIdLst>
  <p:handoutMasterIdLst>
    <p:handoutMasterId r:id="rId23"/>
  </p:handoutMasterIdLst>
  <p:sldIdLst>
    <p:sldId id="2147480283" r:id="rId3"/>
    <p:sldId id="2147480284" r:id="rId4"/>
    <p:sldId id="2147480192" r:id="rId5"/>
    <p:sldId id="2147480279" r:id="rId6"/>
    <p:sldId id="2147480274" r:id="rId7"/>
    <p:sldId id="2147480276" r:id="rId8"/>
    <p:sldId id="2147480269" r:id="rId9"/>
    <p:sldId id="2147480264" r:id="rId10"/>
    <p:sldId id="2147480265" r:id="rId11"/>
    <p:sldId id="2147480275" r:id="rId12"/>
    <p:sldId id="2147480266" r:id="rId13"/>
    <p:sldId id="2147480278" r:id="rId14"/>
    <p:sldId id="2147480280" r:id="rId15"/>
    <p:sldId id="2147480267" r:id="rId16"/>
    <p:sldId id="2147480277" r:id="rId17"/>
    <p:sldId id="2147480282" r:id="rId18"/>
    <p:sldId id="2147480271" r:id="rId19"/>
    <p:sldId id="2147480255" r:id="rId20"/>
    <p:sldId id="2147480285" r:id="rId21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Kickoff" id="{C9227908-7792-B843-B759-3A99B6DBE96D}">
          <p14:sldIdLst>
            <p14:sldId id="2147480283"/>
            <p14:sldId id="2147480284"/>
          </p14:sldIdLst>
        </p14:section>
        <p14:section name="Intro" id="{D1DCCDA9-C8D2-664E-8582-A6CE49C3F872}">
          <p14:sldIdLst>
            <p14:sldId id="2147480192"/>
            <p14:sldId id="2147480279"/>
            <p14:sldId id="2147480274"/>
          </p14:sldIdLst>
        </p14:section>
        <p14:section name="Cloud Basics" id="{DA1619B7-7A74-5741-AF39-1EAB9FB236CE}">
          <p14:sldIdLst>
            <p14:sldId id="2147480276"/>
            <p14:sldId id="2147480269"/>
            <p14:sldId id="2147480264"/>
            <p14:sldId id="2147480265"/>
          </p14:sldIdLst>
        </p14:section>
        <p14:section name="Multicloud" id="{41521B3B-593A-4649-8FDB-6CF7D8F1ACA9}">
          <p14:sldIdLst>
            <p14:sldId id="2147480275"/>
            <p14:sldId id="2147480266"/>
            <p14:sldId id="2147480278"/>
            <p14:sldId id="2147480280"/>
            <p14:sldId id="2147480267"/>
          </p14:sldIdLst>
        </p14:section>
        <p14:section name="On boarding" id="{464C38FC-8E43-A74F-825B-B48768B99EFE}">
          <p14:sldIdLst>
            <p14:sldId id="2147480277"/>
            <p14:sldId id="2147480282"/>
          </p14:sldIdLst>
        </p14:section>
        <p14:section name="Closing" id="{E450BDE4-2AC1-9440-9616-28B5F9E606A2}">
          <p14:sldIdLst>
            <p14:sldId id="2147480271"/>
            <p14:sldId id="2147480255"/>
            <p14:sldId id="214748028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2C5166"/>
    <a:srgbClr val="192F3F"/>
    <a:srgbClr val="FF7364"/>
    <a:srgbClr val="CCF069"/>
    <a:srgbClr val="FF0000"/>
    <a:srgbClr val="009193"/>
    <a:srgbClr val="13232C"/>
    <a:srgbClr val="81D5E0"/>
    <a:srgbClr val="70B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91" autoAdjust="0"/>
    <p:restoredTop sz="74201" autoAdjust="0"/>
  </p:normalViewPr>
  <p:slideViewPr>
    <p:cSldViewPr snapToGrid="0" snapToObjects="1">
      <p:cViewPr varScale="1">
        <p:scale>
          <a:sx n="67" d="100"/>
          <a:sy n="67" d="100"/>
        </p:scale>
        <p:origin x="244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-1055"/>
    </p:cViewPr>
  </p:sorterViewPr>
  <p:notesViewPr>
    <p:cSldViewPr snapToGrid="0" snapToObjects="1">
      <p:cViewPr varScale="1">
        <p:scale>
          <a:sx n="118" d="100"/>
          <a:sy n="118" d="100"/>
        </p:scale>
        <p:origin x="3440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0FB287-45EC-2445-A678-68C79F2416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BAE833-58C5-6343-B0DA-A7DEDF7A27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838C6-95CA-D143-8B9C-84E1411C3F4E}" type="datetimeFigureOut">
              <a:rPr lang="en-US" smtClean="0"/>
              <a:t>7/24/23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0B1E7-3D32-364C-9083-F307C3821AE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B56489-4C2A-3640-BA1F-0F1DE89861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D5F5F-F29C-B745-88CB-EDFD836A1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79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7EC0F-5AC5-F743-872E-19E7E4F2116D}" type="datetimeFigureOut">
              <a:rPr lang="en-US" smtClean="0"/>
              <a:t>7/24/23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D2175-244A-4246-9480-7E91947D6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52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739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Next, let’s see why OCI for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multicloud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Mincho" panose="02020400000000000000" pitchFamily="18" charset="-128"/>
                <a:cs typeface="Times New Roman" panose="02020603050405020304" pitchFamily="18" charset="0"/>
              </a:rPr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8146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7547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032097-77A7-E542-84AE-E8563AC605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7547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2196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956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7507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DC5964-3162-43B5-B1EC-63C8D166D7D3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312D2A"/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12D2A"/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40793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425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977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41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43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24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D2175-244A-4246-9480-7E91947D60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22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376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842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D2175-244A-4246-9480-7E91947D607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64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kern="1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7547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032097-77A7-E542-84AE-E8563AC605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7547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859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D2175-244A-4246-9480-7E91947D60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6372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7547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032097-77A7-E542-84AE-E8563AC605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7547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977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65B0F63-42DD-6465-A018-05D9F19D13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0280" t="11969" r="16027" b="28899"/>
          <a:stretch/>
        </p:blipFill>
        <p:spPr>
          <a:xfrm rot="10800000" flipV="1">
            <a:off x="0" y="-1"/>
            <a:ext cx="19208829" cy="1335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684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RIB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5618AA-1EEA-64F7-6BA1-CBA3893256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94284" y="6884126"/>
            <a:ext cx="11024731" cy="3175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4400" dirty="0">
                <a:solidFill>
                  <a:srgbClr val="81D5E0"/>
                </a:solidFill>
                <a:latin typeface="Oracle Sans" panose="020B0503020204020204" pitchFamily="34" charset="0"/>
                <a:cs typeface="Oracle Sans" panose="020B0503020204020204" pitchFamily="34" charset="0"/>
              </a:defRPr>
            </a:lvl1pPr>
          </a:lstStyle>
          <a:p>
            <a:pPr marL="457086" marR="0" lvl="0" indent="-457086" defTabSz="2140442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4284" y="3256506"/>
            <a:ext cx="11024731" cy="317500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9998" b="0" i="0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8F363-9BCB-60F5-5C45-FF8AF1C6EE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/>
          <a:stretch/>
        </p:blipFill>
        <p:spPr>
          <a:xfrm>
            <a:off x="0" y="2678"/>
            <a:ext cx="24387175" cy="1371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2869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CROSSH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97750A-C0A4-BCD2-CA8F-9167D33EA8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/>
          <a:stretch/>
        </p:blipFill>
        <p:spPr>
          <a:xfrm>
            <a:off x="1" y="2678"/>
            <a:ext cx="24387173" cy="1371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6094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572D86-FFC7-0638-6EE5-91C8BC9F79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59213">
            <a:off x="-22965941" y="-9071189"/>
            <a:ext cx="53298981" cy="2424073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28B3A14-D198-7A54-D17D-63AAC1211C8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10743989" y="3049174"/>
            <a:ext cx="39122349" cy="2470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11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7166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06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RIB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5618AA-1EEA-64F7-6BA1-CBA3893256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94283" y="6884125"/>
            <a:ext cx="11024731" cy="3175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4400" dirty="0">
                <a:solidFill>
                  <a:srgbClr val="81D5E0"/>
                </a:solidFill>
                <a:latin typeface="Oracle Sans" panose="020B0503020204020204" pitchFamily="34" charset="0"/>
                <a:cs typeface="Oracle Sans" panose="020B0503020204020204" pitchFamily="34" charset="0"/>
              </a:defRPr>
            </a:lvl1pPr>
          </a:lstStyle>
          <a:p>
            <a:pPr marL="457177" marR="0" lvl="0" indent="-457177" defTabSz="214087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4283" y="3256505"/>
            <a:ext cx="11024731" cy="317500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10000" b="0" i="0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8F363-9BCB-60F5-5C45-FF8AF1C6EE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/>
          <a:stretch/>
        </p:blipFill>
        <p:spPr>
          <a:xfrm>
            <a:off x="-1" y="2677"/>
            <a:ext cx="24387175" cy="1371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5932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CROSSH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97750A-C0A4-BCD2-CA8F-9167D33EA8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/>
          <a:stretch/>
        </p:blipFill>
        <p:spPr>
          <a:xfrm>
            <a:off x="0" y="2677"/>
            <a:ext cx="24387173" cy="1371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9783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572D86-FFC7-0638-6EE5-91C8BC9F79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59213">
            <a:off x="-22965942" y="-9071190"/>
            <a:ext cx="53298982" cy="2424073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28B3A14-D198-7A54-D17D-63AAC1211C8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10743989" y="3049175"/>
            <a:ext cx="39122350" cy="2470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7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660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uble Tex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D25E04FE-36A1-2ECB-E650-06D5CA75E7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"/>
            <a:ext cx="24387175" cy="1371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79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able Dark Ocea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1EF55DB-F8DF-1F48-B9BD-47EBA5959A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766459" y="12898104"/>
            <a:ext cx="817240" cy="82742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2B8385A-6DEB-2642-8BF6-B713353A9C1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CFF4B978-1D82-7745-80C5-DBABA6B131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3E44485-7FBE-FC4B-80D4-3930D5DEF6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r>
              <a:rPr lang="en-CA" dirty="0">
                <a:sym typeface="Symbol" pitchFamily="2" charset="2"/>
              </a:rPr>
              <a:t>Copyright © 2022, Oracle and/or its affiliates | Confidential: Restricted</a:t>
            </a:r>
            <a:endParaRPr lang="en-CA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586433-A4E7-A6F3-4973-5ED6EE246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9698" y="1185357"/>
            <a:ext cx="21370446" cy="1351986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b="0" i="0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7633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Tex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4ECD3DCC-DBBE-44E5-27F6-4B2FD5AA77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065"/>
            <a:ext cx="24387175" cy="1370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99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65B0F63-42DD-6465-A018-05D9F19D13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0280" t="11969" r="16027" b="28899"/>
          <a:stretch/>
        </p:blipFill>
        <p:spPr>
          <a:xfrm rot="10800000" flipV="1">
            <a:off x="0" y="-2"/>
            <a:ext cx="19208829" cy="1335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8682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6010" y="672354"/>
            <a:ext cx="22202496" cy="18806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69FCD1-69A5-FED4-307E-566E5D55569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2771266" y="12888577"/>
            <a:ext cx="817240" cy="8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5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0" r:id="rId2"/>
    <p:sldLayoutId id="2147484141" r:id="rId3"/>
    <p:sldLayoutId id="2147484142" r:id="rId4"/>
    <p:sldLayoutId id="2147484143" r:id="rId5"/>
    <p:sldLayoutId id="2147484144" r:id="rId6"/>
    <p:sldLayoutId id="2147484147" r:id="rId7"/>
    <p:sldLayoutId id="2147484163" r:id="rId8"/>
  </p:sldLayoutIdLst>
  <p:hf sldNum="0" hdr="0" ftr="0" dt="0"/>
  <p:txStyles>
    <p:titleStyle>
      <a:lvl1pPr algn="l" defTabSz="1828709" rtl="0" eaLnBrk="1" latinLnBrk="0" hangingPunct="1">
        <a:lnSpc>
          <a:spcPct val="100000"/>
        </a:lnSpc>
        <a:spcBef>
          <a:spcPct val="0"/>
        </a:spcBef>
        <a:buNone/>
        <a:defRPr sz="6600" b="0" i="0" kern="1200">
          <a:solidFill>
            <a:schemeClr val="bg1"/>
          </a:solidFill>
          <a:latin typeface="Oracle Sans Light" panose="020B0403020204020204" pitchFamily="34" charset="0"/>
          <a:ea typeface="+mj-ea"/>
          <a:cs typeface="Oracle Sans Light" panose="020B0403020204020204" pitchFamily="34" charset="0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4200" b="0" i="0" kern="1200">
          <a:solidFill>
            <a:schemeClr val="tx2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b="0" i="0" kern="1200">
          <a:solidFill>
            <a:schemeClr val="tx1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00" b="0" i="0" kern="1200">
          <a:solidFill>
            <a:schemeClr val="tx1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16">
          <p15:clr>
            <a:srgbClr val="F26B43"/>
          </p15:clr>
        </p15:guide>
        <p15:guide id="2" pos="14331">
          <p15:clr>
            <a:srgbClr val="F26B43"/>
          </p15:clr>
        </p15:guide>
        <p15:guide id="3" pos="14859">
          <p15:clr>
            <a:srgbClr val="F26B43"/>
          </p15:clr>
        </p15:guide>
        <p15:guide id="4" pos="864">
          <p15:clr>
            <a:srgbClr val="F26B43"/>
          </p15:clr>
        </p15:guide>
        <p15:guide id="5" pos="5377">
          <p15:clr>
            <a:srgbClr val="F26B43"/>
          </p15:clr>
        </p15:guide>
        <p15:guide id="6" pos="9842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8136">
          <p15:clr>
            <a:srgbClr val="F26B43"/>
          </p15:clr>
        </p15:guide>
        <p15:guide id="9" orient="horz" pos="3000">
          <p15:clr>
            <a:srgbClr val="F26B43"/>
          </p15:clr>
        </p15:guide>
        <p15:guide id="10" orient="horz" pos="5568">
          <p15:clr>
            <a:srgbClr val="F26B43"/>
          </p15:clr>
        </p15:guide>
        <p15:guide id="11" orient="horz" pos="4320">
          <p15:clr>
            <a:srgbClr val="5ACBF0"/>
          </p15:clr>
        </p15:guide>
        <p15:guide id="12" pos="7680">
          <p15:clr>
            <a:srgbClr val="5ACBF0"/>
          </p15:clr>
        </p15:guide>
        <p15:guide id="13" orient="horz" pos="1728">
          <p15:clr>
            <a:srgbClr val="9FCC3B"/>
          </p15:clr>
        </p15:guide>
        <p15:guide id="14" orient="horz" pos="7584">
          <p15:clr>
            <a:srgbClr val="9FCC3B"/>
          </p15:clr>
        </p15:guide>
        <p15:guide id="15" orient="horz" pos="2304">
          <p15:clr>
            <a:srgbClr val="FBAE40"/>
          </p15:clr>
        </p15:guide>
        <p15:guide id="16" orient="horz" pos="7008">
          <p15:clr>
            <a:srgbClr val="5ACBF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6011" y="672354"/>
            <a:ext cx="22202497" cy="18806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69FCD1-69A5-FED4-307E-566E5D55569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2771268" y="12888578"/>
            <a:ext cx="817240" cy="82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21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9" r:id="rId6"/>
  </p:sldLayoutIdLst>
  <p:hf sldNum="0" hdr="0" ftr="0" dt="0"/>
  <p:txStyles>
    <p:titleStyle>
      <a:lvl1pPr algn="l" defTabSz="1828344" rtl="0" eaLnBrk="1" latinLnBrk="0" hangingPunct="1">
        <a:lnSpc>
          <a:spcPct val="100000"/>
        </a:lnSpc>
        <a:spcBef>
          <a:spcPct val="0"/>
        </a:spcBef>
        <a:buNone/>
        <a:defRPr sz="6598" b="0" i="0" kern="1200">
          <a:solidFill>
            <a:schemeClr val="bg1"/>
          </a:solidFill>
          <a:latin typeface="Oracle Sans Light" panose="020B0403020204020204" pitchFamily="34" charset="0"/>
          <a:ea typeface="+mj-ea"/>
          <a:cs typeface="Oracle Sans Light" panose="020B0403020204020204" pitchFamily="34" charset="0"/>
        </a:defRPr>
      </a:lvl1pPr>
    </p:titleStyle>
    <p:bodyStyle>
      <a:lvl1pPr marL="457086" indent="-457086" algn="l" defTabSz="182834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4200" b="0" i="0" kern="1200">
          <a:solidFill>
            <a:schemeClr val="tx2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1pPr>
      <a:lvl2pPr marL="1371256" indent="-457086" algn="l" defTabSz="182834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b="0" i="0" kern="1200">
          <a:solidFill>
            <a:schemeClr val="tx1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2pPr>
      <a:lvl3pPr marL="2285428" indent="-457086" algn="l" defTabSz="182834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00" b="0" i="0" kern="1200">
          <a:solidFill>
            <a:schemeClr val="tx1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3pPr>
      <a:lvl4pPr marL="3199600" indent="-457086" algn="l" defTabSz="182834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4pPr>
      <a:lvl5pPr marL="4113772" indent="-457086" algn="l" defTabSz="182834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Oracle Sans Light" panose="020B0403020204020204" pitchFamily="34" charset="0"/>
          <a:ea typeface="+mn-ea"/>
          <a:cs typeface="Oracle Sans Light" panose="020B0403020204020204" pitchFamily="34" charset="0"/>
        </a:defRPr>
      </a:lvl5pPr>
      <a:lvl6pPr marL="5027944" indent="-457086" algn="l" defTabSz="182834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6" indent="-457086" algn="l" defTabSz="182834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172" algn="l" defTabSz="182834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4" algn="l" defTabSz="182834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6" algn="l" defTabSz="182834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2" algn="l" defTabSz="182834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16">
          <p15:clr>
            <a:srgbClr val="F26B43"/>
          </p15:clr>
        </p15:guide>
        <p15:guide id="2" pos="14331">
          <p15:clr>
            <a:srgbClr val="F26B43"/>
          </p15:clr>
        </p15:guide>
        <p15:guide id="3" pos="14859">
          <p15:clr>
            <a:srgbClr val="F26B43"/>
          </p15:clr>
        </p15:guide>
        <p15:guide id="4" pos="864">
          <p15:clr>
            <a:srgbClr val="F26B43"/>
          </p15:clr>
        </p15:guide>
        <p15:guide id="5" pos="5377">
          <p15:clr>
            <a:srgbClr val="F26B43"/>
          </p15:clr>
        </p15:guide>
        <p15:guide id="6" pos="9842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8136">
          <p15:clr>
            <a:srgbClr val="F26B43"/>
          </p15:clr>
        </p15:guide>
        <p15:guide id="9" orient="horz" pos="3000">
          <p15:clr>
            <a:srgbClr val="F26B43"/>
          </p15:clr>
        </p15:guide>
        <p15:guide id="10" orient="horz" pos="5568">
          <p15:clr>
            <a:srgbClr val="F26B43"/>
          </p15:clr>
        </p15:guide>
        <p15:guide id="11" orient="horz" pos="4320">
          <p15:clr>
            <a:srgbClr val="5ACBF0"/>
          </p15:clr>
        </p15:guide>
        <p15:guide id="12" pos="7680">
          <p15:clr>
            <a:srgbClr val="5ACBF0"/>
          </p15:clr>
        </p15:guide>
        <p15:guide id="13" orient="horz" pos="1728">
          <p15:clr>
            <a:srgbClr val="9FCC3B"/>
          </p15:clr>
        </p15:guide>
        <p15:guide id="14" orient="horz" pos="7584">
          <p15:clr>
            <a:srgbClr val="9FCC3B"/>
          </p15:clr>
        </p15:guide>
        <p15:guide id="15" orient="horz" pos="2304">
          <p15:clr>
            <a:srgbClr val="FBAE40"/>
          </p15:clr>
        </p15:guide>
        <p15:guide id="16" orient="horz" pos="7008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26" Type="http://schemas.openxmlformats.org/officeDocument/2006/relationships/image" Target="../media/image44.svg"/><Relationship Id="rId3" Type="http://schemas.openxmlformats.org/officeDocument/2006/relationships/tags" Target="../tags/tag8.xml"/><Relationship Id="rId21" Type="http://schemas.openxmlformats.org/officeDocument/2006/relationships/image" Target="../media/image39.tiff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5" Type="http://schemas.openxmlformats.org/officeDocument/2006/relationships/image" Target="../media/image43.png"/><Relationship Id="rId33" Type="http://schemas.openxmlformats.org/officeDocument/2006/relationships/image" Target="../media/image51.png"/><Relationship Id="rId2" Type="http://schemas.openxmlformats.org/officeDocument/2006/relationships/tags" Target="../tags/tag7.xml"/><Relationship Id="rId16" Type="http://schemas.openxmlformats.org/officeDocument/2006/relationships/image" Target="../media/image34.jpeg"/><Relationship Id="rId20" Type="http://schemas.openxmlformats.org/officeDocument/2006/relationships/image" Target="../media/image38.tiff"/><Relationship Id="rId29" Type="http://schemas.openxmlformats.org/officeDocument/2006/relationships/image" Target="../media/image47.png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29.png"/><Relationship Id="rId24" Type="http://schemas.openxmlformats.org/officeDocument/2006/relationships/image" Target="../media/image42.png"/><Relationship Id="rId32" Type="http://schemas.openxmlformats.org/officeDocument/2006/relationships/image" Target="../media/image50.png"/><Relationship Id="rId5" Type="http://schemas.openxmlformats.org/officeDocument/2006/relationships/tags" Target="../tags/tag10.xml"/><Relationship Id="rId15" Type="http://schemas.openxmlformats.org/officeDocument/2006/relationships/image" Target="../media/image33.tiff"/><Relationship Id="rId23" Type="http://schemas.openxmlformats.org/officeDocument/2006/relationships/image" Target="../media/image41.tiff"/><Relationship Id="rId28" Type="http://schemas.openxmlformats.org/officeDocument/2006/relationships/image" Target="../media/image46.svg"/><Relationship Id="rId10" Type="http://schemas.openxmlformats.org/officeDocument/2006/relationships/image" Target="../media/image28.png"/><Relationship Id="rId19" Type="http://schemas.openxmlformats.org/officeDocument/2006/relationships/image" Target="../media/image37.tiff"/><Relationship Id="rId31" Type="http://schemas.openxmlformats.org/officeDocument/2006/relationships/image" Target="../media/image49.png"/><Relationship Id="rId4" Type="http://schemas.openxmlformats.org/officeDocument/2006/relationships/tags" Target="../tags/tag9.xml"/><Relationship Id="rId9" Type="http://schemas.openxmlformats.org/officeDocument/2006/relationships/image" Target="../media/image11.emf"/><Relationship Id="rId14" Type="http://schemas.openxmlformats.org/officeDocument/2006/relationships/image" Target="../media/image32.tiff"/><Relationship Id="rId22" Type="http://schemas.openxmlformats.org/officeDocument/2006/relationships/image" Target="../media/image40.tiff"/><Relationship Id="rId27" Type="http://schemas.openxmlformats.org/officeDocument/2006/relationships/image" Target="../media/image45.png"/><Relationship Id="rId30" Type="http://schemas.openxmlformats.org/officeDocument/2006/relationships/image" Target="../media/image48.png"/><Relationship Id="rId8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4.png"/><Relationship Id="rId12" Type="http://schemas.openxmlformats.org/officeDocument/2006/relationships/image" Target="../media/image59.sv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microsoft.com/office/2007/relationships/hdphoto" Target="../media/hdphoto1.wdp"/><Relationship Id="rId11" Type="http://schemas.openxmlformats.org/officeDocument/2006/relationships/image" Target="../media/image58.png"/><Relationship Id="rId5" Type="http://schemas.openxmlformats.org/officeDocument/2006/relationships/image" Target="../media/image53.png"/><Relationship Id="rId10" Type="http://schemas.openxmlformats.org/officeDocument/2006/relationships/image" Target="../media/image57.svg"/><Relationship Id="rId4" Type="http://schemas.openxmlformats.org/officeDocument/2006/relationships/image" Target="../media/image52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56.png"/><Relationship Id="rId18" Type="http://schemas.openxmlformats.org/officeDocument/2006/relationships/image" Target="../media/image61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53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9.svg"/><Relationship Id="rId1" Type="http://schemas.openxmlformats.org/officeDocument/2006/relationships/tags" Target="../tags/tag13.xml"/><Relationship Id="rId6" Type="http://schemas.openxmlformats.org/officeDocument/2006/relationships/image" Target="../media/image52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54.png"/><Relationship Id="rId14" Type="http://schemas.openxmlformats.org/officeDocument/2006/relationships/image" Target="../media/image57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8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microsoft.com/office/2007/relationships/hdphoto" Target="../media/hdphoto5.wdp"/><Relationship Id="rId4" Type="http://schemas.openxmlformats.org/officeDocument/2006/relationships/image" Target="../media/image64.png"/><Relationship Id="rId9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svg"/><Relationship Id="rId18" Type="http://schemas.openxmlformats.org/officeDocument/2006/relationships/hyperlink" Target="https://blogs.oracle.com/oracleuniversity/post/oci-training-for-aws-and-azure-architects" TargetMode="External"/><Relationship Id="rId3" Type="http://schemas.openxmlformats.org/officeDocument/2006/relationships/hyperlink" Target="https://www.oracle.com/a/ocom/docs/ocimapping/ocimapping.html" TargetMode="External"/><Relationship Id="rId7" Type="http://schemas.openxmlformats.org/officeDocument/2006/relationships/image" Target="../media/image71.svg"/><Relationship Id="rId12" Type="http://schemas.openxmlformats.org/officeDocument/2006/relationships/image" Target="../media/image76.png"/><Relationship Id="rId17" Type="http://schemas.openxmlformats.org/officeDocument/2006/relationships/image" Target="../media/image81.sv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80.png"/><Relationship Id="rId20" Type="http://schemas.openxmlformats.org/officeDocument/2006/relationships/hyperlink" Target="https://apex.oraclecorp.com/pls/apex/demopartner/r/partner-expertise/home?session=11973501150512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0.png"/><Relationship Id="rId11" Type="http://schemas.openxmlformats.org/officeDocument/2006/relationships/image" Target="../media/image75.svg"/><Relationship Id="rId5" Type="http://schemas.openxmlformats.org/officeDocument/2006/relationships/image" Target="../media/image69.svg"/><Relationship Id="rId15" Type="http://schemas.openxmlformats.org/officeDocument/2006/relationships/image" Target="../media/image79.svg"/><Relationship Id="rId10" Type="http://schemas.openxmlformats.org/officeDocument/2006/relationships/image" Target="../media/image74.png"/><Relationship Id="rId19" Type="http://schemas.openxmlformats.org/officeDocument/2006/relationships/image" Target="../media/image82.png"/><Relationship Id="rId4" Type="http://schemas.openxmlformats.org/officeDocument/2006/relationships/image" Target="../media/image68.png"/><Relationship Id="rId9" Type="http://schemas.openxmlformats.org/officeDocument/2006/relationships/image" Target="../media/image73.svg"/><Relationship Id="rId1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15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0.png"/><Relationship Id="rId18" Type="http://schemas.openxmlformats.org/officeDocument/2006/relationships/image" Target="../media/image25.svg"/><Relationship Id="rId3" Type="http://schemas.openxmlformats.org/officeDocument/2006/relationships/tags" Target="../tags/tag3.xml"/><Relationship Id="rId7" Type="http://schemas.openxmlformats.org/officeDocument/2006/relationships/notesSlide" Target="../notesSlides/notesSlide9.xml"/><Relationship Id="rId12" Type="http://schemas.openxmlformats.org/officeDocument/2006/relationships/image" Target="../media/image19.svg"/><Relationship Id="rId17" Type="http://schemas.openxmlformats.org/officeDocument/2006/relationships/image" Target="../media/image24.png"/><Relationship Id="rId2" Type="http://schemas.openxmlformats.org/officeDocument/2006/relationships/tags" Target="../tags/tag2.xml"/><Relationship Id="rId16" Type="http://schemas.openxmlformats.org/officeDocument/2006/relationships/image" Target="../media/image23.svg"/><Relationship Id="rId20" Type="http://schemas.openxmlformats.org/officeDocument/2006/relationships/image" Target="../media/image27.svg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8.png"/><Relationship Id="rId5" Type="http://schemas.openxmlformats.org/officeDocument/2006/relationships/tags" Target="../tags/tag5.xml"/><Relationship Id="rId15" Type="http://schemas.openxmlformats.org/officeDocument/2006/relationships/image" Target="../media/image22.png"/><Relationship Id="rId10" Type="http://schemas.openxmlformats.org/officeDocument/2006/relationships/image" Target="../media/image17.svg"/><Relationship Id="rId19" Type="http://schemas.openxmlformats.org/officeDocument/2006/relationships/image" Target="../media/image26.png"/><Relationship Id="rId4" Type="http://schemas.openxmlformats.org/officeDocument/2006/relationships/tags" Target="../tags/tag4.xml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75BA162D-D91D-DBC4-2BAB-2E627ABF2498}"/>
              </a:ext>
            </a:extLst>
          </p:cNvPr>
          <p:cNvSpPr txBox="1">
            <a:spLocks/>
          </p:cNvSpPr>
          <p:nvPr/>
        </p:nvSpPr>
        <p:spPr>
          <a:xfrm>
            <a:off x="6779924" y="3351979"/>
            <a:ext cx="10827327" cy="7774043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None/>
              <a:tabLst/>
              <a:defRPr sz="1800" b="0" i="0" kern="1200">
                <a:solidFill>
                  <a:schemeClr val="tx1"/>
                </a:solidFill>
                <a:latin typeface="Oracle Sans" panose="020B0503020204020204" pitchFamily="34" charset="0"/>
                <a:ea typeface="+mn-ea"/>
                <a:cs typeface="Oracle Sans" panose="020B0503020204020204" pitchFamily="34" charset="0"/>
              </a:defRPr>
            </a:lvl1pPr>
            <a:lvl2pPr marL="365760" marR="0" indent="-182880" algn="l" defTabSz="914400" rtl="0" eaLnBrk="1" fontAlgn="auto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800" b="0" i="0" kern="1200">
                <a:solidFill>
                  <a:schemeClr val="tx1"/>
                </a:solidFill>
                <a:latin typeface="Oracle Sans" panose="020B0503020204020204" pitchFamily="34" charset="0"/>
                <a:ea typeface="+mn-ea"/>
                <a:cs typeface="Oracle Sans" panose="020B0503020204020204" pitchFamily="34" charset="0"/>
              </a:defRPr>
            </a:lvl2pPr>
            <a:lvl3pPr marL="547688" marR="0" indent="-182563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600" b="0" i="0" kern="1200">
                <a:solidFill>
                  <a:schemeClr val="tx1"/>
                </a:solidFill>
                <a:latin typeface="Oracle Sans" panose="020B0503020204020204" pitchFamily="34" charset="0"/>
                <a:ea typeface="+mn-ea"/>
                <a:cs typeface="Oracle Sans" panose="020B0503020204020204" pitchFamily="34" charset="0"/>
              </a:defRPr>
            </a:lvl3pPr>
            <a:lvl4pPr marL="730250" marR="0" indent="-182563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400" b="0" i="0" kern="1200">
                <a:solidFill>
                  <a:schemeClr val="tx1"/>
                </a:solidFill>
                <a:latin typeface="Oracle Sans" panose="020B0503020204020204" pitchFamily="34" charset="0"/>
                <a:ea typeface="+mn-ea"/>
                <a:cs typeface="Oracle Sans" panose="020B0503020204020204" pitchFamily="34" charset="0"/>
              </a:defRPr>
            </a:lvl4pPr>
            <a:lvl5pPr marL="914400" marR="0" indent="-18288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System Font Regular"/>
              <a:buChar char="•"/>
              <a:tabLst/>
              <a:defRPr sz="1200" b="0" i="0" kern="1200">
                <a:solidFill>
                  <a:schemeClr val="tx1"/>
                </a:solidFill>
                <a:latin typeface="Oracle Sans" panose="020B0503020204020204" pitchFamily="34" charset="0"/>
                <a:ea typeface="+mn-ea"/>
                <a:cs typeface="Oracle Sans" panose="020B0503020204020204" pitchFamily="34" charset="0"/>
              </a:defRPr>
            </a:lvl5pPr>
            <a:lvl6pPr marL="1097280" indent="-182880" algn="l" defTabSz="914400" rtl="0" eaLnBrk="1" latinLnBrk="0" hangingPunct="1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defRPr>
            </a:lvl6pPr>
            <a:lvl7pPr marL="1280160" indent="-182880" algn="l" defTabSz="914400" rtl="0" eaLnBrk="1" latinLnBrk="0" hangingPunct="1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r>
              <a:rPr lang="en-US" sz="4800" dirty="0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rPr>
              <a:t>Agenda</a:t>
            </a:r>
          </a:p>
          <a:p>
            <a:pPr marL="685800" indent="-6858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4800" dirty="0" err="1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rPr>
              <a:t>Multicloud</a:t>
            </a:r>
            <a:r>
              <a:rPr lang="en-US" sz="4800" dirty="0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rPr>
              <a:t> goes mainstream – S&amp;P Global 2023 survey</a:t>
            </a:r>
          </a:p>
          <a:p>
            <a:pPr marL="685800" indent="-6858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4800" dirty="0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rPr>
              <a:t>OCI: your best candidate for </a:t>
            </a:r>
            <a:r>
              <a:rPr lang="en-US" sz="4800" dirty="0" err="1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rPr>
              <a:t>multicloud</a:t>
            </a:r>
            <a:endParaRPr lang="en-US" sz="4800" dirty="0">
              <a:solidFill>
                <a:schemeClr val="bg1"/>
              </a:solidFill>
              <a:latin typeface="Oracle Sans Light" panose="020B0403020204020204" pitchFamily="34" charset="0"/>
              <a:cs typeface="Oracle Sans Light" panose="020B0403020204020204" pitchFamily="34" charset="0"/>
            </a:endParaRPr>
          </a:p>
          <a:p>
            <a:pPr marL="685800" indent="-6858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4800" dirty="0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rPr>
              <a:t>Customer Experience: Belgian Railways with Oracle Database Service for Azure</a:t>
            </a:r>
          </a:p>
        </p:txBody>
      </p:sp>
    </p:spTree>
    <p:extLst>
      <p:ext uri="{BB962C8B-B14F-4D97-AF65-F5344CB8AC3E}">
        <p14:creationId xmlns:p14="http://schemas.microsoft.com/office/powerpoint/2010/main" val="821537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0966E082-05DF-744A-D497-CE99CE0F83F5}"/>
              </a:ext>
            </a:extLst>
          </p:cNvPr>
          <p:cNvSpPr txBox="1">
            <a:spLocks/>
          </p:cNvSpPr>
          <p:nvPr/>
        </p:nvSpPr>
        <p:spPr>
          <a:xfrm>
            <a:off x="1262746" y="3443657"/>
            <a:ext cx="16187054" cy="4782171"/>
          </a:xfrm>
          <a:prstGeom prst="rect">
            <a:avLst/>
          </a:prstGeom>
        </p:spPr>
        <p:txBody>
          <a:bodyPr/>
          <a:lstStyle>
            <a:lvl1pPr algn="l" defTabSz="1828709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6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marL="0" marR="0" lvl="0" indent="0" algn="l" defTabSz="182870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</a:rPr>
              <a:t>Why OCI for </a:t>
            </a:r>
            <a:r>
              <a:rPr lang="en-US" dirty="0" err="1">
                <a:solidFill>
                  <a:srgbClr val="FFFFFF"/>
                </a:solidFill>
              </a:rPr>
              <a:t>multicloud</a:t>
            </a:r>
            <a:r>
              <a:rPr lang="en-US" dirty="0">
                <a:solidFill>
                  <a:srgbClr val="FFFFFF"/>
                </a:solidFill>
              </a:rPr>
              <a:t>?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racle Sans Ultra Light" panose="020B0303020204020204" pitchFamily="34" charset="0"/>
              <a:ea typeface="+mj-ea"/>
              <a:cs typeface="Oracle Sans Ultra Light" panose="020B03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125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ag">
            <a:extLst>
              <a:ext uri="{FF2B5EF4-FFF2-40B4-BE49-F238E27FC236}">
                <a16:creationId xmlns:a16="http://schemas.microsoft.com/office/drawing/2014/main" id="{FB64B16B-9077-50BD-71AE-22FAF5F8E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9818" y="12896456"/>
            <a:ext cx="819666" cy="819544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BB594C87-1618-05C0-145C-8FFD5BA1D200}"/>
              </a:ext>
            </a:extLst>
          </p:cNvPr>
          <p:cNvSpPr txBox="1">
            <a:spLocks/>
          </p:cNvSpPr>
          <p:nvPr/>
        </p:nvSpPr>
        <p:spPr>
          <a:xfrm>
            <a:off x="1537200" y="432000"/>
            <a:ext cx="14367943" cy="1378213"/>
          </a:xfrm>
          <a:prstGeom prst="rect">
            <a:avLst/>
          </a:prstGeom>
        </p:spPr>
        <p:txBody>
          <a:bodyPr vert="horz" lIns="47597" tIns="23798" rIns="47597" bIns="23798" rtlCol="0" anchor="b" anchorCtr="0">
            <a:noAutofit/>
          </a:bodyPr>
          <a:lstStyle>
            <a:lvl1pPr algn="l" defTabSz="21408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2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marL="0" marR="0" lvl="0" indent="0" algn="l" defTabSz="21408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Business Agility and Innovation Platform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198751F8-BF52-19E7-7244-D9DA2F6EE370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46414DD-2EDC-3AFF-B0DB-E5F08B7A2C02}"/>
              </a:ext>
            </a:extLst>
          </p:cNvPr>
          <p:cNvGrpSpPr/>
          <p:nvPr/>
        </p:nvGrpSpPr>
        <p:grpSpPr>
          <a:xfrm>
            <a:off x="7038127" y="3435258"/>
            <a:ext cx="4720593" cy="7683877"/>
            <a:chOff x="7428055" y="3391720"/>
            <a:chExt cx="4720593" cy="7683877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36FA5517-AB36-475A-A5DD-F3FA19D77016}"/>
                </a:ext>
              </a:extLst>
            </p:cNvPr>
            <p:cNvSpPr/>
            <p:nvPr/>
          </p:nvSpPr>
          <p:spPr>
            <a:xfrm>
              <a:off x="7428055" y="3391720"/>
              <a:ext cx="4720593" cy="7683877"/>
            </a:xfrm>
            <a:prstGeom prst="roundRect">
              <a:avLst>
                <a:gd name="adj" fmla="val 1127"/>
              </a:avLst>
            </a:prstGeom>
            <a:solidFill>
              <a:schemeClr val="accent1">
                <a:lumMod val="50000"/>
                <a:alpha val="7528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2E79924-7E96-4499-AFDA-4A411212240F}"/>
                </a:ext>
              </a:extLst>
            </p:cNvPr>
            <p:cNvSpPr txBox="1"/>
            <p:nvPr/>
          </p:nvSpPr>
          <p:spPr>
            <a:xfrm>
              <a:off x="7890280" y="3703773"/>
              <a:ext cx="4070638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racle Sans Semi Bold" panose="020B0503020204020204" pitchFamily="34" charset="0"/>
                  <a:ea typeface="+mn-ea"/>
                  <a:cs typeface="Oracle Sans Semi Bold" panose="020B0503020204020204" pitchFamily="34" charset="0"/>
                </a:rPr>
                <a:t>Cloud Native Workloads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0273AEE-17E8-1CFA-8F94-3FC9AB4DA0F9}"/>
                </a:ext>
              </a:extLst>
            </p:cNvPr>
            <p:cNvGrpSpPr/>
            <p:nvPr/>
          </p:nvGrpSpPr>
          <p:grpSpPr>
            <a:xfrm>
              <a:off x="7919699" y="5191155"/>
              <a:ext cx="4137831" cy="5351339"/>
              <a:chOff x="3419349" y="2636214"/>
              <a:chExt cx="2377721" cy="3075038"/>
            </a:xfrm>
          </p:grpSpPr>
          <p:pic>
            <p:nvPicPr>
              <p:cNvPr id="2" name="Picture 8" descr="upload.wikimedia.org/wikipedia/fr/thumb/6/62/My...">
                <a:extLst>
                  <a:ext uri="{FF2B5EF4-FFF2-40B4-BE49-F238E27FC236}">
                    <a16:creationId xmlns:a16="http://schemas.microsoft.com/office/drawing/2014/main" id="{213273B7-3DAD-634E-E69A-F89CA8F3AA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9349" y="3514926"/>
                <a:ext cx="1107682" cy="5731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2" descr="File:Opensearch Logo.svg - Wikimedia Commons">
                <a:extLst>
                  <a:ext uri="{FF2B5EF4-FFF2-40B4-BE49-F238E27FC236}">
                    <a16:creationId xmlns:a16="http://schemas.microsoft.com/office/drawing/2014/main" id="{1B8AEBB9-259C-21BA-602D-D3B3918D07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0726" y="4473134"/>
                <a:ext cx="1121273" cy="2168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8DEB4B8-ACC8-A0CC-910B-7A81D3DBF4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71804" y="3781226"/>
                <a:ext cx="902546" cy="227684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8D74001-FB95-75D5-678B-97B30CC1BB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49950" y="4228116"/>
                <a:ext cx="714013" cy="687568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34C9F9C-8A27-3B2A-E21D-0C77670BB6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email">
                <a:duotone>
                  <a:srgbClr val="81B2C3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38228" y="2642805"/>
                <a:ext cx="1214562" cy="625052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3E160C4C-41C7-CFCA-ACA9-F3DBA40C45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93157" y="2636214"/>
                <a:ext cx="665576" cy="646632"/>
              </a:xfrm>
              <a:prstGeom prst="rect">
                <a:avLst/>
              </a:prstGeom>
            </p:spPr>
          </p:pic>
          <p:pic>
            <p:nvPicPr>
              <p:cNvPr id="11" name="Picture 8" descr="Redis Brand Guidelines | Redis">
                <a:extLst>
                  <a:ext uri="{FF2B5EF4-FFF2-40B4-BE49-F238E27FC236}">
                    <a16:creationId xmlns:a16="http://schemas.microsoft.com/office/drawing/2014/main" id="{2A0780BF-88CA-6193-B87E-09015C7F849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6" cstate="screen">
                <a:clrChange>
                  <a:clrFrom>
                    <a:srgbClr val="494D4E"/>
                  </a:clrFrom>
                  <a:clrTo>
                    <a:srgbClr val="494D4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719583" y="5187275"/>
                <a:ext cx="1077487" cy="4040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12" descr="A picture containing graphics, font, clipart, symbol&#10;&#10;Description automatically generated">
                <a:extLst>
                  <a:ext uri="{FF2B5EF4-FFF2-40B4-BE49-F238E27FC236}">
                    <a16:creationId xmlns:a16="http://schemas.microsoft.com/office/drawing/2014/main" id="{3D906CAE-0BE9-84EE-662C-9CC9279021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email">
                <a:biLevel thresh="2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41360" y="5005465"/>
                <a:ext cx="705787" cy="705787"/>
              </a:xfrm>
              <a:prstGeom prst="rect">
                <a:avLst/>
              </a:prstGeom>
            </p:spPr>
          </p:pic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7AA43D-FFEF-FF55-6D2E-24D15468D810}"/>
              </a:ext>
            </a:extLst>
          </p:cNvPr>
          <p:cNvGrpSpPr/>
          <p:nvPr/>
        </p:nvGrpSpPr>
        <p:grpSpPr>
          <a:xfrm>
            <a:off x="18218783" y="3435258"/>
            <a:ext cx="4720593" cy="7683877"/>
            <a:chOff x="17264953" y="3391720"/>
            <a:chExt cx="4720593" cy="7683877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36FA5517-AB36-475A-A5DD-F3FA19D77016}"/>
                </a:ext>
              </a:extLst>
            </p:cNvPr>
            <p:cNvSpPr/>
            <p:nvPr/>
          </p:nvSpPr>
          <p:spPr>
            <a:xfrm>
              <a:off x="17264953" y="3391720"/>
              <a:ext cx="4720593" cy="7683877"/>
            </a:xfrm>
            <a:prstGeom prst="roundRect">
              <a:avLst>
                <a:gd name="adj" fmla="val 1127"/>
              </a:avLst>
            </a:prstGeom>
            <a:solidFill>
              <a:schemeClr val="accent1">
                <a:lumMod val="50000"/>
                <a:alpha val="7528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E20FCCB-A315-48CA-AD03-335AA6D98534}"/>
                </a:ext>
              </a:extLst>
            </p:cNvPr>
            <p:cNvSpPr txBox="1"/>
            <p:nvPr/>
          </p:nvSpPr>
          <p:spPr>
            <a:xfrm>
              <a:off x="18061482" y="4021158"/>
              <a:ext cx="2922807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racle Sans Semi Bold" panose="020B0503020204020204" pitchFamily="34" charset="0"/>
                  <a:ea typeface="+mn-ea"/>
                  <a:cs typeface="Oracle Sans Semi Bold" panose="020B0503020204020204" pitchFamily="34" charset="0"/>
                </a:rPr>
                <a:t>ML &amp; AI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E0BDDB4-5C5E-6316-0E9A-F50020DB5723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76977" y="9555078"/>
              <a:ext cx="2313805" cy="98741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6E19A7C-36AB-0B36-4DDA-2ED803186FE1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647232" y="8580032"/>
              <a:ext cx="1361796" cy="637984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6556C59-03EB-D3A6-8649-DBA030100493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76492" y="6395502"/>
              <a:ext cx="3206181" cy="578733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221C327C-BB84-C63E-75D9-AD25624E3846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1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98043" y="7470995"/>
              <a:ext cx="1745076" cy="549682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A5E18F0-F408-E390-896A-2E1B444FED43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05179" y="7877463"/>
              <a:ext cx="1332597" cy="1219992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98EF05A2-2EF4-F8EA-1B27-A61846CC28BB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504722" y="6415896"/>
              <a:ext cx="1246697" cy="1246697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63846" y="4768248"/>
              <a:ext cx="2718081" cy="1522125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3C1AC6-473F-2146-8FFC-B81C32882291}"/>
              </a:ext>
            </a:extLst>
          </p:cNvPr>
          <p:cNvGrpSpPr/>
          <p:nvPr/>
        </p:nvGrpSpPr>
        <p:grpSpPr>
          <a:xfrm>
            <a:off x="1447799" y="3435258"/>
            <a:ext cx="4720593" cy="7683877"/>
            <a:chOff x="2659284" y="3391720"/>
            <a:chExt cx="4720593" cy="7683877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36FA5517-AB36-475A-A5DD-F3FA19D77016}"/>
                </a:ext>
              </a:extLst>
            </p:cNvPr>
            <p:cNvSpPr/>
            <p:nvPr/>
          </p:nvSpPr>
          <p:spPr>
            <a:xfrm>
              <a:off x="2659284" y="3391720"/>
              <a:ext cx="4720593" cy="7683877"/>
            </a:xfrm>
            <a:prstGeom prst="roundRect">
              <a:avLst>
                <a:gd name="adj" fmla="val 1127"/>
              </a:avLst>
            </a:prstGeom>
            <a:solidFill>
              <a:schemeClr val="accent1">
                <a:lumMod val="50000"/>
                <a:alpha val="7528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E20FCCB-A315-48CA-AD03-335AA6D98534}"/>
                </a:ext>
              </a:extLst>
            </p:cNvPr>
            <p:cNvSpPr txBox="1"/>
            <p:nvPr/>
          </p:nvSpPr>
          <p:spPr>
            <a:xfrm>
              <a:off x="3268967" y="3707279"/>
              <a:ext cx="350122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racle Sans Semi Bold" panose="020B0503020204020204" pitchFamily="34" charset="0"/>
                  <a:ea typeface="+mn-ea"/>
                  <a:cs typeface="Oracle Sans Semi Bold" panose="020B0503020204020204" pitchFamily="34" charset="0"/>
                </a:rPr>
                <a:t>Cloud Datastores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701859B-6C57-B1A7-CCD6-5567749D7EA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68151" y="5746499"/>
              <a:ext cx="1702859" cy="1712426"/>
              <a:chOff x="4974766" y="4363425"/>
              <a:chExt cx="4242357" cy="4242357"/>
            </a:xfrm>
            <a:solidFill>
              <a:srgbClr val="FFFFFF"/>
            </a:solidFill>
          </p:grpSpPr>
          <p:pic>
            <p:nvPicPr>
              <p:cNvPr id="16" name="Graphic 15">
                <a:extLst>
                  <a:ext uri="{FF2B5EF4-FFF2-40B4-BE49-F238E27FC236}">
                    <a16:creationId xmlns:a16="http://schemas.microsoft.com/office/drawing/2014/main" id="{698F6F20-7E24-5966-E828-1AD13E34BB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26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974766" y="4363425"/>
                <a:ext cx="4242357" cy="4242357"/>
              </a:xfrm>
              <a:custGeom>
                <a:avLst/>
                <a:gdLst>
                  <a:gd name="connsiteX0" fmla="*/ 1628536 w 4242357"/>
                  <a:gd name="connsiteY0" fmla="*/ 1914911 h 4242357"/>
                  <a:gd name="connsiteX1" fmla="*/ 1628536 w 4242357"/>
                  <a:gd name="connsiteY1" fmla="*/ 2837475 h 4242357"/>
                  <a:gd name="connsiteX2" fmla="*/ 2673565 w 4242357"/>
                  <a:gd name="connsiteY2" fmla="*/ 2837475 h 4242357"/>
                  <a:gd name="connsiteX3" fmla="*/ 2673565 w 4242357"/>
                  <a:gd name="connsiteY3" fmla="*/ 1914911 h 4242357"/>
                  <a:gd name="connsiteX4" fmla="*/ 0 w 4242357"/>
                  <a:gd name="connsiteY4" fmla="*/ 0 h 4242357"/>
                  <a:gd name="connsiteX5" fmla="*/ 4242357 w 4242357"/>
                  <a:gd name="connsiteY5" fmla="*/ 0 h 4242357"/>
                  <a:gd name="connsiteX6" fmla="*/ 4242357 w 4242357"/>
                  <a:gd name="connsiteY6" fmla="*/ 4242357 h 4242357"/>
                  <a:gd name="connsiteX7" fmla="*/ 0 w 4242357"/>
                  <a:gd name="connsiteY7" fmla="*/ 4242357 h 424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42357" h="4242357">
                    <a:moveTo>
                      <a:pt x="1628536" y="1914911"/>
                    </a:moveTo>
                    <a:lnTo>
                      <a:pt x="1628536" y="2837475"/>
                    </a:lnTo>
                    <a:lnTo>
                      <a:pt x="2673565" y="2837475"/>
                    </a:lnTo>
                    <a:lnTo>
                      <a:pt x="2673565" y="1914911"/>
                    </a:lnTo>
                    <a:close/>
                    <a:moveTo>
                      <a:pt x="0" y="0"/>
                    </a:moveTo>
                    <a:lnTo>
                      <a:pt x="4242357" y="0"/>
                    </a:lnTo>
                    <a:lnTo>
                      <a:pt x="4242357" y="4242357"/>
                    </a:lnTo>
                    <a:lnTo>
                      <a:pt x="0" y="4242357"/>
                    </a:lnTo>
                    <a:close/>
                  </a:path>
                </a:pathLst>
              </a:custGeom>
            </p:spPr>
          </p:pic>
          <p:pic>
            <p:nvPicPr>
              <p:cNvPr id="17" name="Picture Placeholder 31">
                <a:extLst>
                  <a:ext uri="{FF2B5EF4-FFF2-40B4-BE49-F238E27FC236}">
                    <a16:creationId xmlns:a16="http://schemas.microsoft.com/office/drawing/2014/main" id="{BA262E00-76A8-61F9-B700-9B03CA131C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28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014053" y="6133737"/>
                <a:ext cx="1214492" cy="1214413"/>
              </a:xfrm>
              <a:prstGeom prst="rect">
                <a:avLst/>
              </a:prstGeom>
            </p:spPr>
          </p:pic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18E8FD3-9574-3A0A-227B-C20A180DC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3889280" y="8150423"/>
              <a:ext cx="2260600" cy="22733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901E936-3064-0E1B-495E-6B2494DC1A19}"/>
                </a:ext>
              </a:extLst>
            </p:cNvPr>
            <p:cNvSpPr txBox="1">
              <a:spLocks/>
            </p:cNvSpPr>
            <p:nvPr/>
          </p:nvSpPr>
          <p:spPr>
            <a:xfrm>
              <a:off x="3311618" y="5153999"/>
              <a:ext cx="341592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rgbClr val="FFDDAE"/>
                  </a:solidFill>
                  <a:latin typeface="Oracle Sans Tab"/>
                  <a:cs typeface="Oracle Sans Tab" panose="020B0503020204020204" pitchFamily="34" charset="0"/>
                </a:rPr>
                <a:t>Complete</a:t>
              </a:r>
              <a:endParaRPr lang="en-US" sz="2800" dirty="0">
                <a:solidFill>
                  <a:srgbClr val="FFDDAE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AB3096F-ACF3-7C62-606B-AF091DE67BF2}"/>
                </a:ext>
              </a:extLst>
            </p:cNvPr>
            <p:cNvSpPr txBox="1"/>
            <p:nvPr/>
          </p:nvSpPr>
          <p:spPr>
            <a:xfrm>
              <a:off x="3637415" y="7923251"/>
              <a:ext cx="276433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rgbClr val="FFDDAE"/>
                  </a:solidFill>
                  <a:latin typeface="Oracle Sans Tab"/>
                  <a:cs typeface="Oracle Sans Tab" panose="020B0503020204020204" pitchFamily="34" charset="0"/>
                </a:rPr>
                <a:t>Simple</a:t>
              </a:r>
              <a:endParaRPr lang="en-US" sz="2800" dirty="0">
                <a:solidFill>
                  <a:srgbClr val="FFDDAE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02C8F1B-FA99-B1C8-4B1D-30C305E38AF9}"/>
              </a:ext>
            </a:extLst>
          </p:cNvPr>
          <p:cNvGrpSpPr/>
          <p:nvPr/>
        </p:nvGrpSpPr>
        <p:grpSpPr>
          <a:xfrm>
            <a:off x="12628455" y="3435258"/>
            <a:ext cx="4720593" cy="7683877"/>
            <a:chOff x="12305663" y="3386888"/>
            <a:chExt cx="4720593" cy="7683877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483D19D-D270-4A1F-BD97-658A30BA4AEC}"/>
                </a:ext>
              </a:extLst>
            </p:cNvPr>
            <p:cNvSpPr/>
            <p:nvPr/>
          </p:nvSpPr>
          <p:spPr>
            <a:xfrm>
              <a:off x="12305663" y="3386888"/>
              <a:ext cx="4720593" cy="7683877"/>
            </a:xfrm>
            <a:prstGeom prst="roundRect">
              <a:avLst>
                <a:gd name="adj" fmla="val 1127"/>
              </a:avLst>
            </a:prstGeom>
            <a:solidFill>
              <a:schemeClr val="accent1">
                <a:lumMod val="50000"/>
                <a:alpha val="7528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0648FCB-151A-F6E8-9E18-32E0D97BD750}"/>
                </a:ext>
              </a:extLst>
            </p:cNvPr>
            <p:cNvSpPr txBox="1"/>
            <p:nvPr/>
          </p:nvSpPr>
          <p:spPr>
            <a:xfrm>
              <a:off x="13204556" y="3698079"/>
              <a:ext cx="2922807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racle Sans Semi Bold" panose="020B0503020204020204" pitchFamily="34" charset="0"/>
                  <a:ea typeface="+mn-ea"/>
                  <a:cs typeface="Oracle Sans Semi Bold" panose="020B0503020204020204" pitchFamily="34" charset="0"/>
                </a:rPr>
                <a:t>Enterprise Estate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 Semi Bold" panose="020B0503020204020204" pitchFamily="34" charset="0"/>
                <a:ea typeface="+mn-ea"/>
                <a:cs typeface="Oracle Sans Semi Bold" panose="020B0503020204020204" pitchFamily="34" charset="0"/>
              </a:endParaRPr>
            </a:p>
          </p:txBody>
        </p:sp>
        <p:pic>
          <p:nvPicPr>
            <p:cNvPr id="25" name="Picture 2" descr="Vmware Png Logo - Free Transparent PNG Logos">
              <a:extLst>
                <a:ext uri="{FF2B5EF4-FFF2-40B4-BE49-F238E27FC236}">
                  <a16:creationId xmlns:a16="http://schemas.microsoft.com/office/drawing/2014/main" id="{AB17D77B-97B4-AAB9-F21D-4F871EFD38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96530" y="5761309"/>
              <a:ext cx="2738858" cy="691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4" descr="Download PNG Windows logo - Free Transparent PNG">
              <a:extLst>
                <a:ext uri="{FF2B5EF4-FFF2-40B4-BE49-F238E27FC236}">
                  <a16:creationId xmlns:a16="http://schemas.microsoft.com/office/drawing/2014/main" id="{5C8ABCB7-8A4B-298C-A785-20996B9245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99793" y="8598223"/>
              <a:ext cx="1872000" cy="18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14" descr="Red Hat OpenShift Overview | Red Hat Developer">
              <a:extLst>
                <a:ext uri="{FF2B5EF4-FFF2-40B4-BE49-F238E27FC236}">
                  <a16:creationId xmlns:a16="http://schemas.microsoft.com/office/drawing/2014/main" id="{EE63EEE0-00FF-2A36-6DE7-71BDA49CC0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214803" y="7153153"/>
              <a:ext cx="2902313" cy="675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91F47DC-2CF9-9234-F17C-84789C4FC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74387" y="8918273"/>
              <a:ext cx="1638300" cy="1231900"/>
            </a:xfrm>
            <a:prstGeom prst="rect">
              <a:avLst/>
            </a:prstGeom>
          </p:spPr>
        </p:pic>
      </p:grp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DEB8D0E9-0E0C-3084-8283-0657CD0EB81A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</p:spTree>
    <p:extLst>
      <p:ext uri="{BB962C8B-B14F-4D97-AF65-F5344CB8AC3E}">
        <p14:creationId xmlns:p14="http://schemas.microsoft.com/office/powerpoint/2010/main" val="75611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D26BB5A-18DA-72F4-22AD-FA5FACC0176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duotone>
              <a:prstClr val="black"/>
              <a:srgbClr val="0089D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568" y="4470397"/>
            <a:ext cx="7339655" cy="4950000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1CD26D1A-6FF0-2FB1-8843-4988E8FC9CA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173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6220" y="4470397"/>
            <a:ext cx="7339500" cy="495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AE20CD-865C-A3A7-5EF7-507936159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</a:t>
            </a:r>
            <a:r>
              <a:rPr lang="en-US" dirty="0" err="1"/>
              <a:t>Multicloud</a:t>
            </a:r>
            <a:endParaRPr lang="en-US" dirty="0"/>
          </a:p>
        </p:txBody>
      </p:sp>
      <p:pic>
        <p:nvPicPr>
          <p:cNvPr id="5" name="Picture 6" descr="Microsoft Azure Down? Current status overview | Downdetector">
            <a:extLst>
              <a:ext uri="{FF2B5EF4-FFF2-40B4-BE49-F238E27FC236}">
                <a16:creationId xmlns:a16="http://schemas.microsoft.com/office/drawing/2014/main" id="{9F8C9735-42C8-91E7-FB4A-88793D615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3922" y="4092950"/>
            <a:ext cx="1879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55C608-FD19-5E47-6084-135C61662CD8}"/>
              </a:ext>
            </a:extLst>
          </p:cNvPr>
          <p:cNvCxnSpPr>
            <a:cxnSpLocks/>
          </p:cNvCxnSpPr>
          <p:nvPr/>
        </p:nvCxnSpPr>
        <p:spPr>
          <a:xfrm>
            <a:off x="7398451" y="7490678"/>
            <a:ext cx="1580957" cy="0"/>
          </a:xfrm>
          <a:prstGeom prst="line">
            <a:avLst/>
          </a:prstGeom>
          <a:noFill/>
          <a:ln w="76200" cap="flat" cmpd="sng" algn="ctr">
            <a:solidFill>
              <a:srgbClr val="7030A0"/>
            </a:solidFill>
            <a:prstDash val="sysDash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6DA3673-695E-3C93-4396-C5692E64DAB6}"/>
              </a:ext>
            </a:extLst>
          </p:cNvPr>
          <p:cNvSpPr txBox="1"/>
          <p:nvPr/>
        </p:nvSpPr>
        <p:spPr>
          <a:xfrm>
            <a:off x="6724062" y="5772791"/>
            <a:ext cx="2644430" cy="830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8800">
              <a:defRPr/>
            </a:pPr>
            <a:r>
              <a:rPr lang="en-US" sz="2400" kern="0" dirty="0">
                <a:solidFill>
                  <a:schemeClr val="bg1"/>
                </a:solidFill>
              </a:rPr>
              <a:t>OCI – Azure Interconnect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BF29EA7-44AF-8DA4-29B7-34A2618A49F7}"/>
              </a:ext>
            </a:extLst>
          </p:cNvPr>
          <p:cNvSpPr/>
          <p:nvPr/>
        </p:nvSpPr>
        <p:spPr>
          <a:xfrm>
            <a:off x="3391918" y="6854459"/>
            <a:ext cx="1083608" cy="1083608"/>
          </a:xfrm>
          <a:prstGeom prst="round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App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9DF29C0-4F13-B671-DECB-F58A9B79ED1E}"/>
              </a:ext>
            </a:extLst>
          </p:cNvPr>
          <p:cNvSpPr/>
          <p:nvPr/>
        </p:nvSpPr>
        <p:spPr>
          <a:xfrm>
            <a:off x="12608674" y="6833356"/>
            <a:ext cx="1083600" cy="10836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dirty="0"/>
              <a:t>App</a:t>
            </a: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8BCE74EF-1958-C8C3-98DB-BD5817DAFEE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2099" y="6839462"/>
            <a:ext cx="1083608" cy="995078"/>
          </a:xfrm>
          <a:prstGeom prst="rect">
            <a:avLst/>
          </a:prstGeom>
        </p:spPr>
      </p:pic>
      <p:pic>
        <p:nvPicPr>
          <p:cNvPr id="17" name="Picture Placeholder 17">
            <a:extLst>
              <a:ext uri="{FF2B5EF4-FFF2-40B4-BE49-F238E27FC236}">
                <a16:creationId xmlns:a16="http://schemas.microsoft.com/office/drawing/2014/main" id="{4AB563CE-6E97-CF9B-F570-143D59A21AE1}"/>
              </a:ext>
            </a:extLst>
          </p:cNvPr>
          <p:cNvPicPr preferRelativeResize="0"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369153" y="6949159"/>
            <a:ext cx="1239521" cy="1239521"/>
          </a:xfrm>
          <a:prstGeom prst="rect">
            <a:avLst/>
          </a:prstGeom>
        </p:spPr>
      </p:pic>
      <p:pic>
        <p:nvPicPr>
          <p:cNvPr id="18" name="Picture Placeholder 93">
            <a:extLst>
              <a:ext uri="{FF2B5EF4-FFF2-40B4-BE49-F238E27FC236}">
                <a16:creationId xmlns:a16="http://schemas.microsoft.com/office/drawing/2014/main" id="{7A21A875-D83D-BCD3-7850-9959AE8A6A2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 t="85" b="85"/>
          <a:stretch/>
        </p:blipFill>
        <p:spPr>
          <a:xfrm>
            <a:off x="10418590" y="6675311"/>
            <a:ext cx="1499018" cy="12342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D39FAA1-6BFD-8C01-84EB-8565371396C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3">
            <a:lum bright="70000" contrast="-70000"/>
          </a:blip>
          <a:stretch>
            <a:fillRect/>
          </a:stretch>
        </p:blipFill>
        <p:spPr>
          <a:xfrm>
            <a:off x="9652128" y="6696450"/>
            <a:ext cx="1314917" cy="1480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 descr="Text&#10;&#10;Description automatically generated with low confidence">
            <a:extLst>
              <a:ext uri="{FF2B5EF4-FFF2-40B4-BE49-F238E27FC236}">
                <a16:creationId xmlns:a16="http://schemas.microsoft.com/office/drawing/2014/main" id="{72ED6EE8-409B-49BB-A1DE-FAE3CA259607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4715" y="3778209"/>
            <a:ext cx="3860800" cy="1397000"/>
          </a:xfrm>
          <a:prstGeom prst="rect">
            <a:avLst/>
          </a:prstGeom>
        </p:spPr>
      </p:pic>
      <p:sp>
        <p:nvSpPr>
          <p:cNvPr id="27" name="Rounded Rectangular Callout 26">
            <a:extLst>
              <a:ext uri="{FF2B5EF4-FFF2-40B4-BE49-F238E27FC236}">
                <a16:creationId xmlns:a16="http://schemas.microsoft.com/office/drawing/2014/main" id="{4916405B-A1F8-9E6E-C7BE-79F490774BDB}"/>
              </a:ext>
            </a:extLst>
          </p:cNvPr>
          <p:cNvSpPr/>
          <p:nvPr/>
        </p:nvSpPr>
        <p:spPr>
          <a:xfrm>
            <a:off x="8801365" y="8867464"/>
            <a:ext cx="6399852" cy="3202788"/>
          </a:xfrm>
          <a:prstGeom prst="wedgeRoundRectCallout">
            <a:avLst>
              <a:gd name="adj1" fmla="val -10143"/>
              <a:gd name="adj2" fmla="val -76003"/>
              <a:gd name="adj3" fmla="val 16667"/>
            </a:avLst>
          </a:prstGeom>
          <a:solidFill>
            <a:srgbClr val="FCFBFA"/>
          </a:solidFill>
          <a:ln w="3175" cap="flat" cmpd="sng" algn="ctr">
            <a:solidFill>
              <a:srgbClr val="312D2A"/>
            </a:solidFill>
            <a:prstDash val="solid"/>
          </a:ln>
          <a:effectLst/>
        </p:spPr>
        <p:txBody>
          <a:bodyPr rtlCol="0" anchor="ctr"/>
          <a:lstStyle/>
          <a:p>
            <a:pPr defTabSz="1828800">
              <a:lnSpc>
                <a:spcPct val="95000"/>
              </a:lnSpc>
              <a:spcBef>
                <a:spcPts val="1200"/>
              </a:spcBef>
              <a:defRPr/>
            </a:pPr>
            <a:r>
              <a:rPr lang="en-US" sz="28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Oracle Database Service For Azure</a:t>
            </a:r>
          </a:p>
          <a:p>
            <a:pPr marL="374650" indent="-374650" defTabSz="182880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Enable Azure workload with features / performance provided by Oracle Database and MySQL Heatwave on OCI. </a:t>
            </a:r>
          </a:p>
          <a:p>
            <a:pPr marL="374650" indent="-374650" defTabSz="182880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No app change required.</a:t>
            </a:r>
          </a:p>
          <a:p>
            <a:pPr marL="374650" indent="-374650" defTabSz="182880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Provision from Azure console and run on OCI</a:t>
            </a:r>
          </a:p>
        </p:txBody>
      </p:sp>
      <p:sp>
        <p:nvSpPr>
          <p:cNvPr id="29" name="Rounded Rectangular Callout 28">
            <a:extLst>
              <a:ext uri="{FF2B5EF4-FFF2-40B4-BE49-F238E27FC236}">
                <a16:creationId xmlns:a16="http://schemas.microsoft.com/office/drawing/2014/main" id="{CEE97301-A72C-BB17-22CC-5467342E2094}"/>
              </a:ext>
            </a:extLst>
          </p:cNvPr>
          <p:cNvSpPr/>
          <p:nvPr/>
        </p:nvSpPr>
        <p:spPr>
          <a:xfrm>
            <a:off x="1379698" y="8885035"/>
            <a:ext cx="5443370" cy="2562282"/>
          </a:xfrm>
          <a:prstGeom prst="wedgeRoundRectCallout">
            <a:avLst>
              <a:gd name="adj1" fmla="val 76273"/>
              <a:gd name="adj2" fmla="val -102409"/>
              <a:gd name="adj3" fmla="val 16667"/>
            </a:avLst>
          </a:prstGeom>
          <a:solidFill>
            <a:srgbClr val="FCFBFA"/>
          </a:solidFill>
          <a:ln w="3175" cap="flat" cmpd="sng" algn="ctr">
            <a:solidFill>
              <a:srgbClr val="312D2A"/>
            </a:solidFill>
            <a:prstDash val="solid"/>
          </a:ln>
          <a:effectLst/>
        </p:spPr>
        <p:txBody>
          <a:bodyPr rtlCol="0" anchor="ctr"/>
          <a:lstStyle/>
          <a:p>
            <a:pPr defTabSz="1828800">
              <a:lnSpc>
                <a:spcPct val="95000"/>
              </a:lnSpc>
              <a:spcBef>
                <a:spcPts val="1200"/>
              </a:spcBef>
              <a:defRPr/>
            </a:pPr>
            <a:r>
              <a:rPr lang="en-US" sz="28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OCI Azure Interconnect</a:t>
            </a:r>
          </a:p>
          <a:p>
            <a:pPr marL="374650" indent="-374650" defTabSz="18288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Combine capabilities of OCI and Azure</a:t>
            </a:r>
          </a:p>
          <a:p>
            <a:pPr marL="374650" indent="-374650" defTabSz="18288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Available in 12 location, latency &lt; 2ms</a:t>
            </a:r>
          </a:p>
        </p:txBody>
      </p:sp>
      <p:sp>
        <p:nvSpPr>
          <p:cNvPr id="30" name="Slide Number Placeholder 6">
            <a:extLst>
              <a:ext uri="{FF2B5EF4-FFF2-40B4-BE49-F238E27FC236}">
                <a16:creationId xmlns:a16="http://schemas.microsoft.com/office/drawing/2014/main" id="{DD465F1B-0ABE-B3AC-03DE-E313CE3962E6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31" name="Footer Placeholder 5">
            <a:extLst>
              <a:ext uri="{FF2B5EF4-FFF2-40B4-BE49-F238E27FC236}">
                <a16:creationId xmlns:a16="http://schemas.microsoft.com/office/drawing/2014/main" id="{C5F8B47A-A9EE-D010-3FD0-AA264D2565B4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</p:spTree>
    <p:extLst>
      <p:ext uri="{BB962C8B-B14F-4D97-AF65-F5344CB8AC3E}">
        <p14:creationId xmlns:p14="http://schemas.microsoft.com/office/powerpoint/2010/main" val="30520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B13648BF-C0D1-F954-ED2C-1C39CD53177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5"/>
                    </a14:imgEffect>
                    <a14:imgEffect>
                      <a14:saturation sa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6718" y="4470397"/>
            <a:ext cx="7339655" cy="4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D26BB5A-18DA-72F4-22AD-FA5FACC0176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 cstate="screen">
            <a:duotone>
              <a:prstClr val="black"/>
              <a:srgbClr val="0089D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568" y="4470397"/>
            <a:ext cx="7339655" cy="495000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1733B1E-0E05-3E0C-1746-EC25B1913EF7}"/>
              </a:ext>
            </a:extLst>
          </p:cNvPr>
          <p:cNvCxnSpPr>
            <a:cxnSpLocks/>
          </p:cNvCxnSpPr>
          <p:nvPr/>
        </p:nvCxnSpPr>
        <p:spPr>
          <a:xfrm>
            <a:off x="15426018" y="7490678"/>
            <a:ext cx="1837854" cy="0"/>
          </a:xfrm>
          <a:prstGeom prst="line">
            <a:avLst/>
          </a:prstGeom>
          <a:noFill/>
          <a:ln w="50800" cap="flat" cmpd="sng" algn="ctr">
            <a:solidFill>
              <a:srgbClr val="C74634"/>
            </a:solidFill>
            <a:prstDash val="dash"/>
          </a:ln>
          <a:effectLst/>
        </p:spPr>
      </p:cxn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1CD26D1A-6FF0-2FB1-8843-4988E8FC9CA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7173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6220" y="4470397"/>
            <a:ext cx="7339500" cy="495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AE20CD-865C-A3A7-5EF7-507936159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Enabling </a:t>
            </a:r>
            <a:r>
              <a:rPr lang="en-US" sz="5400" dirty="0" err="1"/>
              <a:t>Multicloud</a:t>
            </a:r>
            <a:endParaRPr lang="en-US" sz="5400" dirty="0"/>
          </a:p>
        </p:txBody>
      </p:sp>
      <p:pic>
        <p:nvPicPr>
          <p:cNvPr id="5" name="Picture 6" descr="Microsoft Azure Down? Current status overview | Downdetector">
            <a:extLst>
              <a:ext uri="{FF2B5EF4-FFF2-40B4-BE49-F238E27FC236}">
                <a16:creationId xmlns:a16="http://schemas.microsoft.com/office/drawing/2014/main" id="{9F8C9735-42C8-91E7-FB4A-88793D615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3922" y="4092950"/>
            <a:ext cx="1879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55C608-FD19-5E47-6084-135C61662CD8}"/>
              </a:ext>
            </a:extLst>
          </p:cNvPr>
          <p:cNvCxnSpPr>
            <a:cxnSpLocks/>
          </p:cNvCxnSpPr>
          <p:nvPr/>
        </p:nvCxnSpPr>
        <p:spPr>
          <a:xfrm>
            <a:off x="7398451" y="7490678"/>
            <a:ext cx="1580957" cy="0"/>
          </a:xfrm>
          <a:prstGeom prst="line">
            <a:avLst/>
          </a:prstGeom>
          <a:noFill/>
          <a:ln w="76200" cap="flat" cmpd="sng" algn="ctr">
            <a:solidFill>
              <a:srgbClr val="7030A0"/>
            </a:solidFill>
            <a:prstDash val="sysDash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6DA3673-695E-3C93-4396-C5692E64DAB6}"/>
              </a:ext>
            </a:extLst>
          </p:cNvPr>
          <p:cNvSpPr txBox="1"/>
          <p:nvPr/>
        </p:nvSpPr>
        <p:spPr>
          <a:xfrm>
            <a:off x="6724062" y="5772791"/>
            <a:ext cx="2644430" cy="830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8800">
              <a:defRPr/>
            </a:pPr>
            <a:r>
              <a:rPr lang="en-US" sz="2400" kern="0" dirty="0">
                <a:solidFill>
                  <a:schemeClr val="bg1"/>
                </a:solidFill>
              </a:rPr>
              <a:t>OCI – Azure Interconnect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BF29EA7-44AF-8DA4-29B7-34A2618A49F7}"/>
              </a:ext>
            </a:extLst>
          </p:cNvPr>
          <p:cNvSpPr/>
          <p:nvPr/>
        </p:nvSpPr>
        <p:spPr>
          <a:xfrm>
            <a:off x="3391918" y="6854459"/>
            <a:ext cx="1083608" cy="1083608"/>
          </a:xfrm>
          <a:prstGeom prst="round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App</a:t>
            </a:r>
          </a:p>
        </p:txBody>
      </p:sp>
      <p:pic>
        <p:nvPicPr>
          <p:cNvPr id="11" name="Picture 2" descr="Amazon Web Services - Wikipedia">
            <a:extLst>
              <a:ext uri="{FF2B5EF4-FFF2-40B4-BE49-F238E27FC236}">
                <a16:creationId xmlns:a16="http://schemas.microsoft.com/office/drawing/2014/main" id="{79A74DED-A189-4DBD-6D9B-E2B9F4040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7056"/>
                    </a14:imgEffect>
                    <a14:imgEffect>
                      <a14:saturation sat="1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41652" y="4177027"/>
            <a:ext cx="977900" cy="586740"/>
          </a:xfrm>
          <a:prstGeom prst="rect">
            <a:avLst/>
          </a:prstGeom>
          <a:solidFill>
            <a:schemeClr val="accent4"/>
          </a:solidFill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1C228F2-C64E-5289-1127-AF529DCC7401}"/>
              </a:ext>
            </a:extLst>
          </p:cNvPr>
          <p:cNvSpPr/>
          <p:nvPr/>
        </p:nvSpPr>
        <p:spPr>
          <a:xfrm>
            <a:off x="20749035" y="6869949"/>
            <a:ext cx="1083608" cy="108360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App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38A247CD-754B-8DD3-9939-24BE575247F2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5306" y="6914214"/>
            <a:ext cx="1083608" cy="995078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9DF29C0-4F13-B671-DECB-F58A9B79ED1E}"/>
              </a:ext>
            </a:extLst>
          </p:cNvPr>
          <p:cNvSpPr/>
          <p:nvPr/>
        </p:nvSpPr>
        <p:spPr>
          <a:xfrm>
            <a:off x="12608674" y="6833356"/>
            <a:ext cx="1083600" cy="10836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dirty="0"/>
              <a:t>App</a:t>
            </a: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8BCE74EF-1958-C8C3-98DB-BD5817DAFEE7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2099" y="6839462"/>
            <a:ext cx="1083608" cy="995078"/>
          </a:xfrm>
          <a:prstGeom prst="rect">
            <a:avLst/>
          </a:prstGeom>
        </p:spPr>
      </p:pic>
      <p:pic>
        <p:nvPicPr>
          <p:cNvPr id="17" name="Picture Placeholder 17">
            <a:extLst>
              <a:ext uri="{FF2B5EF4-FFF2-40B4-BE49-F238E27FC236}">
                <a16:creationId xmlns:a16="http://schemas.microsoft.com/office/drawing/2014/main" id="{4AB563CE-6E97-CF9B-F570-143D59A21AE1}"/>
              </a:ext>
            </a:extLst>
          </p:cNvPr>
          <p:cNvPicPr preferRelativeResize="0"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369153" y="6949159"/>
            <a:ext cx="1239521" cy="1239521"/>
          </a:xfrm>
          <a:prstGeom prst="rect">
            <a:avLst/>
          </a:prstGeom>
        </p:spPr>
      </p:pic>
      <p:pic>
        <p:nvPicPr>
          <p:cNvPr id="18" name="Picture Placeholder 93">
            <a:extLst>
              <a:ext uri="{FF2B5EF4-FFF2-40B4-BE49-F238E27FC236}">
                <a16:creationId xmlns:a16="http://schemas.microsoft.com/office/drawing/2014/main" id="{7A21A875-D83D-BCD3-7850-9959AE8A6A2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 t="85" b="85"/>
          <a:stretch/>
        </p:blipFill>
        <p:spPr>
          <a:xfrm>
            <a:off x="10418590" y="6675311"/>
            <a:ext cx="1499018" cy="12342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D39FAA1-6BFD-8C01-84EB-8565371396C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7">
            <a:lum bright="70000" contrast="-70000"/>
          </a:blip>
          <a:stretch>
            <a:fillRect/>
          </a:stretch>
        </p:blipFill>
        <p:spPr>
          <a:xfrm>
            <a:off x="9652128" y="6696450"/>
            <a:ext cx="1314917" cy="1480663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EB334E2-B9F3-48C1-0B97-DADE47EEEBA8}"/>
              </a:ext>
            </a:extLst>
          </p:cNvPr>
          <p:cNvSpPr txBox="1"/>
          <p:nvPr/>
        </p:nvSpPr>
        <p:spPr>
          <a:xfrm>
            <a:off x="14789812" y="5772792"/>
            <a:ext cx="2889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8800">
              <a:defRPr/>
            </a:pPr>
            <a:r>
              <a:rPr lang="en-US" sz="2400" kern="0" dirty="0">
                <a:solidFill>
                  <a:schemeClr val="bg1"/>
                </a:solidFill>
              </a:rPr>
              <a:t>OCI </a:t>
            </a:r>
            <a:r>
              <a:rPr lang="en-US" sz="2400" kern="0" dirty="0" err="1">
                <a:solidFill>
                  <a:schemeClr val="bg1"/>
                </a:solidFill>
              </a:rPr>
              <a:t>FastConnect</a:t>
            </a:r>
            <a:endParaRPr lang="en-US" sz="2400" kern="0" dirty="0">
              <a:solidFill>
                <a:schemeClr val="bg1"/>
              </a:solidFill>
            </a:endParaRPr>
          </a:p>
          <a:p>
            <a:pPr algn="ctr" defTabSz="1828800">
              <a:defRPr/>
            </a:pPr>
            <a:r>
              <a:rPr lang="en-US" sz="2400" kern="0" dirty="0">
                <a:solidFill>
                  <a:schemeClr val="bg1"/>
                </a:solidFill>
              </a:rPr>
              <a:t>AWS Direct Connect</a:t>
            </a:r>
          </a:p>
        </p:txBody>
      </p:sp>
      <p:pic>
        <p:nvPicPr>
          <p:cNvPr id="26" name="Picture 25" descr="Text&#10;&#10;Description automatically generated with low confidence">
            <a:extLst>
              <a:ext uri="{FF2B5EF4-FFF2-40B4-BE49-F238E27FC236}">
                <a16:creationId xmlns:a16="http://schemas.microsoft.com/office/drawing/2014/main" id="{72ED6EE8-409B-49BB-A1DE-FAE3CA259607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4715" y="3778209"/>
            <a:ext cx="3860800" cy="1397000"/>
          </a:xfrm>
          <a:prstGeom prst="rect">
            <a:avLst/>
          </a:prstGeom>
        </p:spPr>
      </p:pic>
      <p:sp>
        <p:nvSpPr>
          <p:cNvPr id="27" name="Rounded Rectangular Callout 26">
            <a:extLst>
              <a:ext uri="{FF2B5EF4-FFF2-40B4-BE49-F238E27FC236}">
                <a16:creationId xmlns:a16="http://schemas.microsoft.com/office/drawing/2014/main" id="{4916405B-A1F8-9E6E-C7BE-79F490774BDB}"/>
              </a:ext>
            </a:extLst>
          </p:cNvPr>
          <p:cNvSpPr/>
          <p:nvPr/>
        </p:nvSpPr>
        <p:spPr>
          <a:xfrm>
            <a:off x="8801365" y="8867464"/>
            <a:ext cx="6399852" cy="3202788"/>
          </a:xfrm>
          <a:prstGeom prst="wedgeRoundRectCallout">
            <a:avLst>
              <a:gd name="adj1" fmla="val -10143"/>
              <a:gd name="adj2" fmla="val -76003"/>
              <a:gd name="adj3" fmla="val 16667"/>
            </a:avLst>
          </a:prstGeom>
          <a:solidFill>
            <a:srgbClr val="FCFBFA"/>
          </a:solidFill>
          <a:ln w="3175" cap="flat" cmpd="sng" algn="ctr">
            <a:solidFill>
              <a:srgbClr val="312D2A"/>
            </a:solidFill>
            <a:prstDash val="solid"/>
          </a:ln>
          <a:effectLst/>
        </p:spPr>
        <p:txBody>
          <a:bodyPr rtlCol="0" anchor="ctr"/>
          <a:lstStyle/>
          <a:p>
            <a:pPr defTabSz="1828800">
              <a:lnSpc>
                <a:spcPct val="95000"/>
              </a:lnSpc>
              <a:spcBef>
                <a:spcPts val="1200"/>
              </a:spcBef>
              <a:defRPr/>
            </a:pPr>
            <a:r>
              <a:rPr lang="en-US" sz="28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Oracle Database Service For Azure</a:t>
            </a:r>
          </a:p>
          <a:p>
            <a:pPr marL="374650" indent="-374650" defTabSz="182880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Enable Azure workload with features / performance provided by Oracle Database and MySQL Heatwave on OCI. </a:t>
            </a:r>
          </a:p>
          <a:p>
            <a:pPr marL="374650" indent="-374650" defTabSz="182880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No app change required.</a:t>
            </a:r>
          </a:p>
          <a:p>
            <a:pPr marL="374650" indent="-374650" defTabSz="182880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Provision from Azure console and run on OCI</a:t>
            </a:r>
          </a:p>
        </p:txBody>
      </p:sp>
      <p:sp>
        <p:nvSpPr>
          <p:cNvPr id="28" name="Rounded Rectangular Callout 27">
            <a:extLst>
              <a:ext uri="{FF2B5EF4-FFF2-40B4-BE49-F238E27FC236}">
                <a16:creationId xmlns:a16="http://schemas.microsoft.com/office/drawing/2014/main" id="{A13A753D-59A2-6F28-2FE8-6DE59FA71B52}"/>
              </a:ext>
            </a:extLst>
          </p:cNvPr>
          <p:cNvSpPr/>
          <p:nvPr/>
        </p:nvSpPr>
        <p:spPr>
          <a:xfrm>
            <a:off x="16985559" y="8867464"/>
            <a:ext cx="6781972" cy="3506770"/>
          </a:xfrm>
          <a:prstGeom prst="wedgeRoundRectCallout">
            <a:avLst>
              <a:gd name="adj1" fmla="val -14893"/>
              <a:gd name="adj2" fmla="val -74491"/>
              <a:gd name="adj3" fmla="val 16667"/>
            </a:avLst>
          </a:prstGeom>
          <a:solidFill>
            <a:srgbClr val="FCFBFA"/>
          </a:solidFill>
          <a:ln w="3175" cap="flat" cmpd="sng" algn="ctr">
            <a:solidFill>
              <a:srgbClr val="312D2A"/>
            </a:solidFill>
            <a:prstDash val="solid"/>
          </a:ln>
          <a:effectLst/>
        </p:spPr>
        <p:txBody>
          <a:bodyPr rtlCol="0" anchor="ctr"/>
          <a:lstStyle/>
          <a:p>
            <a:pPr defTabSz="1828800">
              <a:lnSpc>
                <a:spcPct val="95000"/>
              </a:lnSpc>
              <a:spcBef>
                <a:spcPts val="1200"/>
              </a:spcBef>
              <a:defRPr/>
            </a:pPr>
            <a:r>
              <a:rPr lang="en-US" sz="28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MySQL Heatwave on AWS </a:t>
            </a:r>
          </a:p>
          <a:p>
            <a:pPr marL="342900" indent="-342900" defTabSz="1828800">
              <a:lnSpc>
                <a:spcPct val="95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Accelerated AWS MySQL app analytics / ML</a:t>
            </a:r>
          </a:p>
          <a:p>
            <a:pPr marL="374650" indent="-374650" defTabSz="18288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Provision from OCI console and run on AWS</a:t>
            </a:r>
          </a:p>
          <a:p>
            <a:pPr marL="374650" indent="-374650" defTabSz="18288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Better price performance and less moving parts than RDS, Aurora, Redshift, Glue, </a:t>
            </a:r>
            <a:r>
              <a:rPr lang="en-US" sz="2200" kern="0" dirty="0" err="1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SageMaker</a:t>
            </a: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.</a:t>
            </a:r>
          </a:p>
          <a:p>
            <a:pPr marL="374650" indent="-374650" defTabSz="18288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Remove overhead of ETL and a separate analytic database</a:t>
            </a:r>
          </a:p>
        </p:txBody>
      </p:sp>
      <p:sp>
        <p:nvSpPr>
          <p:cNvPr id="29" name="Rounded Rectangular Callout 28">
            <a:extLst>
              <a:ext uri="{FF2B5EF4-FFF2-40B4-BE49-F238E27FC236}">
                <a16:creationId xmlns:a16="http://schemas.microsoft.com/office/drawing/2014/main" id="{CEE97301-A72C-BB17-22CC-5467342E2094}"/>
              </a:ext>
            </a:extLst>
          </p:cNvPr>
          <p:cNvSpPr/>
          <p:nvPr/>
        </p:nvSpPr>
        <p:spPr>
          <a:xfrm>
            <a:off x="1379698" y="8885035"/>
            <a:ext cx="5443370" cy="2562282"/>
          </a:xfrm>
          <a:prstGeom prst="wedgeRoundRectCallout">
            <a:avLst>
              <a:gd name="adj1" fmla="val 76273"/>
              <a:gd name="adj2" fmla="val -102409"/>
              <a:gd name="adj3" fmla="val 16667"/>
            </a:avLst>
          </a:prstGeom>
          <a:solidFill>
            <a:srgbClr val="FCFBFA"/>
          </a:solidFill>
          <a:ln w="3175" cap="flat" cmpd="sng" algn="ctr">
            <a:solidFill>
              <a:srgbClr val="312D2A"/>
            </a:solidFill>
            <a:prstDash val="solid"/>
          </a:ln>
          <a:effectLst/>
        </p:spPr>
        <p:txBody>
          <a:bodyPr rtlCol="0" anchor="ctr"/>
          <a:lstStyle/>
          <a:p>
            <a:pPr defTabSz="1828800">
              <a:lnSpc>
                <a:spcPct val="95000"/>
              </a:lnSpc>
              <a:spcBef>
                <a:spcPts val="1200"/>
              </a:spcBef>
              <a:defRPr/>
            </a:pPr>
            <a:r>
              <a:rPr lang="en-US" sz="28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OCI Azure Interconnect</a:t>
            </a:r>
          </a:p>
          <a:p>
            <a:pPr marL="374650" indent="-374650" defTabSz="18288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Combine capabilities of OCI and Azure</a:t>
            </a:r>
          </a:p>
          <a:p>
            <a:pPr marL="374650" indent="-374650" defTabSz="18288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0" dirty="0">
                <a:solidFill>
                  <a:srgbClr val="312D2A"/>
                </a:solidFill>
                <a:latin typeface="Oracle Sans Tab"/>
                <a:cs typeface="Oracle Sans Tab" panose="020B0503020204020204" pitchFamily="34" charset="0"/>
              </a:rPr>
              <a:t>Available in 12 location, latency &lt; 2ms</a:t>
            </a:r>
          </a:p>
        </p:txBody>
      </p:sp>
      <p:sp>
        <p:nvSpPr>
          <p:cNvPr id="30" name="Slide Number Placeholder 6">
            <a:extLst>
              <a:ext uri="{FF2B5EF4-FFF2-40B4-BE49-F238E27FC236}">
                <a16:creationId xmlns:a16="http://schemas.microsoft.com/office/drawing/2014/main" id="{DD465F1B-0ABE-B3AC-03DE-E313CE3962E6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31" name="Footer Placeholder 5">
            <a:extLst>
              <a:ext uri="{FF2B5EF4-FFF2-40B4-BE49-F238E27FC236}">
                <a16:creationId xmlns:a16="http://schemas.microsoft.com/office/drawing/2014/main" id="{C5F8B47A-A9EE-D010-3FD0-AA264D2565B4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</p:spTree>
    <p:extLst>
      <p:ext uri="{BB962C8B-B14F-4D97-AF65-F5344CB8AC3E}">
        <p14:creationId xmlns:p14="http://schemas.microsoft.com/office/powerpoint/2010/main" val="192406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170A60B0-1094-1C0F-AD04-CB6B9086E9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87175" cy="13716000"/>
          </a:xfrm>
          <a:prstGeom prst="rect">
            <a:avLst/>
          </a:prstGeom>
        </p:spPr>
      </p:pic>
      <p:sp>
        <p:nvSpPr>
          <p:cNvPr id="14" name="タイトル 2">
            <a:extLst>
              <a:ext uri="{FF2B5EF4-FFF2-40B4-BE49-F238E27FC236}">
                <a16:creationId xmlns:a16="http://schemas.microsoft.com/office/drawing/2014/main" id="{22ED2750-0CAF-A6CE-0BBB-8698A721FF2C}"/>
              </a:ext>
            </a:extLst>
          </p:cNvPr>
          <p:cNvSpPr txBox="1">
            <a:spLocks/>
          </p:cNvSpPr>
          <p:nvPr/>
        </p:nvSpPr>
        <p:spPr>
          <a:xfrm>
            <a:off x="1512000" y="396000"/>
            <a:ext cx="21342096" cy="164592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b="1" i="0" kern="1200" baseline="0">
                <a:solidFill>
                  <a:schemeClr val="tx1"/>
                </a:solidFill>
                <a:latin typeface="+mn-lt"/>
                <a:ea typeface="+mn-ea"/>
                <a:cs typeface="+mj-cs"/>
              </a:defRPr>
            </a:lvl1pPr>
          </a:lstStyle>
          <a:p>
            <a:pPr marL="0" marR="0" lvl="0" indent="0" algn="l" defTabSz="18288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cs typeface="Oracle Sans Light" panose="020B0403020204020204" pitchFamily="34" charset="0"/>
              </a:rPr>
              <a:t>OCI’s Distributed Cloud Spectrum</a:t>
            </a:r>
            <a:endParaRPr kumimoji="1" lang="en-SG" altLang="ja-JP" sz="5400" b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racle Sans Light" panose="020B0403020204020204" pitchFamily="34" charset="0"/>
              <a:ea typeface="游ゴシック" panose="020B0400000000000000" pitchFamily="34" charset="-128"/>
              <a:cs typeface="Oracle Sans Light" panose="020B0403020204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9A04A5-1EA4-5855-8B3F-4E38A875C17B}"/>
              </a:ext>
            </a:extLst>
          </p:cNvPr>
          <p:cNvGrpSpPr/>
          <p:nvPr/>
        </p:nvGrpSpPr>
        <p:grpSpPr>
          <a:xfrm>
            <a:off x="21518307" y="7832780"/>
            <a:ext cx="288000" cy="676868"/>
            <a:chOff x="10758361" y="3918925"/>
            <a:chExt cx="144000" cy="366062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53A9B05-466F-7263-D916-758C71341749}"/>
                </a:ext>
              </a:extLst>
            </p:cNvPr>
            <p:cNvCxnSpPr>
              <a:cxnSpLocks/>
            </p:cNvCxnSpPr>
            <p:nvPr/>
          </p:nvCxnSpPr>
          <p:spPr>
            <a:xfrm>
              <a:off x="10834012" y="4009035"/>
              <a:ext cx="0" cy="275952"/>
            </a:xfrm>
            <a:prstGeom prst="lin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42363095-CD78-554D-D06B-E940BE010013}"/>
                </a:ext>
              </a:extLst>
            </p:cNvPr>
            <p:cNvSpPr/>
            <p:nvPr/>
          </p:nvSpPr>
          <p:spPr>
            <a:xfrm>
              <a:off x="10758361" y="3918925"/>
              <a:ext cx="144000" cy="15575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4" name="Rectangle: Rounded Corners 31">
            <a:extLst>
              <a:ext uri="{FF2B5EF4-FFF2-40B4-BE49-F238E27FC236}">
                <a16:creationId xmlns:a16="http://schemas.microsoft.com/office/drawing/2014/main" id="{EBE4C26A-43EC-3B13-09AD-4B5624AFAB73}"/>
              </a:ext>
            </a:extLst>
          </p:cNvPr>
          <p:cNvSpPr/>
          <p:nvPr/>
        </p:nvSpPr>
        <p:spPr>
          <a:xfrm>
            <a:off x="2539825" y="3327107"/>
            <a:ext cx="4379052" cy="910718"/>
          </a:xfrm>
          <a:prstGeom prst="roundRect">
            <a:avLst>
              <a:gd name="adj" fmla="val 50000"/>
            </a:avLst>
          </a:prstGeom>
          <a:solidFill>
            <a:srgbClr val="41817E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Oracle Exadata</a:t>
            </a:r>
            <a:endParaRPr kumimoji="0" lang="en-SG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sp>
        <p:nvSpPr>
          <p:cNvPr id="86" name="Rectangle: Rounded Corners 35">
            <a:extLst>
              <a:ext uri="{FF2B5EF4-FFF2-40B4-BE49-F238E27FC236}">
                <a16:creationId xmlns:a16="http://schemas.microsoft.com/office/drawing/2014/main" id="{FAFD5760-00C5-D398-6F9A-AD9FC5006342}"/>
              </a:ext>
            </a:extLst>
          </p:cNvPr>
          <p:cNvSpPr/>
          <p:nvPr/>
        </p:nvSpPr>
        <p:spPr>
          <a:xfrm>
            <a:off x="15389851" y="5810332"/>
            <a:ext cx="3568456" cy="894736"/>
          </a:xfrm>
          <a:prstGeom prst="roundRect">
            <a:avLst>
              <a:gd name="adj" fmla="val 50000"/>
            </a:avLst>
          </a:prstGeom>
          <a:solidFill>
            <a:srgbClr val="92ADAD"/>
          </a:solidFill>
          <a:ln w="63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OCI Public Regions</a:t>
            </a:r>
          </a:p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42 + 9 planned</a:t>
            </a:r>
            <a:endParaRPr kumimoji="0" lang="en-SG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sp>
        <p:nvSpPr>
          <p:cNvPr id="87" name="Rectangle: Rounded Corners 36">
            <a:extLst>
              <a:ext uri="{FF2B5EF4-FFF2-40B4-BE49-F238E27FC236}">
                <a16:creationId xmlns:a16="http://schemas.microsoft.com/office/drawing/2014/main" id="{78F9BFB3-38C3-685C-F302-AE4466A315D4}"/>
              </a:ext>
            </a:extLst>
          </p:cNvPr>
          <p:cNvSpPr/>
          <p:nvPr/>
        </p:nvSpPr>
        <p:spPr>
          <a:xfrm>
            <a:off x="19875629" y="6749689"/>
            <a:ext cx="3587964" cy="885646"/>
          </a:xfrm>
          <a:prstGeom prst="roundRect">
            <a:avLst>
              <a:gd name="adj" fmla="val 50000"/>
            </a:avLst>
          </a:prstGeom>
          <a:solidFill>
            <a:srgbClr val="EDDEAF"/>
          </a:solidFill>
          <a:ln w="63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OCI DB Service for Azure</a:t>
            </a:r>
            <a:endParaRPr kumimoji="0" lang="en-SG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1D174D1-8C50-A98A-7737-C1AF05973D3D}"/>
              </a:ext>
            </a:extLst>
          </p:cNvPr>
          <p:cNvSpPr txBox="1"/>
          <p:nvPr/>
        </p:nvSpPr>
        <p:spPr>
          <a:xfrm>
            <a:off x="11816023" y="7999398"/>
            <a:ext cx="3483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C5166">
                    <a:lumMod val="20000"/>
                    <a:lumOff val="80000"/>
                  </a:srgbClr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DEPLOYMENT SIZE</a:t>
            </a:r>
            <a:endParaRPr kumimoji="0" lang="en-SG" sz="2800" b="1" i="0" u="none" strike="noStrike" kern="1200" cap="none" spc="0" normalizeH="0" baseline="0" noProof="0" dirty="0">
              <a:ln>
                <a:noFill/>
              </a:ln>
              <a:solidFill>
                <a:srgbClr val="2C5166">
                  <a:lumMod val="20000"/>
                  <a:lumOff val="80000"/>
                </a:srgbClr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0496E6C-1EF5-A76D-6675-68F665F2847D}"/>
              </a:ext>
            </a:extLst>
          </p:cNvPr>
          <p:cNvGrpSpPr/>
          <p:nvPr/>
        </p:nvGrpSpPr>
        <p:grpSpPr>
          <a:xfrm>
            <a:off x="4592075" y="5464332"/>
            <a:ext cx="288000" cy="3045316"/>
            <a:chOff x="2233439" y="2020280"/>
            <a:chExt cx="144000" cy="1995100"/>
          </a:xfrm>
        </p:grpSpPr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A575951-5BA6-E8C6-15E6-2FCA40AB5ECD}"/>
                </a:ext>
              </a:extLst>
            </p:cNvPr>
            <p:cNvCxnSpPr>
              <a:cxnSpLocks/>
              <a:stCxn id="91" idx="4"/>
            </p:cNvCxnSpPr>
            <p:nvPr/>
          </p:nvCxnSpPr>
          <p:spPr>
            <a:xfrm>
              <a:off x="2305439" y="2208960"/>
              <a:ext cx="3652" cy="180642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E4BCDD24-8039-C5F6-D404-987C84CACAD5}"/>
                </a:ext>
              </a:extLst>
            </p:cNvPr>
            <p:cNvSpPr/>
            <p:nvPr/>
          </p:nvSpPr>
          <p:spPr>
            <a:xfrm>
              <a:off x="2233439" y="2020280"/>
              <a:ext cx="144000" cy="1886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EFEDBD2E-47DF-8B61-D253-D3F02328F291}"/>
              </a:ext>
            </a:extLst>
          </p:cNvPr>
          <p:cNvGrpSpPr/>
          <p:nvPr/>
        </p:nvGrpSpPr>
        <p:grpSpPr>
          <a:xfrm>
            <a:off x="17022775" y="6848108"/>
            <a:ext cx="288000" cy="1661540"/>
            <a:chOff x="7374545" y="3557675"/>
            <a:chExt cx="144000" cy="86998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918E0C5-FB31-A4C9-ED2B-DDB9909EC8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50196" y="3636547"/>
              <a:ext cx="1" cy="791110"/>
            </a:xfrm>
            <a:prstGeom prst="lin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DB7A273D-AA1B-F8F8-EF35-1E3ECC3FDD00}"/>
                </a:ext>
              </a:extLst>
            </p:cNvPr>
            <p:cNvSpPr/>
            <p:nvPr/>
          </p:nvSpPr>
          <p:spPr>
            <a:xfrm>
              <a:off x="7374545" y="3557675"/>
              <a:ext cx="144000" cy="15130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8" name="!!Block Arc 25">
            <a:extLst>
              <a:ext uri="{FF2B5EF4-FFF2-40B4-BE49-F238E27FC236}">
                <a16:creationId xmlns:a16="http://schemas.microsoft.com/office/drawing/2014/main" id="{10980590-E688-91F6-65CA-28EF40DD6EE6}"/>
              </a:ext>
            </a:extLst>
          </p:cNvPr>
          <p:cNvSpPr>
            <a:spLocks/>
          </p:cNvSpPr>
          <p:nvPr/>
        </p:nvSpPr>
        <p:spPr>
          <a:xfrm>
            <a:off x="19651037" y="8569974"/>
            <a:ext cx="3886412" cy="738664"/>
          </a:xfrm>
          <a:prstGeom prst="homePlate">
            <a:avLst/>
          </a:prstGeom>
          <a:blipFill dpi="0"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2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Multicloud</a:t>
            </a:r>
          </a:p>
        </p:txBody>
      </p:sp>
      <p:sp>
        <p:nvSpPr>
          <p:cNvPr id="99" name="!!Block Arc 24">
            <a:extLst>
              <a:ext uri="{FF2B5EF4-FFF2-40B4-BE49-F238E27FC236}">
                <a16:creationId xmlns:a16="http://schemas.microsoft.com/office/drawing/2014/main" id="{66F6BFD2-4460-AC0F-E005-B37594279584}"/>
              </a:ext>
            </a:extLst>
          </p:cNvPr>
          <p:cNvSpPr>
            <a:spLocks/>
          </p:cNvSpPr>
          <p:nvPr/>
        </p:nvSpPr>
        <p:spPr>
          <a:xfrm>
            <a:off x="14215436" y="8569974"/>
            <a:ext cx="5811498" cy="738664"/>
          </a:xfrm>
          <a:prstGeom prst="homePlat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Cloud</a:t>
            </a:r>
          </a:p>
        </p:txBody>
      </p:sp>
      <p:sp>
        <p:nvSpPr>
          <p:cNvPr id="100" name="!!Block Arc 23">
            <a:extLst>
              <a:ext uri="{FF2B5EF4-FFF2-40B4-BE49-F238E27FC236}">
                <a16:creationId xmlns:a16="http://schemas.microsoft.com/office/drawing/2014/main" id="{B58D12C1-4D92-6802-DFED-4C70FDC56694}"/>
              </a:ext>
            </a:extLst>
          </p:cNvPr>
          <p:cNvSpPr>
            <a:spLocks/>
          </p:cNvSpPr>
          <p:nvPr/>
        </p:nvSpPr>
        <p:spPr>
          <a:xfrm>
            <a:off x="6031663" y="8569974"/>
            <a:ext cx="9114032" cy="738664"/>
          </a:xfrm>
          <a:prstGeom prst="homePlat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Hybrid Cloud</a:t>
            </a:r>
          </a:p>
        </p:txBody>
      </p:sp>
      <p:sp>
        <p:nvSpPr>
          <p:cNvPr id="101" name="!!Block Arc 22">
            <a:extLst>
              <a:ext uri="{FF2B5EF4-FFF2-40B4-BE49-F238E27FC236}">
                <a16:creationId xmlns:a16="http://schemas.microsoft.com/office/drawing/2014/main" id="{C7173EB3-FD14-04C9-43D2-868C8898BF4D}"/>
              </a:ext>
            </a:extLst>
          </p:cNvPr>
          <p:cNvSpPr>
            <a:spLocks/>
          </p:cNvSpPr>
          <p:nvPr/>
        </p:nvSpPr>
        <p:spPr>
          <a:xfrm>
            <a:off x="3059773" y="8569974"/>
            <a:ext cx="3339756" cy="738664"/>
          </a:xfrm>
          <a:prstGeom prst="homePlate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Premises Infrastructure</a:t>
            </a:r>
          </a:p>
        </p:txBody>
      </p:sp>
      <p:sp>
        <p:nvSpPr>
          <p:cNvPr id="102" name="Rectangle: Rounded Corners 31">
            <a:extLst>
              <a:ext uri="{FF2B5EF4-FFF2-40B4-BE49-F238E27FC236}">
                <a16:creationId xmlns:a16="http://schemas.microsoft.com/office/drawing/2014/main" id="{452B5F7C-4C9C-909F-F9CF-21672EF80133}"/>
              </a:ext>
            </a:extLst>
          </p:cNvPr>
          <p:cNvSpPr/>
          <p:nvPr/>
        </p:nvSpPr>
        <p:spPr>
          <a:xfrm>
            <a:off x="2539825" y="4351029"/>
            <a:ext cx="4379052" cy="910718"/>
          </a:xfrm>
          <a:prstGeom prst="roundRect">
            <a:avLst>
              <a:gd name="adj" fmla="val 50000"/>
            </a:avLst>
          </a:prstGeom>
          <a:solidFill>
            <a:srgbClr val="41817E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Mongo DB</a:t>
            </a:r>
            <a:endParaRPr kumimoji="0" lang="en-SG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sp>
        <p:nvSpPr>
          <p:cNvPr id="105" name="Rectangle: Rounded Corners 36">
            <a:extLst>
              <a:ext uri="{FF2B5EF4-FFF2-40B4-BE49-F238E27FC236}">
                <a16:creationId xmlns:a16="http://schemas.microsoft.com/office/drawing/2014/main" id="{B434EB57-3723-C27D-C843-F058D05F777C}"/>
              </a:ext>
            </a:extLst>
          </p:cNvPr>
          <p:cNvSpPr/>
          <p:nvPr/>
        </p:nvSpPr>
        <p:spPr>
          <a:xfrm>
            <a:off x="19875629" y="5749251"/>
            <a:ext cx="3587964" cy="885646"/>
          </a:xfrm>
          <a:prstGeom prst="roundRect">
            <a:avLst>
              <a:gd name="adj" fmla="val 50000"/>
            </a:avLst>
          </a:prstGeom>
          <a:solidFill>
            <a:srgbClr val="EDDEAF"/>
          </a:solidFill>
          <a:ln w="63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MySQL Heatwave for AWS</a:t>
            </a:r>
            <a:endParaRPr kumimoji="0" lang="en-SG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3204EC4-F035-625E-6807-B81F972A24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991271"/>
              </p:ext>
            </p:extLst>
          </p:nvPr>
        </p:nvGraphicFramePr>
        <p:xfrm>
          <a:off x="823222" y="9391162"/>
          <a:ext cx="22714226" cy="3230880"/>
        </p:xfrm>
        <a:graphic>
          <a:graphicData uri="http://schemas.openxmlformats.org/drawingml/2006/table">
            <a:tbl>
              <a:tblPr firstRow="1" bandRow="1"/>
              <a:tblGrid>
                <a:gridCol w="2253736">
                  <a:extLst>
                    <a:ext uri="{9D8B030D-6E8A-4147-A177-3AD203B41FA5}">
                      <a16:colId xmlns:a16="http://schemas.microsoft.com/office/drawing/2014/main" val="65678699"/>
                    </a:ext>
                  </a:extLst>
                </a:gridCol>
                <a:gridCol w="2949918">
                  <a:extLst>
                    <a:ext uri="{9D8B030D-6E8A-4147-A177-3AD203B41FA5}">
                      <a16:colId xmlns:a16="http://schemas.microsoft.com/office/drawing/2014/main" val="3274890955"/>
                    </a:ext>
                  </a:extLst>
                </a:gridCol>
                <a:gridCol w="2209670">
                  <a:extLst>
                    <a:ext uri="{9D8B030D-6E8A-4147-A177-3AD203B41FA5}">
                      <a16:colId xmlns:a16="http://schemas.microsoft.com/office/drawing/2014/main" val="3854840429"/>
                    </a:ext>
                  </a:extLst>
                </a:gridCol>
                <a:gridCol w="2446148">
                  <a:extLst>
                    <a:ext uri="{9D8B030D-6E8A-4147-A177-3AD203B41FA5}">
                      <a16:colId xmlns:a16="http://schemas.microsoft.com/office/drawing/2014/main" val="2881217236"/>
                    </a:ext>
                  </a:extLst>
                </a:gridCol>
                <a:gridCol w="2146620">
                  <a:extLst>
                    <a:ext uri="{9D8B030D-6E8A-4147-A177-3AD203B41FA5}">
                      <a16:colId xmlns:a16="http://schemas.microsoft.com/office/drawing/2014/main" val="3127516625"/>
                    </a:ext>
                  </a:extLst>
                </a:gridCol>
                <a:gridCol w="2460220">
                  <a:extLst>
                    <a:ext uri="{9D8B030D-6E8A-4147-A177-3AD203B41FA5}">
                      <a16:colId xmlns:a16="http://schemas.microsoft.com/office/drawing/2014/main" val="1779448042"/>
                    </a:ext>
                  </a:extLst>
                </a:gridCol>
                <a:gridCol w="4356242">
                  <a:extLst>
                    <a:ext uri="{9D8B030D-6E8A-4147-A177-3AD203B41FA5}">
                      <a16:colId xmlns:a16="http://schemas.microsoft.com/office/drawing/2014/main" val="1048336392"/>
                    </a:ext>
                  </a:extLst>
                </a:gridCol>
                <a:gridCol w="3891672">
                  <a:extLst>
                    <a:ext uri="{9D8B030D-6E8A-4147-A177-3AD203B41FA5}">
                      <a16:colId xmlns:a16="http://schemas.microsoft.com/office/drawing/2014/main" val="930495798"/>
                    </a:ext>
                  </a:extLst>
                </a:gridCol>
              </a:tblGrid>
              <a:tr h="1188720"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  <a:latin typeface="Oracle Sans" panose="020B0503020204020204" pitchFamily="34" charset="0"/>
                          <a:cs typeface="Oracle Sans" panose="020B0503020204020204" pitchFamily="34" charset="0"/>
                        </a:rPr>
                        <a:t>Oracle Exadata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Roving Edge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Compute</a:t>
                      </a:r>
                    </a:p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Cloud @ Customer</a:t>
                      </a:r>
                      <a:endParaRPr lang="en-US" sz="2200" b="1" dirty="0">
                        <a:solidFill>
                          <a:schemeClr val="accent4"/>
                        </a:solidFill>
                      </a:endParaRP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Exadata</a:t>
                      </a:r>
                    </a:p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Cloud @ Customer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OCI Dedicated Region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Commercial Region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AWS Cloud</a:t>
                      </a:r>
                    </a:p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Azure Cloud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633524"/>
                  </a:ext>
                </a:extLst>
              </a:tr>
              <a:tr h="1188720"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r>
                        <a:rPr lang="en-US" sz="2200" b="1" dirty="0">
                          <a:solidFill>
                            <a:schemeClr val="bg1"/>
                          </a:solidFill>
                        </a:rPr>
                        <a:t>Services Supported   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4E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chemeClr val="bg1"/>
                          </a:solidFill>
                          <a:latin typeface="Oracle Sans" panose="020B0503020204020204" pitchFamily="34" charset="0"/>
                          <a:cs typeface="Oracle Sans" panose="020B0503020204020204" pitchFamily="34" charset="0"/>
                        </a:rPr>
                        <a:t>Database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4E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dirty="0">
                          <a:solidFill>
                            <a:schemeClr val="bg1"/>
                          </a:solidFill>
                        </a:rPr>
                        <a:t>Compute / Network / Storage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4E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b="0" dirty="0">
                          <a:solidFill>
                            <a:schemeClr val="bg1"/>
                          </a:solidFill>
                        </a:rPr>
                        <a:t>Compute / Network / Storage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4E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b="0" dirty="0">
                          <a:solidFill>
                            <a:schemeClr val="bg1"/>
                          </a:solidFill>
                        </a:rPr>
                        <a:t>Database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4E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b="0" dirty="0">
                          <a:solidFill>
                            <a:schemeClr val="bg1"/>
                          </a:solidFill>
                        </a:rPr>
                        <a:t>Full Services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4E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b="0" dirty="0">
                          <a:solidFill>
                            <a:schemeClr val="bg1"/>
                          </a:solidFill>
                        </a:rPr>
                        <a:t>Full Services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4E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0" dirty="0">
                          <a:solidFill>
                            <a:schemeClr val="bg1"/>
                          </a:solidFill>
                        </a:rPr>
                        <a:t>Database, OLTP, OLAP, ML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4E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9501834"/>
                  </a:ext>
                </a:extLst>
              </a:tr>
              <a:tr h="853440"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sz="2200" b="1" kern="1200" dirty="0">
                          <a:solidFill>
                            <a:schemeClr val="bg1"/>
                          </a:solidFill>
                        </a:rPr>
                        <a:t>Data Residency</a:t>
                      </a:r>
                      <a:endParaRPr lang="en-US" sz="2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200" b="0" kern="1200" dirty="0">
                          <a:solidFill>
                            <a:schemeClr val="bg1"/>
                          </a:solidFill>
                          <a:latin typeface="Oracle Sans" panose="020B0503020204020204" pitchFamily="34" charset="0"/>
                          <a:ea typeface="+mn-ea"/>
                          <a:cs typeface="Oracle Sans" panose="020B0503020204020204" pitchFamily="34" charset="0"/>
                        </a:rPr>
                        <a:t>On Premises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Remote Edge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On Premises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On Premises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algn="ctr"/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On Premises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1pPr>
                      <a:lvl2pPr marL="45722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2pPr>
                      <a:lvl3pPr marL="914446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3pPr>
                      <a:lvl4pPr marL="1371669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4pPr>
                      <a:lvl5pPr marL="1828892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5pPr>
                      <a:lvl6pPr marL="2286114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6pPr>
                      <a:lvl7pPr marL="2743338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7pPr>
                      <a:lvl8pPr marL="3200560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8pPr>
                      <a:lvl9pPr marL="3657783" algn="l" defTabSz="91444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Regional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Regional</a:t>
                      </a:r>
                    </a:p>
                  </a:txBody>
                  <a:tcPr marL="182880" marR="182880" marT="91440" marB="914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4156577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7E56BD01-28FC-AC24-48AE-8FA872B98854}"/>
              </a:ext>
            </a:extLst>
          </p:cNvPr>
          <p:cNvGrpSpPr/>
          <p:nvPr/>
        </p:nvGrpSpPr>
        <p:grpSpPr>
          <a:xfrm>
            <a:off x="10643991" y="7389386"/>
            <a:ext cx="288000" cy="1104628"/>
            <a:chOff x="4887198" y="2800528"/>
            <a:chExt cx="144000" cy="788222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D0E0FA1-E7C9-43EA-3897-808ABC3FED0F}"/>
                </a:ext>
              </a:extLst>
            </p:cNvPr>
            <p:cNvCxnSpPr>
              <a:cxnSpLocks/>
            </p:cNvCxnSpPr>
            <p:nvPr/>
          </p:nvCxnSpPr>
          <p:spPr>
            <a:xfrm>
              <a:off x="4962851" y="2927980"/>
              <a:ext cx="0" cy="66077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57FBEFD-5D0C-B585-FAD3-E40796B57E1B}"/>
                </a:ext>
              </a:extLst>
            </p:cNvPr>
            <p:cNvSpPr/>
            <p:nvPr/>
          </p:nvSpPr>
          <p:spPr>
            <a:xfrm>
              <a:off x="4887198" y="2800528"/>
              <a:ext cx="144000" cy="20550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Rectangle: Rounded Corners 33">
            <a:extLst>
              <a:ext uri="{FF2B5EF4-FFF2-40B4-BE49-F238E27FC236}">
                <a16:creationId xmlns:a16="http://schemas.microsoft.com/office/drawing/2014/main" id="{E3F8A2ED-085D-8365-43D8-2FE5B94B3ADB}"/>
              </a:ext>
            </a:extLst>
          </p:cNvPr>
          <p:cNvSpPr/>
          <p:nvPr/>
        </p:nvSpPr>
        <p:spPr>
          <a:xfrm>
            <a:off x="9267317" y="6353132"/>
            <a:ext cx="4299540" cy="894736"/>
          </a:xfrm>
          <a:prstGeom prst="roundRect">
            <a:avLst>
              <a:gd name="adj" fmla="val 50000"/>
            </a:avLst>
          </a:prstGeom>
          <a:solidFill>
            <a:srgbClr val="759C6B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OCI Dedicated Region</a:t>
            </a:r>
            <a:endParaRPr kumimoji="0" lang="en-SG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sp>
        <p:nvSpPr>
          <p:cNvPr id="8" name="Rectangle: Rounded Corners 33">
            <a:extLst>
              <a:ext uri="{FF2B5EF4-FFF2-40B4-BE49-F238E27FC236}">
                <a16:creationId xmlns:a16="http://schemas.microsoft.com/office/drawing/2014/main" id="{0C68B71E-AC73-0313-AB5F-348B9B6594F5}"/>
              </a:ext>
            </a:extLst>
          </p:cNvPr>
          <p:cNvSpPr/>
          <p:nvPr/>
        </p:nvSpPr>
        <p:spPr>
          <a:xfrm>
            <a:off x="7548245" y="3289272"/>
            <a:ext cx="4299540" cy="894736"/>
          </a:xfrm>
          <a:prstGeom prst="roundRect">
            <a:avLst>
              <a:gd name="adj" fmla="val 50000"/>
            </a:avLst>
          </a:prstGeom>
          <a:solidFill>
            <a:srgbClr val="759C6B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Roving Edge</a:t>
            </a:r>
            <a:endParaRPr kumimoji="0" lang="en-SG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sp>
        <p:nvSpPr>
          <p:cNvPr id="9" name="Rectangle: Rounded Corners 33">
            <a:extLst>
              <a:ext uri="{FF2B5EF4-FFF2-40B4-BE49-F238E27FC236}">
                <a16:creationId xmlns:a16="http://schemas.microsoft.com/office/drawing/2014/main" id="{CFA58646-D290-3488-93E1-37AC9DFBF4FC}"/>
              </a:ext>
            </a:extLst>
          </p:cNvPr>
          <p:cNvSpPr/>
          <p:nvPr/>
        </p:nvSpPr>
        <p:spPr>
          <a:xfrm>
            <a:off x="8608949" y="4321922"/>
            <a:ext cx="4299540" cy="894736"/>
          </a:xfrm>
          <a:prstGeom prst="roundRect">
            <a:avLst>
              <a:gd name="adj" fmla="val 50000"/>
            </a:avLst>
          </a:prstGeom>
          <a:solidFill>
            <a:srgbClr val="759C6B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Compute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Cloud@Customer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*</a:t>
            </a:r>
            <a:endParaRPr kumimoji="0" lang="en-SG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sp>
        <p:nvSpPr>
          <p:cNvPr id="10" name="Rectangle: Rounded Corners 33">
            <a:extLst>
              <a:ext uri="{FF2B5EF4-FFF2-40B4-BE49-F238E27FC236}">
                <a16:creationId xmlns:a16="http://schemas.microsoft.com/office/drawing/2014/main" id="{C4885FF6-BD45-454A-F21C-5AFB5CCB5B9A}"/>
              </a:ext>
            </a:extLst>
          </p:cNvPr>
          <p:cNvSpPr/>
          <p:nvPr/>
        </p:nvSpPr>
        <p:spPr>
          <a:xfrm>
            <a:off x="8608949" y="5354572"/>
            <a:ext cx="4299540" cy="894736"/>
          </a:xfrm>
          <a:prstGeom prst="roundRect">
            <a:avLst>
              <a:gd name="adj" fmla="val 50000"/>
            </a:avLst>
          </a:prstGeom>
          <a:solidFill>
            <a:srgbClr val="759C6B"/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Exadata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</a:b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Cloud@Customer</a:t>
            </a:r>
            <a:endParaRPr kumimoji="0" lang="en-SG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" panose="020B0503020204020204" pitchFamily="34" charset="0"/>
              <a:ea typeface="+mn-ea"/>
              <a:cs typeface="Oracle Sans" panose="020B0503020204020204" pitchFamily="34" charset="0"/>
            </a:endParaRPr>
          </a:p>
        </p:txBody>
      </p:sp>
      <p:pic>
        <p:nvPicPr>
          <p:cNvPr id="11" name="OTag">
            <a:extLst>
              <a:ext uri="{FF2B5EF4-FFF2-40B4-BE49-F238E27FC236}">
                <a16:creationId xmlns:a16="http://schemas.microsoft.com/office/drawing/2014/main" id="{8590B357-A8BE-9427-0122-C7166D652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9818" y="12896456"/>
            <a:ext cx="819666" cy="819544"/>
          </a:xfrm>
          <a:prstGeom prst="rect">
            <a:avLst/>
          </a:prstGeom>
        </p:spPr>
      </p:pic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7C5CC22E-B914-7DBC-6FD4-EE79CA4AC9E2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A1CF5779-510E-9600-8BCA-6A46ECE0B041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C0CF2C-75C2-C8E9-6BA7-1A314BB180FD}"/>
              </a:ext>
            </a:extLst>
          </p:cNvPr>
          <p:cNvSpPr txBox="1"/>
          <p:nvPr/>
        </p:nvSpPr>
        <p:spPr>
          <a:xfrm>
            <a:off x="20202250" y="12995877"/>
            <a:ext cx="1448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* roadmap</a:t>
            </a:r>
          </a:p>
        </p:txBody>
      </p:sp>
    </p:spTree>
    <p:extLst>
      <p:ext uri="{BB962C8B-B14F-4D97-AF65-F5344CB8AC3E}">
        <p14:creationId xmlns:p14="http://schemas.microsoft.com/office/powerpoint/2010/main" val="17044762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0966E082-05DF-744A-D497-CE99CE0F83F5}"/>
              </a:ext>
            </a:extLst>
          </p:cNvPr>
          <p:cNvSpPr txBox="1">
            <a:spLocks/>
          </p:cNvSpPr>
          <p:nvPr/>
        </p:nvSpPr>
        <p:spPr>
          <a:xfrm>
            <a:off x="1262746" y="3443657"/>
            <a:ext cx="16187054" cy="4782171"/>
          </a:xfrm>
          <a:prstGeom prst="rect">
            <a:avLst/>
          </a:prstGeom>
        </p:spPr>
        <p:txBody>
          <a:bodyPr/>
          <a:lstStyle>
            <a:lvl1pPr algn="l" defTabSz="1828709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6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marL="0" marR="0" lvl="0" indent="0" algn="l" defTabSz="182870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rgbClr val="FFFFFF"/>
                </a:solidFill>
              </a:rPr>
              <a:t>What about onboarding?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racle Sans Ultra Light" panose="020B0303020204020204" pitchFamily="34" charset="0"/>
              <a:ea typeface="+mj-ea"/>
              <a:cs typeface="Oracle Sans Ultra Light" panose="020B03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535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C81AFC8-FF37-7142-5C99-29BAC472CA1F}"/>
              </a:ext>
            </a:extLst>
          </p:cNvPr>
          <p:cNvSpPr/>
          <p:nvPr/>
        </p:nvSpPr>
        <p:spPr>
          <a:xfrm>
            <a:off x="666696" y="5099573"/>
            <a:ext cx="7243358" cy="7191922"/>
          </a:xfrm>
          <a:prstGeom prst="roundRect">
            <a:avLst>
              <a:gd name="adj" fmla="val 3779"/>
            </a:avLst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828252">
              <a:buClr>
                <a:srgbClr val="FCFBFA"/>
              </a:buClr>
              <a:defRPr/>
            </a:pPr>
            <a:endParaRPr lang="en-US" sz="2100" kern="0" dirty="0">
              <a:latin typeface="Oracle Sans Tab" panose="020B0503020204020204" pitchFamily="34" charset="0"/>
              <a:cs typeface="Oracle Sans Tab" panose="020B05030202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1A70D5-84E7-B3D5-8502-922A07BE70C8}"/>
              </a:ext>
            </a:extLst>
          </p:cNvPr>
          <p:cNvSpPr txBox="1"/>
          <p:nvPr/>
        </p:nvSpPr>
        <p:spPr>
          <a:xfrm>
            <a:off x="2115864" y="3361162"/>
            <a:ext cx="43450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7902">
              <a:defRPr/>
            </a:pPr>
            <a:r>
              <a:rPr lang="en-US" sz="4000" b="1" dirty="0">
                <a:solidFill>
                  <a:schemeClr val="bg1"/>
                </a:solidFill>
                <a:cs typeface="Arial"/>
              </a:rPr>
              <a:t>Service Equivalence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AC19A9-2CBA-94DD-9CAC-63453429308F}"/>
              </a:ext>
            </a:extLst>
          </p:cNvPr>
          <p:cNvSpPr txBox="1"/>
          <p:nvPr/>
        </p:nvSpPr>
        <p:spPr>
          <a:xfrm>
            <a:off x="2281347" y="12291496"/>
            <a:ext cx="401405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HK" sz="2200" dirty="0">
                <a:solidFill>
                  <a:schemeClr val="bg1"/>
                </a:solidFill>
                <a:latin typeface="OracleSansVF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HK" sz="2200" dirty="0">
                <a:solidFill>
                  <a:schemeClr val="bg1"/>
                </a:solidFill>
                <a:latin typeface="OracleSansVF"/>
              </a:rPr>
              <a:t> to the service mappings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2B465E-ABD7-2A47-3817-11EB6E1F654E}"/>
              </a:ext>
            </a:extLst>
          </p:cNvPr>
          <p:cNvSpPr txBox="1"/>
          <p:nvPr/>
        </p:nvSpPr>
        <p:spPr>
          <a:xfrm>
            <a:off x="1158794" y="5514640"/>
            <a:ext cx="6250386" cy="2486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Oracle Sans Tab" panose="020B0503020204020204" pitchFamily="34" charset="0"/>
                <a:cs typeface="Oracle Sans Tab" panose="020B0503020204020204" pitchFamily="34" charset="0"/>
              </a:rPr>
              <a:t>Maps OCI services to AWS, Azure and GCP services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Oracle Sans Tab" panose="020B0503020204020204" pitchFamily="34" charset="0"/>
              <a:cs typeface="Oracle Sans Tab" panose="020B0503020204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HK" sz="2200" dirty="0">
              <a:latin typeface="OracleSansVF"/>
            </a:endParaRPr>
          </a:p>
        </p:txBody>
      </p:sp>
      <p:grpSp>
        <p:nvGrpSpPr>
          <p:cNvPr id="15" name="Graphic 2">
            <a:extLst>
              <a:ext uri="{FF2B5EF4-FFF2-40B4-BE49-F238E27FC236}">
                <a16:creationId xmlns:a16="http://schemas.microsoft.com/office/drawing/2014/main" id="{097F5F88-F5CF-3E46-206A-BE2A25B3BFF6}"/>
              </a:ext>
            </a:extLst>
          </p:cNvPr>
          <p:cNvGrpSpPr/>
          <p:nvPr/>
        </p:nvGrpSpPr>
        <p:grpSpPr>
          <a:xfrm>
            <a:off x="2298909" y="7288660"/>
            <a:ext cx="673300" cy="673300"/>
            <a:chOff x="3581676" y="3005488"/>
            <a:chExt cx="513347" cy="513347"/>
          </a:xfrm>
        </p:grpSpPr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E247A929-57A3-4966-97D6-5505CFA2B105}"/>
                </a:ext>
              </a:extLst>
            </p:cNvPr>
            <p:cNvGrpSpPr/>
            <p:nvPr/>
          </p:nvGrpSpPr>
          <p:grpSpPr>
            <a:xfrm>
              <a:off x="3581676" y="3005488"/>
              <a:ext cx="513347" cy="513347"/>
              <a:chOff x="3581676" y="3005488"/>
              <a:chExt cx="513347" cy="513347"/>
            </a:xfrm>
            <a:solidFill>
              <a:srgbClr val="FFFFFF"/>
            </a:solidFill>
          </p:grpSpPr>
          <p:sp>
            <p:nvSpPr>
              <p:cNvPr id="27" name="Freeform: Shape 584">
                <a:extLst>
                  <a:ext uri="{FF2B5EF4-FFF2-40B4-BE49-F238E27FC236}">
                    <a16:creationId xmlns:a16="http://schemas.microsoft.com/office/drawing/2014/main" id="{963067F1-7BDF-5262-1A84-235AD412A0DD}"/>
                  </a:ext>
                </a:extLst>
              </p:cNvPr>
              <p:cNvSpPr/>
              <p:nvPr/>
            </p:nvSpPr>
            <p:spPr>
              <a:xfrm>
                <a:off x="3587784" y="3011600"/>
                <a:ext cx="501155" cy="502344"/>
              </a:xfrm>
              <a:custGeom>
                <a:avLst/>
                <a:gdLst>
                  <a:gd name="connsiteX0" fmla="*/ 26829 w 501155"/>
                  <a:gd name="connsiteY0" fmla="*/ 501126 h 502344"/>
                  <a:gd name="connsiteX1" fmla="*/ 0 w 501155"/>
                  <a:gd name="connsiteY1" fmla="*/ 474233 h 502344"/>
                  <a:gd name="connsiteX2" fmla="*/ 0 w 501155"/>
                  <a:gd name="connsiteY2" fmla="*/ 26890 h 502344"/>
                  <a:gd name="connsiteX3" fmla="*/ 26829 w 501155"/>
                  <a:gd name="connsiteY3" fmla="*/ 0 h 502344"/>
                  <a:gd name="connsiteX4" fmla="*/ 474333 w 501155"/>
                  <a:gd name="connsiteY4" fmla="*/ 0 h 502344"/>
                  <a:gd name="connsiteX5" fmla="*/ 501155 w 501155"/>
                  <a:gd name="connsiteY5" fmla="*/ 26890 h 502344"/>
                  <a:gd name="connsiteX6" fmla="*/ 501155 w 501155"/>
                  <a:gd name="connsiteY6" fmla="*/ 475458 h 502344"/>
                  <a:gd name="connsiteX7" fmla="*/ 474333 w 501155"/>
                  <a:gd name="connsiteY7" fmla="*/ 502345 h 502344"/>
                  <a:gd name="connsiteX8" fmla="*/ 26829 w 501155"/>
                  <a:gd name="connsiteY8" fmla="*/ 501126 h 50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1155" h="502344">
                    <a:moveTo>
                      <a:pt x="26829" y="501126"/>
                    </a:moveTo>
                    <a:cubicBezTo>
                      <a:pt x="12198" y="501126"/>
                      <a:pt x="0" y="488902"/>
                      <a:pt x="0" y="474233"/>
                    </a:cubicBezTo>
                    <a:lnTo>
                      <a:pt x="0" y="26890"/>
                    </a:lnTo>
                    <a:cubicBezTo>
                      <a:pt x="0" y="12223"/>
                      <a:pt x="12198" y="0"/>
                      <a:pt x="26829" y="0"/>
                    </a:cubicBezTo>
                    <a:lnTo>
                      <a:pt x="474333" y="0"/>
                    </a:lnTo>
                    <a:cubicBezTo>
                      <a:pt x="488963" y="0"/>
                      <a:pt x="501155" y="12223"/>
                      <a:pt x="501155" y="26890"/>
                    </a:cubicBezTo>
                    <a:lnTo>
                      <a:pt x="501155" y="475458"/>
                    </a:lnTo>
                    <a:cubicBezTo>
                      <a:pt x="501155" y="490127"/>
                      <a:pt x="488963" y="502345"/>
                      <a:pt x="474333" y="502345"/>
                    </a:cubicBezTo>
                    <a:lnTo>
                      <a:pt x="26829" y="501126"/>
                    </a:lnTo>
                    <a:close/>
                  </a:path>
                </a:pathLst>
              </a:custGeom>
              <a:solidFill>
                <a:srgbClr val="FFFFFF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 dirty="0"/>
              </a:p>
            </p:txBody>
          </p:sp>
          <p:sp>
            <p:nvSpPr>
              <p:cNvPr id="28" name="Freeform: Shape 585">
                <a:extLst>
                  <a:ext uri="{FF2B5EF4-FFF2-40B4-BE49-F238E27FC236}">
                    <a16:creationId xmlns:a16="http://schemas.microsoft.com/office/drawing/2014/main" id="{3AC9DB76-A953-85D9-9448-75D2854C2551}"/>
                  </a:ext>
                </a:extLst>
              </p:cNvPr>
              <p:cNvSpPr/>
              <p:nvPr/>
            </p:nvSpPr>
            <p:spPr>
              <a:xfrm>
                <a:off x="3581676" y="3005488"/>
                <a:ext cx="513347" cy="513347"/>
              </a:xfrm>
              <a:custGeom>
                <a:avLst/>
                <a:gdLst>
                  <a:gd name="connsiteX0" fmla="*/ 479203 w 513347"/>
                  <a:gd name="connsiteY0" fmla="*/ 12223 h 513347"/>
                  <a:gd name="connsiteX1" fmla="*/ 499936 w 513347"/>
                  <a:gd name="connsiteY1" fmla="*/ 33001 h 513347"/>
                  <a:gd name="connsiteX2" fmla="*/ 499936 w 513347"/>
                  <a:gd name="connsiteY2" fmla="*/ 481571 h 513347"/>
                  <a:gd name="connsiteX3" fmla="*/ 479203 w 513347"/>
                  <a:gd name="connsiteY3" fmla="*/ 502349 h 513347"/>
                  <a:gd name="connsiteX4" fmla="*/ 32925 w 513347"/>
                  <a:gd name="connsiteY4" fmla="*/ 502349 h 513347"/>
                  <a:gd name="connsiteX5" fmla="*/ 12192 w 513347"/>
                  <a:gd name="connsiteY5" fmla="*/ 480345 h 513347"/>
                  <a:gd name="connsiteX6" fmla="*/ 12192 w 513347"/>
                  <a:gd name="connsiteY6" fmla="*/ 33001 h 513347"/>
                  <a:gd name="connsiteX7" fmla="*/ 32925 w 513347"/>
                  <a:gd name="connsiteY7" fmla="*/ 12223 h 513347"/>
                  <a:gd name="connsiteX8" fmla="*/ 479203 w 513347"/>
                  <a:gd name="connsiteY8" fmla="*/ 12223 h 513347"/>
                  <a:gd name="connsiteX9" fmla="*/ 479203 w 513347"/>
                  <a:gd name="connsiteY9" fmla="*/ 0 h 513347"/>
                  <a:gd name="connsiteX10" fmla="*/ 32925 w 513347"/>
                  <a:gd name="connsiteY10" fmla="*/ 0 h 513347"/>
                  <a:gd name="connsiteX11" fmla="*/ 0 w 513347"/>
                  <a:gd name="connsiteY11" fmla="*/ 33001 h 513347"/>
                  <a:gd name="connsiteX12" fmla="*/ 0 w 513347"/>
                  <a:gd name="connsiteY12" fmla="*/ 481571 h 513347"/>
                  <a:gd name="connsiteX13" fmla="*/ 32925 w 513347"/>
                  <a:gd name="connsiteY13" fmla="*/ 513347 h 513347"/>
                  <a:gd name="connsiteX14" fmla="*/ 480422 w 513347"/>
                  <a:gd name="connsiteY14" fmla="*/ 513347 h 513347"/>
                  <a:gd name="connsiteX15" fmla="*/ 513347 w 513347"/>
                  <a:gd name="connsiteY15" fmla="*/ 480345 h 513347"/>
                  <a:gd name="connsiteX16" fmla="*/ 513347 w 513347"/>
                  <a:gd name="connsiteY16" fmla="*/ 33001 h 513347"/>
                  <a:gd name="connsiteX17" fmla="*/ 479203 w 513347"/>
                  <a:gd name="connsiteY17" fmla="*/ 0 h 51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13347" h="513347">
                    <a:moveTo>
                      <a:pt x="479203" y="12223"/>
                    </a:moveTo>
                    <a:cubicBezTo>
                      <a:pt x="490182" y="12223"/>
                      <a:pt x="499936" y="22001"/>
                      <a:pt x="499936" y="33001"/>
                    </a:cubicBezTo>
                    <a:lnTo>
                      <a:pt x="499936" y="481571"/>
                    </a:lnTo>
                    <a:cubicBezTo>
                      <a:pt x="499936" y="492570"/>
                      <a:pt x="490182" y="502349"/>
                      <a:pt x="479203" y="502349"/>
                    </a:cubicBezTo>
                    <a:lnTo>
                      <a:pt x="32925" y="502349"/>
                    </a:lnTo>
                    <a:cubicBezTo>
                      <a:pt x="21945" y="501123"/>
                      <a:pt x="12192" y="491344"/>
                      <a:pt x="12192" y="480345"/>
                    </a:cubicBezTo>
                    <a:lnTo>
                      <a:pt x="12192" y="33001"/>
                    </a:lnTo>
                    <a:cubicBezTo>
                      <a:pt x="12192" y="22001"/>
                      <a:pt x="21945" y="12223"/>
                      <a:pt x="32925" y="12223"/>
                    </a:cubicBezTo>
                    <a:lnTo>
                      <a:pt x="479203" y="12223"/>
                    </a:lnTo>
                    <a:close/>
                    <a:moveTo>
                      <a:pt x="479203" y="0"/>
                    </a:moveTo>
                    <a:lnTo>
                      <a:pt x="32925" y="0"/>
                    </a:lnTo>
                    <a:cubicBezTo>
                      <a:pt x="14630" y="0"/>
                      <a:pt x="0" y="14667"/>
                      <a:pt x="0" y="33001"/>
                    </a:cubicBezTo>
                    <a:lnTo>
                      <a:pt x="0" y="481571"/>
                    </a:lnTo>
                    <a:cubicBezTo>
                      <a:pt x="0" y="498678"/>
                      <a:pt x="14630" y="513347"/>
                      <a:pt x="32925" y="513347"/>
                    </a:cubicBezTo>
                    <a:lnTo>
                      <a:pt x="480422" y="513347"/>
                    </a:lnTo>
                    <a:cubicBezTo>
                      <a:pt x="498717" y="513347"/>
                      <a:pt x="513347" y="498678"/>
                      <a:pt x="513347" y="480345"/>
                    </a:cubicBezTo>
                    <a:lnTo>
                      <a:pt x="513347" y="33001"/>
                    </a:lnTo>
                    <a:cubicBezTo>
                      <a:pt x="512128" y="14667"/>
                      <a:pt x="497498" y="0"/>
                      <a:pt x="4792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</p:grpSp>
        <p:grpSp>
          <p:nvGrpSpPr>
            <p:cNvPr id="17" name="Graphic 2">
              <a:extLst>
                <a:ext uri="{FF2B5EF4-FFF2-40B4-BE49-F238E27FC236}">
                  <a16:creationId xmlns:a16="http://schemas.microsoft.com/office/drawing/2014/main" id="{58BAC915-C6F5-EA7E-79E8-55D8BA4C6D72}"/>
                </a:ext>
              </a:extLst>
            </p:cNvPr>
            <p:cNvGrpSpPr/>
            <p:nvPr/>
          </p:nvGrpSpPr>
          <p:grpSpPr>
            <a:xfrm>
              <a:off x="3593874" y="3017714"/>
              <a:ext cx="488957" cy="488903"/>
              <a:chOff x="3593874" y="3017714"/>
              <a:chExt cx="488957" cy="488903"/>
            </a:xfrm>
            <a:solidFill>
              <a:srgbClr val="2D5967"/>
            </a:solidFill>
          </p:grpSpPr>
          <p:sp>
            <p:nvSpPr>
              <p:cNvPr id="18" name="Freeform: Shape 587">
                <a:extLst>
                  <a:ext uri="{FF2B5EF4-FFF2-40B4-BE49-F238E27FC236}">
                    <a16:creationId xmlns:a16="http://schemas.microsoft.com/office/drawing/2014/main" id="{2880A2FE-EA14-0003-46DF-AF63C0ABCB24}"/>
                  </a:ext>
                </a:extLst>
              </p:cNvPr>
              <p:cNvSpPr/>
              <p:nvPr/>
            </p:nvSpPr>
            <p:spPr>
              <a:xfrm>
                <a:off x="3593874" y="3017714"/>
                <a:ext cx="488957" cy="488903"/>
              </a:xfrm>
              <a:custGeom>
                <a:avLst/>
                <a:gdLst>
                  <a:gd name="connsiteX0" fmla="*/ 467012 w 488957"/>
                  <a:gd name="connsiteY0" fmla="*/ 0 h 488903"/>
                  <a:gd name="connsiteX1" fmla="*/ 20727 w 488957"/>
                  <a:gd name="connsiteY1" fmla="*/ 0 h 488903"/>
                  <a:gd name="connsiteX2" fmla="*/ 0 w 488957"/>
                  <a:gd name="connsiteY2" fmla="*/ 20778 h 488903"/>
                  <a:gd name="connsiteX3" fmla="*/ 0 w 488957"/>
                  <a:gd name="connsiteY3" fmla="*/ 469345 h 488903"/>
                  <a:gd name="connsiteX4" fmla="*/ 20727 w 488957"/>
                  <a:gd name="connsiteY4" fmla="*/ 488904 h 488903"/>
                  <a:gd name="connsiteX5" fmla="*/ 468231 w 488957"/>
                  <a:gd name="connsiteY5" fmla="*/ 488904 h 488903"/>
                  <a:gd name="connsiteX6" fmla="*/ 488957 w 488957"/>
                  <a:gd name="connsiteY6" fmla="*/ 468126 h 488903"/>
                  <a:gd name="connsiteX7" fmla="*/ 488957 w 488957"/>
                  <a:gd name="connsiteY7" fmla="*/ 20778 h 488903"/>
                  <a:gd name="connsiteX8" fmla="*/ 467012 w 488957"/>
                  <a:gd name="connsiteY8" fmla="*/ 0 h 488903"/>
                  <a:gd name="connsiteX9" fmla="*/ 469450 w 488957"/>
                  <a:gd name="connsiteY9" fmla="*/ 468126 h 488903"/>
                  <a:gd name="connsiteX10" fmla="*/ 467012 w 488957"/>
                  <a:gd name="connsiteY10" fmla="*/ 470571 h 488903"/>
                  <a:gd name="connsiteX11" fmla="*/ 20727 w 488957"/>
                  <a:gd name="connsiteY11" fmla="*/ 470571 h 488903"/>
                  <a:gd name="connsiteX12" fmla="*/ 18288 w 488957"/>
                  <a:gd name="connsiteY12" fmla="*/ 468126 h 488903"/>
                  <a:gd name="connsiteX13" fmla="*/ 18288 w 488957"/>
                  <a:gd name="connsiteY13" fmla="*/ 20778 h 488903"/>
                  <a:gd name="connsiteX14" fmla="*/ 20727 w 488957"/>
                  <a:gd name="connsiteY14" fmla="*/ 18334 h 488903"/>
                  <a:gd name="connsiteX15" fmla="*/ 468231 w 488957"/>
                  <a:gd name="connsiteY15" fmla="*/ 18334 h 488903"/>
                  <a:gd name="connsiteX16" fmla="*/ 470669 w 488957"/>
                  <a:gd name="connsiteY16" fmla="*/ 20778 h 488903"/>
                  <a:gd name="connsiteX17" fmla="*/ 469450 w 488957"/>
                  <a:gd name="connsiteY17" fmla="*/ 468126 h 488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88957" h="488903">
                    <a:moveTo>
                      <a:pt x="467012" y="0"/>
                    </a:moveTo>
                    <a:lnTo>
                      <a:pt x="20727" y="0"/>
                    </a:lnTo>
                    <a:cubicBezTo>
                      <a:pt x="9754" y="0"/>
                      <a:pt x="0" y="9778"/>
                      <a:pt x="0" y="20778"/>
                    </a:cubicBezTo>
                    <a:lnTo>
                      <a:pt x="0" y="469345"/>
                    </a:lnTo>
                    <a:cubicBezTo>
                      <a:pt x="0" y="479124"/>
                      <a:pt x="9754" y="488904"/>
                      <a:pt x="20727" y="488904"/>
                    </a:cubicBezTo>
                    <a:lnTo>
                      <a:pt x="468231" y="488904"/>
                    </a:lnTo>
                    <a:cubicBezTo>
                      <a:pt x="479203" y="488904"/>
                      <a:pt x="488957" y="479124"/>
                      <a:pt x="488957" y="468126"/>
                    </a:cubicBezTo>
                    <a:lnTo>
                      <a:pt x="488957" y="20778"/>
                    </a:lnTo>
                    <a:cubicBezTo>
                      <a:pt x="487738" y="9778"/>
                      <a:pt x="477984" y="0"/>
                      <a:pt x="467012" y="0"/>
                    </a:cubicBezTo>
                    <a:close/>
                    <a:moveTo>
                      <a:pt x="469450" y="468126"/>
                    </a:moveTo>
                    <a:cubicBezTo>
                      <a:pt x="469450" y="469345"/>
                      <a:pt x="468231" y="470571"/>
                      <a:pt x="467012" y="470571"/>
                    </a:cubicBezTo>
                    <a:lnTo>
                      <a:pt x="20727" y="470571"/>
                    </a:lnTo>
                    <a:cubicBezTo>
                      <a:pt x="19507" y="470571"/>
                      <a:pt x="18288" y="469345"/>
                      <a:pt x="18288" y="468126"/>
                    </a:cubicBezTo>
                    <a:lnTo>
                      <a:pt x="18288" y="20778"/>
                    </a:lnTo>
                    <a:cubicBezTo>
                      <a:pt x="18288" y="19556"/>
                      <a:pt x="19507" y="18334"/>
                      <a:pt x="20727" y="18334"/>
                    </a:cubicBezTo>
                    <a:lnTo>
                      <a:pt x="468231" y="18334"/>
                    </a:lnTo>
                    <a:cubicBezTo>
                      <a:pt x="469450" y="18334"/>
                      <a:pt x="470669" y="19556"/>
                      <a:pt x="470669" y="20778"/>
                    </a:cubicBezTo>
                    <a:lnTo>
                      <a:pt x="469450" y="468126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19" name="Freeform: Shape 588">
                <a:extLst>
                  <a:ext uri="{FF2B5EF4-FFF2-40B4-BE49-F238E27FC236}">
                    <a16:creationId xmlns:a16="http://schemas.microsoft.com/office/drawing/2014/main" id="{B99E4A83-3406-4DA9-E01E-7ABA64020DB7}"/>
                  </a:ext>
                </a:extLst>
              </p:cNvPr>
              <p:cNvSpPr/>
              <p:nvPr/>
            </p:nvSpPr>
            <p:spPr>
              <a:xfrm>
                <a:off x="3662156" y="3329397"/>
                <a:ext cx="354825" cy="108778"/>
              </a:xfrm>
              <a:custGeom>
                <a:avLst/>
                <a:gdLst>
                  <a:gd name="connsiteX0" fmla="*/ 0 w 354825"/>
                  <a:gd name="connsiteY0" fmla="*/ 108778 h 108778"/>
                  <a:gd name="connsiteX1" fmla="*/ 354825 w 354825"/>
                  <a:gd name="connsiteY1" fmla="*/ 108778 h 108778"/>
                  <a:gd name="connsiteX2" fmla="*/ 354825 w 354825"/>
                  <a:gd name="connsiteY2" fmla="*/ 0 h 108778"/>
                  <a:gd name="connsiteX3" fmla="*/ 0 w 354825"/>
                  <a:gd name="connsiteY3" fmla="*/ 0 h 108778"/>
                  <a:gd name="connsiteX4" fmla="*/ 0 w 354825"/>
                  <a:gd name="connsiteY4" fmla="*/ 108778 h 108778"/>
                  <a:gd name="connsiteX5" fmla="*/ 17069 w 354825"/>
                  <a:gd name="connsiteY5" fmla="*/ 18333 h 108778"/>
                  <a:gd name="connsiteX6" fmla="*/ 335318 w 354825"/>
                  <a:gd name="connsiteY6" fmla="*/ 18333 h 108778"/>
                  <a:gd name="connsiteX7" fmla="*/ 335318 w 354825"/>
                  <a:gd name="connsiteY7" fmla="*/ 91665 h 108778"/>
                  <a:gd name="connsiteX8" fmla="*/ 17069 w 354825"/>
                  <a:gd name="connsiteY8" fmla="*/ 91665 h 108778"/>
                  <a:gd name="connsiteX9" fmla="*/ 17069 w 354825"/>
                  <a:gd name="connsiteY9" fmla="*/ 18333 h 108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4825" h="108778">
                    <a:moveTo>
                      <a:pt x="0" y="108778"/>
                    </a:moveTo>
                    <a:lnTo>
                      <a:pt x="354825" y="108778"/>
                    </a:lnTo>
                    <a:lnTo>
                      <a:pt x="354825" y="0"/>
                    </a:lnTo>
                    <a:lnTo>
                      <a:pt x="0" y="0"/>
                    </a:lnTo>
                    <a:lnTo>
                      <a:pt x="0" y="108778"/>
                    </a:lnTo>
                    <a:close/>
                    <a:moveTo>
                      <a:pt x="17069" y="18333"/>
                    </a:moveTo>
                    <a:lnTo>
                      <a:pt x="335318" y="18333"/>
                    </a:lnTo>
                    <a:lnTo>
                      <a:pt x="335318" y="91665"/>
                    </a:lnTo>
                    <a:lnTo>
                      <a:pt x="17069" y="91665"/>
                    </a:lnTo>
                    <a:lnTo>
                      <a:pt x="17069" y="18333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20" name="Freeform: Shape 589">
                <a:extLst>
                  <a:ext uri="{FF2B5EF4-FFF2-40B4-BE49-F238E27FC236}">
                    <a16:creationId xmlns:a16="http://schemas.microsoft.com/office/drawing/2014/main" id="{6F4EDBF2-4D4C-DF3F-A1D9-447E7E87451E}"/>
                  </a:ext>
                </a:extLst>
              </p:cNvPr>
              <p:cNvSpPr/>
              <p:nvPr/>
            </p:nvSpPr>
            <p:spPr>
              <a:xfrm>
                <a:off x="3943823" y="3370946"/>
                <a:ext cx="26822" cy="26892"/>
              </a:xfrm>
              <a:custGeom>
                <a:avLst/>
                <a:gdLst>
                  <a:gd name="connsiteX0" fmla="*/ 13411 w 26822"/>
                  <a:gd name="connsiteY0" fmla="*/ 26893 h 26892"/>
                  <a:gd name="connsiteX1" fmla="*/ 26822 w 26822"/>
                  <a:gd name="connsiteY1" fmla="*/ 13443 h 26892"/>
                  <a:gd name="connsiteX2" fmla="*/ 13411 w 26822"/>
                  <a:gd name="connsiteY2" fmla="*/ 0 h 26892"/>
                  <a:gd name="connsiteX3" fmla="*/ 0 w 26822"/>
                  <a:gd name="connsiteY3" fmla="*/ 13443 h 26892"/>
                  <a:gd name="connsiteX4" fmla="*/ 13411 w 26822"/>
                  <a:gd name="connsiteY4" fmla="*/ 26893 h 26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2" h="26892">
                    <a:moveTo>
                      <a:pt x="13411" y="26893"/>
                    </a:moveTo>
                    <a:cubicBezTo>
                      <a:pt x="20816" y="26893"/>
                      <a:pt x="26822" y="20874"/>
                      <a:pt x="26822" y="13443"/>
                    </a:cubicBezTo>
                    <a:cubicBezTo>
                      <a:pt x="26822" y="6019"/>
                      <a:pt x="20816" y="0"/>
                      <a:pt x="13411" y="0"/>
                    </a:cubicBezTo>
                    <a:cubicBezTo>
                      <a:pt x="6000" y="0"/>
                      <a:pt x="0" y="6019"/>
                      <a:pt x="0" y="13443"/>
                    </a:cubicBezTo>
                    <a:cubicBezTo>
                      <a:pt x="0" y="20874"/>
                      <a:pt x="6000" y="26893"/>
                      <a:pt x="13411" y="26893"/>
                    </a:cubicBez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21" name="Freeform: Shape 590">
                <a:extLst>
                  <a:ext uri="{FF2B5EF4-FFF2-40B4-BE49-F238E27FC236}">
                    <a16:creationId xmlns:a16="http://schemas.microsoft.com/office/drawing/2014/main" id="{5F4D6F14-5D92-5EDB-17AE-181C1CB38DCC}"/>
                  </a:ext>
                </a:extLst>
              </p:cNvPr>
              <p:cNvSpPr/>
              <p:nvPr/>
            </p:nvSpPr>
            <p:spPr>
              <a:xfrm>
                <a:off x="3662156" y="3086156"/>
                <a:ext cx="108521" cy="108780"/>
              </a:xfrm>
              <a:custGeom>
                <a:avLst/>
                <a:gdLst>
                  <a:gd name="connsiteX0" fmla="*/ 107302 w 108521"/>
                  <a:gd name="connsiteY0" fmla="*/ 0 h 108780"/>
                  <a:gd name="connsiteX1" fmla="*/ 0 w 108521"/>
                  <a:gd name="connsiteY1" fmla="*/ 0 h 108780"/>
                  <a:gd name="connsiteX2" fmla="*/ 0 w 108521"/>
                  <a:gd name="connsiteY2" fmla="*/ 108781 h 108780"/>
                  <a:gd name="connsiteX3" fmla="*/ 108522 w 108521"/>
                  <a:gd name="connsiteY3" fmla="*/ 108781 h 108780"/>
                  <a:gd name="connsiteX4" fmla="*/ 107302 w 108521"/>
                  <a:gd name="connsiteY4" fmla="*/ 0 h 108780"/>
                  <a:gd name="connsiteX5" fmla="*/ 90227 w 108521"/>
                  <a:gd name="connsiteY5" fmla="*/ 90447 h 108780"/>
                  <a:gd name="connsiteX6" fmla="*/ 17069 w 108521"/>
                  <a:gd name="connsiteY6" fmla="*/ 90447 h 108780"/>
                  <a:gd name="connsiteX7" fmla="*/ 17069 w 108521"/>
                  <a:gd name="connsiteY7" fmla="*/ 17112 h 108780"/>
                  <a:gd name="connsiteX8" fmla="*/ 90227 w 108521"/>
                  <a:gd name="connsiteY8" fmla="*/ 17112 h 108780"/>
                  <a:gd name="connsiteX9" fmla="*/ 90227 w 108521"/>
                  <a:gd name="connsiteY9" fmla="*/ 90447 h 10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521" h="108780">
                    <a:moveTo>
                      <a:pt x="107302" y="0"/>
                    </a:moveTo>
                    <a:lnTo>
                      <a:pt x="0" y="0"/>
                    </a:lnTo>
                    <a:lnTo>
                      <a:pt x="0" y="108781"/>
                    </a:lnTo>
                    <a:lnTo>
                      <a:pt x="108522" y="108781"/>
                    </a:lnTo>
                    <a:lnTo>
                      <a:pt x="107302" y="0"/>
                    </a:lnTo>
                    <a:close/>
                    <a:moveTo>
                      <a:pt x="90227" y="90447"/>
                    </a:moveTo>
                    <a:lnTo>
                      <a:pt x="17069" y="90447"/>
                    </a:lnTo>
                    <a:lnTo>
                      <a:pt x="17069" y="17112"/>
                    </a:lnTo>
                    <a:lnTo>
                      <a:pt x="90227" y="17112"/>
                    </a:lnTo>
                    <a:lnTo>
                      <a:pt x="90227" y="90447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22" name="Freeform: Shape 591">
                <a:extLst>
                  <a:ext uri="{FF2B5EF4-FFF2-40B4-BE49-F238E27FC236}">
                    <a16:creationId xmlns:a16="http://schemas.microsoft.com/office/drawing/2014/main" id="{E8B6D604-EFC6-7BFE-49C5-BB5528DA69BB}"/>
                  </a:ext>
                </a:extLst>
              </p:cNvPr>
              <p:cNvSpPr/>
              <p:nvPr/>
            </p:nvSpPr>
            <p:spPr>
              <a:xfrm>
                <a:off x="3782876" y="3086156"/>
                <a:ext cx="108521" cy="108780"/>
              </a:xfrm>
              <a:custGeom>
                <a:avLst/>
                <a:gdLst>
                  <a:gd name="connsiteX0" fmla="*/ 108522 w 108521"/>
                  <a:gd name="connsiteY0" fmla="*/ 0 h 108780"/>
                  <a:gd name="connsiteX1" fmla="*/ 0 w 108521"/>
                  <a:gd name="connsiteY1" fmla="*/ 0 h 108780"/>
                  <a:gd name="connsiteX2" fmla="*/ 0 w 108521"/>
                  <a:gd name="connsiteY2" fmla="*/ 108781 h 108780"/>
                  <a:gd name="connsiteX3" fmla="*/ 108522 w 108521"/>
                  <a:gd name="connsiteY3" fmla="*/ 108781 h 108780"/>
                  <a:gd name="connsiteX4" fmla="*/ 108522 w 108521"/>
                  <a:gd name="connsiteY4" fmla="*/ 0 h 108780"/>
                  <a:gd name="connsiteX5" fmla="*/ 91453 w 108521"/>
                  <a:gd name="connsiteY5" fmla="*/ 90447 h 108780"/>
                  <a:gd name="connsiteX6" fmla="*/ 18295 w 108521"/>
                  <a:gd name="connsiteY6" fmla="*/ 90447 h 108780"/>
                  <a:gd name="connsiteX7" fmla="*/ 18295 w 108521"/>
                  <a:gd name="connsiteY7" fmla="*/ 17112 h 108780"/>
                  <a:gd name="connsiteX8" fmla="*/ 91453 w 108521"/>
                  <a:gd name="connsiteY8" fmla="*/ 17112 h 108780"/>
                  <a:gd name="connsiteX9" fmla="*/ 91453 w 108521"/>
                  <a:gd name="connsiteY9" fmla="*/ 90447 h 10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521" h="108780">
                    <a:moveTo>
                      <a:pt x="108522" y="0"/>
                    </a:moveTo>
                    <a:lnTo>
                      <a:pt x="0" y="0"/>
                    </a:lnTo>
                    <a:lnTo>
                      <a:pt x="0" y="108781"/>
                    </a:lnTo>
                    <a:lnTo>
                      <a:pt x="108522" y="108781"/>
                    </a:lnTo>
                    <a:lnTo>
                      <a:pt x="108522" y="0"/>
                    </a:lnTo>
                    <a:close/>
                    <a:moveTo>
                      <a:pt x="91453" y="90447"/>
                    </a:moveTo>
                    <a:lnTo>
                      <a:pt x="18295" y="90447"/>
                    </a:lnTo>
                    <a:lnTo>
                      <a:pt x="18295" y="17112"/>
                    </a:lnTo>
                    <a:lnTo>
                      <a:pt x="91453" y="17112"/>
                    </a:lnTo>
                    <a:lnTo>
                      <a:pt x="91453" y="90447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23" name="Freeform: Shape 592">
                <a:extLst>
                  <a:ext uri="{FF2B5EF4-FFF2-40B4-BE49-F238E27FC236}">
                    <a16:creationId xmlns:a16="http://schemas.microsoft.com/office/drawing/2014/main" id="{CC70A70B-ACDA-1662-23E5-F29E48DB121E}"/>
                  </a:ext>
                </a:extLst>
              </p:cNvPr>
              <p:cNvSpPr/>
              <p:nvPr/>
            </p:nvSpPr>
            <p:spPr>
              <a:xfrm>
                <a:off x="3662156" y="3208380"/>
                <a:ext cx="108521" cy="108780"/>
              </a:xfrm>
              <a:custGeom>
                <a:avLst/>
                <a:gdLst>
                  <a:gd name="connsiteX0" fmla="*/ 107302 w 108521"/>
                  <a:gd name="connsiteY0" fmla="*/ 0 h 108780"/>
                  <a:gd name="connsiteX1" fmla="*/ 0 w 108521"/>
                  <a:gd name="connsiteY1" fmla="*/ 0 h 108780"/>
                  <a:gd name="connsiteX2" fmla="*/ 0 w 108521"/>
                  <a:gd name="connsiteY2" fmla="*/ 108780 h 108780"/>
                  <a:gd name="connsiteX3" fmla="*/ 108522 w 108521"/>
                  <a:gd name="connsiteY3" fmla="*/ 108780 h 108780"/>
                  <a:gd name="connsiteX4" fmla="*/ 107302 w 108521"/>
                  <a:gd name="connsiteY4" fmla="*/ 0 h 108780"/>
                  <a:gd name="connsiteX5" fmla="*/ 90227 w 108521"/>
                  <a:gd name="connsiteY5" fmla="*/ 90447 h 108780"/>
                  <a:gd name="connsiteX6" fmla="*/ 17069 w 108521"/>
                  <a:gd name="connsiteY6" fmla="*/ 90447 h 108780"/>
                  <a:gd name="connsiteX7" fmla="*/ 17069 w 108521"/>
                  <a:gd name="connsiteY7" fmla="*/ 17111 h 108780"/>
                  <a:gd name="connsiteX8" fmla="*/ 90227 w 108521"/>
                  <a:gd name="connsiteY8" fmla="*/ 17111 h 108780"/>
                  <a:gd name="connsiteX9" fmla="*/ 90227 w 108521"/>
                  <a:gd name="connsiteY9" fmla="*/ 90447 h 10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521" h="108780">
                    <a:moveTo>
                      <a:pt x="107302" y="0"/>
                    </a:moveTo>
                    <a:lnTo>
                      <a:pt x="0" y="0"/>
                    </a:lnTo>
                    <a:lnTo>
                      <a:pt x="0" y="108780"/>
                    </a:lnTo>
                    <a:lnTo>
                      <a:pt x="108522" y="108780"/>
                    </a:lnTo>
                    <a:lnTo>
                      <a:pt x="107302" y="0"/>
                    </a:lnTo>
                    <a:close/>
                    <a:moveTo>
                      <a:pt x="90227" y="90447"/>
                    </a:moveTo>
                    <a:lnTo>
                      <a:pt x="17069" y="90447"/>
                    </a:lnTo>
                    <a:lnTo>
                      <a:pt x="17069" y="17111"/>
                    </a:lnTo>
                    <a:lnTo>
                      <a:pt x="90227" y="17111"/>
                    </a:lnTo>
                    <a:lnTo>
                      <a:pt x="90227" y="90447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24" name="Freeform: Shape 593">
                <a:extLst>
                  <a:ext uri="{FF2B5EF4-FFF2-40B4-BE49-F238E27FC236}">
                    <a16:creationId xmlns:a16="http://schemas.microsoft.com/office/drawing/2014/main" id="{640D28EC-F7D3-466F-28C4-417C72A86A66}"/>
                  </a:ext>
                </a:extLst>
              </p:cNvPr>
              <p:cNvSpPr/>
              <p:nvPr/>
            </p:nvSpPr>
            <p:spPr>
              <a:xfrm>
                <a:off x="3782876" y="3208380"/>
                <a:ext cx="108521" cy="108780"/>
              </a:xfrm>
              <a:custGeom>
                <a:avLst/>
                <a:gdLst>
                  <a:gd name="connsiteX0" fmla="*/ 108522 w 108521"/>
                  <a:gd name="connsiteY0" fmla="*/ 0 h 108780"/>
                  <a:gd name="connsiteX1" fmla="*/ 0 w 108521"/>
                  <a:gd name="connsiteY1" fmla="*/ 0 h 108780"/>
                  <a:gd name="connsiteX2" fmla="*/ 0 w 108521"/>
                  <a:gd name="connsiteY2" fmla="*/ 108780 h 108780"/>
                  <a:gd name="connsiteX3" fmla="*/ 108522 w 108521"/>
                  <a:gd name="connsiteY3" fmla="*/ 108780 h 108780"/>
                  <a:gd name="connsiteX4" fmla="*/ 108522 w 108521"/>
                  <a:gd name="connsiteY4" fmla="*/ 0 h 108780"/>
                  <a:gd name="connsiteX5" fmla="*/ 91453 w 108521"/>
                  <a:gd name="connsiteY5" fmla="*/ 90447 h 108780"/>
                  <a:gd name="connsiteX6" fmla="*/ 18295 w 108521"/>
                  <a:gd name="connsiteY6" fmla="*/ 90447 h 108780"/>
                  <a:gd name="connsiteX7" fmla="*/ 18295 w 108521"/>
                  <a:gd name="connsiteY7" fmla="*/ 17111 h 108780"/>
                  <a:gd name="connsiteX8" fmla="*/ 91453 w 108521"/>
                  <a:gd name="connsiteY8" fmla="*/ 17111 h 108780"/>
                  <a:gd name="connsiteX9" fmla="*/ 91453 w 108521"/>
                  <a:gd name="connsiteY9" fmla="*/ 90447 h 10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521" h="108780">
                    <a:moveTo>
                      <a:pt x="108522" y="0"/>
                    </a:moveTo>
                    <a:lnTo>
                      <a:pt x="0" y="0"/>
                    </a:lnTo>
                    <a:lnTo>
                      <a:pt x="0" y="108780"/>
                    </a:lnTo>
                    <a:lnTo>
                      <a:pt x="108522" y="108780"/>
                    </a:lnTo>
                    <a:lnTo>
                      <a:pt x="108522" y="0"/>
                    </a:lnTo>
                    <a:close/>
                    <a:moveTo>
                      <a:pt x="91453" y="90447"/>
                    </a:moveTo>
                    <a:lnTo>
                      <a:pt x="18295" y="90447"/>
                    </a:lnTo>
                    <a:lnTo>
                      <a:pt x="18295" y="17111"/>
                    </a:lnTo>
                    <a:lnTo>
                      <a:pt x="91453" y="17111"/>
                    </a:lnTo>
                    <a:lnTo>
                      <a:pt x="91453" y="90447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25" name="Freeform: Shape 594">
                <a:extLst>
                  <a:ext uri="{FF2B5EF4-FFF2-40B4-BE49-F238E27FC236}">
                    <a16:creationId xmlns:a16="http://schemas.microsoft.com/office/drawing/2014/main" id="{73773D32-A85C-0422-7657-22210C8C75E3}"/>
                  </a:ext>
                </a:extLst>
              </p:cNvPr>
              <p:cNvSpPr/>
              <p:nvPr/>
            </p:nvSpPr>
            <p:spPr>
              <a:xfrm>
                <a:off x="3904808" y="3086156"/>
                <a:ext cx="108521" cy="108780"/>
              </a:xfrm>
              <a:custGeom>
                <a:avLst/>
                <a:gdLst>
                  <a:gd name="connsiteX0" fmla="*/ 108522 w 108521"/>
                  <a:gd name="connsiteY0" fmla="*/ 0 h 108780"/>
                  <a:gd name="connsiteX1" fmla="*/ 0 w 108521"/>
                  <a:gd name="connsiteY1" fmla="*/ 0 h 108780"/>
                  <a:gd name="connsiteX2" fmla="*/ 0 w 108521"/>
                  <a:gd name="connsiteY2" fmla="*/ 108781 h 108780"/>
                  <a:gd name="connsiteX3" fmla="*/ 108522 w 108521"/>
                  <a:gd name="connsiteY3" fmla="*/ 108781 h 108780"/>
                  <a:gd name="connsiteX4" fmla="*/ 108522 w 108521"/>
                  <a:gd name="connsiteY4" fmla="*/ 0 h 108780"/>
                  <a:gd name="connsiteX5" fmla="*/ 91453 w 108521"/>
                  <a:gd name="connsiteY5" fmla="*/ 90447 h 108780"/>
                  <a:gd name="connsiteX6" fmla="*/ 18294 w 108521"/>
                  <a:gd name="connsiteY6" fmla="*/ 90447 h 108780"/>
                  <a:gd name="connsiteX7" fmla="*/ 18294 w 108521"/>
                  <a:gd name="connsiteY7" fmla="*/ 17112 h 108780"/>
                  <a:gd name="connsiteX8" fmla="*/ 91453 w 108521"/>
                  <a:gd name="connsiteY8" fmla="*/ 17112 h 108780"/>
                  <a:gd name="connsiteX9" fmla="*/ 91453 w 108521"/>
                  <a:gd name="connsiteY9" fmla="*/ 90447 h 10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521" h="108780">
                    <a:moveTo>
                      <a:pt x="108522" y="0"/>
                    </a:moveTo>
                    <a:lnTo>
                      <a:pt x="0" y="0"/>
                    </a:lnTo>
                    <a:lnTo>
                      <a:pt x="0" y="108781"/>
                    </a:lnTo>
                    <a:lnTo>
                      <a:pt x="108522" y="108781"/>
                    </a:lnTo>
                    <a:lnTo>
                      <a:pt x="108522" y="0"/>
                    </a:lnTo>
                    <a:close/>
                    <a:moveTo>
                      <a:pt x="91453" y="90447"/>
                    </a:moveTo>
                    <a:lnTo>
                      <a:pt x="18294" y="90447"/>
                    </a:lnTo>
                    <a:lnTo>
                      <a:pt x="18294" y="17112"/>
                    </a:lnTo>
                    <a:lnTo>
                      <a:pt x="91453" y="17112"/>
                    </a:lnTo>
                    <a:lnTo>
                      <a:pt x="91453" y="90447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26" name="Freeform: Shape 595">
                <a:extLst>
                  <a:ext uri="{FF2B5EF4-FFF2-40B4-BE49-F238E27FC236}">
                    <a16:creationId xmlns:a16="http://schemas.microsoft.com/office/drawing/2014/main" id="{43297E6D-DC6E-787D-EBDC-4CE11979A5E7}"/>
                  </a:ext>
                </a:extLst>
              </p:cNvPr>
              <p:cNvSpPr/>
              <p:nvPr/>
            </p:nvSpPr>
            <p:spPr>
              <a:xfrm>
                <a:off x="3904808" y="3208380"/>
                <a:ext cx="108521" cy="108780"/>
              </a:xfrm>
              <a:custGeom>
                <a:avLst/>
                <a:gdLst>
                  <a:gd name="connsiteX0" fmla="*/ 108522 w 108521"/>
                  <a:gd name="connsiteY0" fmla="*/ 0 h 108780"/>
                  <a:gd name="connsiteX1" fmla="*/ 0 w 108521"/>
                  <a:gd name="connsiteY1" fmla="*/ 0 h 108780"/>
                  <a:gd name="connsiteX2" fmla="*/ 0 w 108521"/>
                  <a:gd name="connsiteY2" fmla="*/ 108780 h 108780"/>
                  <a:gd name="connsiteX3" fmla="*/ 108522 w 108521"/>
                  <a:gd name="connsiteY3" fmla="*/ 108780 h 108780"/>
                  <a:gd name="connsiteX4" fmla="*/ 108522 w 108521"/>
                  <a:gd name="connsiteY4" fmla="*/ 0 h 108780"/>
                  <a:gd name="connsiteX5" fmla="*/ 91453 w 108521"/>
                  <a:gd name="connsiteY5" fmla="*/ 90447 h 108780"/>
                  <a:gd name="connsiteX6" fmla="*/ 18294 w 108521"/>
                  <a:gd name="connsiteY6" fmla="*/ 90447 h 108780"/>
                  <a:gd name="connsiteX7" fmla="*/ 18294 w 108521"/>
                  <a:gd name="connsiteY7" fmla="*/ 17111 h 108780"/>
                  <a:gd name="connsiteX8" fmla="*/ 91453 w 108521"/>
                  <a:gd name="connsiteY8" fmla="*/ 17111 h 108780"/>
                  <a:gd name="connsiteX9" fmla="*/ 91453 w 108521"/>
                  <a:gd name="connsiteY9" fmla="*/ 90447 h 10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521" h="108780">
                    <a:moveTo>
                      <a:pt x="108522" y="0"/>
                    </a:moveTo>
                    <a:lnTo>
                      <a:pt x="0" y="0"/>
                    </a:lnTo>
                    <a:lnTo>
                      <a:pt x="0" y="108780"/>
                    </a:lnTo>
                    <a:lnTo>
                      <a:pt x="108522" y="108780"/>
                    </a:lnTo>
                    <a:lnTo>
                      <a:pt x="108522" y="0"/>
                    </a:lnTo>
                    <a:close/>
                    <a:moveTo>
                      <a:pt x="91453" y="90447"/>
                    </a:moveTo>
                    <a:lnTo>
                      <a:pt x="18294" y="90447"/>
                    </a:lnTo>
                    <a:lnTo>
                      <a:pt x="18294" y="17111"/>
                    </a:lnTo>
                    <a:lnTo>
                      <a:pt x="91453" y="17111"/>
                    </a:lnTo>
                    <a:lnTo>
                      <a:pt x="91453" y="90447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</p:grp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563FD5B-41E9-C228-3562-F61021AD78E9}"/>
              </a:ext>
            </a:extLst>
          </p:cNvPr>
          <p:cNvCxnSpPr>
            <a:cxnSpLocks/>
          </p:cNvCxnSpPr>
          <p:nvPr/>
        </p:nvCxnSpPr>
        <p:spPr>
          <a:xfrm>
            <a:off x="3543178" y="7622744"/>
            <a:ext cx="121480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16">
            <a:extLst>
              <a:ext uri="{FF2B5EF4-FFF2-40B4-BE49-F238E27FC236}">
                <a16:creationId xmlns:a16="http://schemas.microsoft.com/office/drawing/2014/main" id="{C19082E4-F169-A006-56A6-F25B3EFB1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0841" y="7376040"/>
            <a:ext cx="22311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Instance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FAA0FC1F-BB1D-1F9F-F809-39512D0EA1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0111" y="7208494"/>
            <a:ext cx="607460" cy="607460"/>
          </a:xfrm>
          <a:prstGeom prst="rect">
            <a:avLst/>
          </a:prstGeom>
        </p:spPr>
      </p:pic>
      <p:sp>
        <p:nvSpPr>
          <p:cNvPr id="32" name="TextBox 16">
            <a:extLst>
              <a:ext uri="{FF2B5EF4-FFF2-40B4-BE49-F238E27FC236}">
                <a16:creationId xmlns:a16="http://schemas.microsoft.com/office/drawing/2014/main" id="{9C65B8A7-F35F-DF6A-FE71-EB4035A49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33" y="7400590"/>
            <a:ext cx="22311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Instance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A4475E0-D173-BE0B-CA9D-113D7F2E4BF7}"/>
              </a:ext>
            </a:extLst>
          </p:cNvPr>
          <p:cNvSpPr/>
          <p:nvPr/>
        </p:nvSpPr>
        <p:spPr>
          <a:xfrm>
            <a:off x="1251917" y="9955278"/>
            <a:ext cx="847968" cy="411908"/>
          </a:xfrm>
          <a:prstGeom prst="rect">
            <a:avLst/>
          </a:prstGeom>
        </p:spPr>
        <p:txBody>
          <a:bodyPr wrap="square" tIns="146304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600" b="1" dirty="0">
                <a:solidFill>
                  <a:schemeClr val="tx2"/>
                </a:solidFill>
                <a:latin typeface="Oracle Sans" panose="020B0503020204020204" pitchFamily="34" charset="0"/>
                <a:ea typeface="Arial" charset="0"/>
                <a:cs typeface="Oracle Sans" panose="020B0503020204020204" pitchFamily="34" charset="0"/>
              </a:rPr>
              <a:t>VCN</a:t>
            </a:r>
          </a:p>
        </p:txBody>
      </p:sp>
      <p:pic>
        <p:nvPicPr>
          <p:cNvPr id="34" name="Graphic 46">
            <a:extLst>
              <a:ext uri="{FF2B5EF4-FFF2-40B4-BE49-F238E27FC236}">
                <a16:creationId xmlns:a16="http://schemas.microsoft.com/office/drawing/2014/main" id="{71473099-88EC-2375-D754-09EBF64B56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41805" y="9938146"/>
            <a:ext cx="740424" cy="706764"/>
          </a:xfrm>
          <a:prstGeom prst="rect">
            <a:avLst/>
          </a:prstGeom>
        </p:spPr>
      </p:pic>
      <p:pic>
        <p:nvPicPr>
          <p:cNvPr id="35" name="Graphic 6">
            <a:extLst>
              <a:ext uri="{FF2B5EF4-FFF2-40B4-BE49-F238E27FC236}">
                <a16:creationId xmlns:a16="http://schemas.microsoft.com/office/drawing/2014/main" id="{5A075D7C-0FEA-FF34-A287-79059D325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5495909" y="9823020"/>
            <a:ext cx="635016" cy="63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FDE5EE49-7C70-9209-7D92-29420FD3A1F9}"/>
              </a:ext>
            </a:extLst>
          </p:cNvPr>
          <p:cNvSpPr/>
          <p:nvPr/>
        </p:nvSpPr>
        <p:spPr>
          <a:xfrm>
            <a:off x="6322425" y="9903284"/>
            <a:ext cx="847968" cy="411908"/>
          </a:xfrm>
          <a:prstGeom prst="rect">
            <a:avLst/>
          </a:prstGeom>
        </p:spPr>
        <p:txBody>
          <a:bodyPr wrap="square" tIns="146304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600" b="1" dirty="0">
                <a:solidFill>
                  <a:schemeClr val="tx2"/>
                </a:solidFill>
                <a:latin typeface="Oracle Sans" panose="020B0503020204020204" pitchFamily="34" charset="0"/>
                <a:ea typeface="Arial" charset="0"/>
                <a:cs typeface="Oracle Sans" panose="020B0503020204020204" pitchFamily="34" charset="0"/>
              </a:rPr>
              <a:t>VPC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3FB7449-465C-896E-9FF1-40C387FB04CB}"/>
              </a:ext>
            </a:extLst>
          </p:cNvPr>
          <p:cNvCxnSpPr>
            <a:cxnSpLocks/>
          </p:cNvCxnSpPr>
          <p:nvPr/>
        </p:nvCxnSpPr>
        <p:spPr>
          <a:xfrm>
            <a:off x="3676582" y="10140528"/>
            <a:ext cx="121480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832EC82-530B-8923-77DB-DE94EFC13C8B}"/>
              </a:ext>
            </a:extLst>
          </p:cNvPr>
          <p:cNvCxnSpPr>
            <a:cxnSpLocks/>
          </p:cNvCxnSpPr>
          <p:nvPr/>
        </p:nvCxnSpPr>
        <p:spPr>
          <a:xfrm>
            <a:off x="3543176" y="8528894"/>
            <a:ext cx="121480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aphic 87">
            <a:extLst>
              <a:ext uri="{FF2B5EF4-FFF2-40B4-BE49-F238E27FC236}">
                <a16:creationId xmlns:a16="http://schemas.microsoft.com/office/drawing/2014/main" id="{DBFC1C47-639F-5B4F-0C98-4DAC3384CE5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52988" y="8216265"/>
            <a:ext cx="626122" cy="626122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DD92C3E9-2326-748F-A0AF-7940A7913100}"/>
              </a:ext>
            </a:extLst>
          </p:cNvPr>
          <p:cNvSpPr/>
          <p:nvPr/>
        </p:nvSpPr>
        <p:spPr>
          <a:xfrm>
            <a:off x="1124046" y="8231281"/>
            <a:ext cx="110371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Object Storage</a:t>
            </a:r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E6616806-F8D4-1AF8-3063-E303BDC3EC2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419618" y="8093553"/>
            <a:ext cx="626122" cy="626122"/>
          </a:xfrm>
          <a:prstGeom prst="rect">
            <a:avLst/>
          </a:prstGeom>
        </p:spPr>
      </p:pic>
      <p:sp>
        <p:nvSpPr>
          <p:cNvPr id="42" name="TextBox 16">
            <a:extLst>
              <a:ext uri="{FF2B5EF4-FFF2-40B4-BE49-F238E27FC236}">
                <a16:creationId xmlns:a16="http://schemas.microsoft.com/office/drawing/2014/main" id="{8E399AA6-94E7-D5E7-3942-95D450DDF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0841" y="8206930"/>
            <a:ext cx="22311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S3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86FB0F84-29A5-9F46-CDDA-6DA707CBEE3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19617" y="8947942"/>
            <a:ext cx="635016" cy="635016"/>
          </a:xfrm>
          <a:prstGeom prst="rect">
            <a:avLst/>
          </a:prstGeom>
        </p:spPr>
      </p:pic>
      <p:sp>
        <p:nvSpPr>
          <p:cNvPr id="44" name="TextBox 16">
            <a:extLst>
              <a:ext uri="{FF2B5EF4-FFF2-40B4-BE49-F238E27FC236}">
                <a16:creationId xmlns:a16="http://schemas.microsoft.com/office/drawing/2014/main" id="{B84B1640-8823-BFA8-DCFB-1CE5F837E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0841" y="9033506"/>
            <a:ext cx="22311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Volume</a:t>
            </a:r>
          </a:p>
        </p:txBody>
      </p:sp>
      <p:grpSp>
        <p:nvGrpSpPr>
          <p:cNvPr id="45" name="Graphic 1918">
            <a:extLst>
              <a:ext uri="{FF2B5EF4-FFF2-40B4-BE49-F238E27FC236}">
                <a16:creationId xmlns:a16="http://schemas.microsoft.com/office/drawing/2014/main" id="{1BCBB259-7F20-E876-E7D4-969748C118F9}"/>
              </a:ext>
            </a:extLst>
          </p:cNvPr>
          <p:cNvGrpSpPr/>
          <p:nvPr/>
        </p:nvGrpSpPr>
        <p:grpSpPr>
          <a:xfrm>
            <a:off x="2471651" y="10723489"/>
            <a:ext cx="686656" cy="777350"/>
            <a:chOff x="2778799" y="2711943"/>
            <a:chExt cx="453454" cy="513347"/>
          </a:xfrm>
        </p:grpSpPr>
        <p:grpSp>
          <p:nvGrpSpPr>
            <p:cNvPr id="46" name="Graphic 1918">
              <a:extLst>
                <a:ext uri="{FF2B5EF4-FFF2-40B4-BE49-F238E27FC236}">
                  <a16:creationId xmlns:a16="http://schemas.microsoft.com/office/drawing/2014/main" id="{0497DABD-C2F9-2DB7-39FD-EAF655820667}"/>
                </a:ext>
              </a:extLst>
            </p:cNvPr>
            <p:cNvGrpSpPr/>
            <p:nvPr/>
          </p:nvGrpSpPr>
          <p:grpSpPr>
            <a:xfrm>
              <a:off x="2778799" y="2711943"/>
              <a:ext cx="453454" cy="513347"/>
              <a:chOff x="2778799" y="2711943"/>
              <a:chExt cx="453454" cy="513347"/>
            </a:xfrm>
            <a:solidFill>
              <a:srgbClr val="FFFFFF"/>
            </a:solidFill>
          </p:grpSpPr>
          <p:sp>
            <p:nvSpPr>
              <p:cNvPr id="52" name="Freeform: Shape 1949">
                <a:extLst>
                  <a:ext uri="{FF2B5EF4-FFF2-40B4-BE49-F238E27FC236}">
                    <a16:creationId xmlns:a16="http://schemas.microsoft.com/office/drawing/2014/main" id="{02FC0B6D-0346-29F4-2296-F6D646D0BD67}"/>
                  </a:ext>
                </a:extLst>
              </p:cNvPr>
              <p:cNvSpPr/>
              <p:nvPr/>
            </p:nvSpPr>
            <p:spPr>
              <a:xfrm>
                <a:off x="2782594" y="2718052"/>
                <a:ext cx="438679" cy="499935"/>
              </a:xfrm>
              <a:custGeom>
                <a:avLst/>
                <a:gdLst>
                  <a:gd name="connsiteX0" fmla="*/ 331255 w 438679"/>
                  <a:gd name="connsiteY0" fmla="*/ 499935 h 499935"/>
                  <a:gd name="connsiteX1" fmla="*/ 227489 w 438679"/>
                  <a:gd name="connsiteY1" fmla="*/ 475545 h 499935"/>
                  <a:gd name="connsiteX2" fmla="*/ 223825 w 438679"/>
                  <a:gd name="connsiteY2" fmla="*/ 471887 h 499935"/>
                  <a:gd name="connsiteX3" fmla="*/ 223825 w 438679"/>
                  <a:gd name="connsiteY3" fmla="*/ 418236 h 499935"/>
                  <a:gd name="connsiteX4" fmla="*/ 80999 w 438679"/>
                  <a:gd name="connsiteY4" fmla="*/ 418236 h 499935"/>
                  <a:gd name="connsiteX5" fmla="*/ 18742 w 438679"/>
                  <a:gd name="connsiteY5" fmla="*/ 390195 h 499935"/>
                  <a:gd name="connsiteX6" fmla="*/ 429 w 438679"/>
                  <a:gd name="connsiteY6" fmla="*/ 326790 h 499935"/>
                  <a:gd name="connsiteX7" fmla="*/ 45597 w 438679"/>
                  <a:gd name="connsiteY7" fmla="*/ 260941 h 499935"/>
                  <a:gd name="connsiteX8" fmla="*/ 71232 w 438679"/>
                  <a:gd name="connsiteY8" fmla="*/ 251187 h 499935"/>
                  <a:gd name="connsiteX9" fmla="*/ 121284 w 438679"/>
                  <a:gd name="connsiteY9" fmla="*/ 202413 h 499935"/>
                  <a:gd name="connsiteX10" fmla="*/ 145700 w 438679"/>
                  <a:gd name="connsiteY10" fmla="*/ 198755 h 499935"/>
                  <a:gd name="connsiteX11" fmla="*/ 172554 w 438679"/>
                  <a:gd name="connsiteY11" fmla="*/ 203632 h 499935"/>
                  <a:gd name="connsiteX12" fmla="*/ 165232 w 438679"/>
                  <a:gd name="connsiteY12" fmla="*/ 196316 h 499935"/>
                  <a:gd name="connsiteX13" fmla="*/ 155466 w 438679"/>
                  <a:gd name="connsiteY13" fmla="*/ 134129 h 499935"/>
                  <a:gd name="connsiteX14" fmla="*/ 159130 w 438679"/>
                  <a:gd name="connsiteY14" fmla="*/ 120716 h 499935"/>
                  <a:gd name="connsiteX15" fmla="*/ 160349 w 438679"/>
                  <a:gd name="connsiteY15" fmla="*/ 117058 h 499935"/>
                  <a:gd name="connsiteX16" fmla="*/ 160349 w 438679"/>
                  <a:gd name="connsiteY16" fmla="*/ 115839 h 499935"/>
                  <a:gd name="connsiteX17" fmla="*/ 157904 w 438679"/>
                  <a:gd name="connsiteY17" fmla="*/ 113400 h 499935"/>
                  <a:gd name="connsiteX18" fmla="*/ 149364 w 438679"/>
                  <a:gd name="connsiteY18" fmla="*/ 99987 h 499935"/>
                  <a:gd name="connsiteX19" fmla="*/ 139597 w 438679"/>
                  <a:gd name="connsiteY19" fmla="*/ 79258 h 499935"/>
                  <a:gd name="connsiteX20" fmla="*/ 137152 w 438679"/>
                  <a:gd name="connsiteY20" fmla="*/ 74381 h 499935"/>
                  <a:gd name="connsiteX21" fmla="*/ 134714 w 438679"/>
                  <a:gd name="connsiteY21" fmla="*/ 68284 h 499935"/>
                  <a:gd name="connsiteX22" fmla="*/ 133495 w 438679"/>
                  <a:gd name="connsiteY22" fmla="*/ 64626 h 499935"/>
                  <a:gd name="connsiteX23" fmla="*/ 126167 w 438679"/>
                  <a:gd name="connsiteY23" fmla="*/ 54871 h 499935"/>
                  <a:gd name="connsiteX24" fmla="*/ 123728 w 438679"/>
                  <a:gd name="connsiteY24" fmla="*/ 51213 h 499935"/>
                  <a:gd name="connsiteX25" fmla="*/ 121284 w 438679"/>
                  <a:gd name="connsiteY25" fmla="*/ 48774 h 499935"/>
                  <a:gd name="connsiteX26" fmla="*/ 109079 w 438679"/>
                  <a:gd name="connsiteY26" fmla="*/ 13413 h 499935"/>
                  <a:gd name="connsiteX27" fmla="*/ 122503 w 438679"/>
                  <a:gd name="connsiteY27" fmla="*/ 1220 h 499935"/>
                  <a:gd name="connsiteX28" fmla="*/ 132269 w 438679"/>
                  <a:gd name="connsiteY28" fmla="*/ 0 h 499935"/>
                  <a:gd name="connsiteX29" fmla="*/ 171335 w 438679"/>
                  <a:gd name="connsiteY29" fmla="*/ 12194 h 499935"/>
                  <a:gd name="connsiteX30" fmla="*/ 176218 w 438679"/>
                  <a:gd name="connsiteY30" fmla="*/ 15852 h 499935"/>
                  <a:gd name="connsiteX31" fmla="*/ 179882 w 438679"/>
                  <a:gd name="connsiteY31" fmla="*/ 18291 h 499935"/>
                  <a:gd name="connsiteX32" fmla="*/ 232372 w 438679"/>
                  <a:gd name="connsiteY32" fmla="*/ 30484 h 499935"/>
                  <a:gd name="connsiteX33" fmla="*/ 311722 w 438679"/>
                  <a:gd name="connsiteY33" fmla="*/ 98768 h 499935"/>
                  <a:gd name="connsiteX34" fmla="*/ 319044 w 438679"/>
                  <a:gd name="connsiteY34" fmla="*/ 113400 h 499935"/>
                  <a:gd name="connsiteX35" fmla="*/ 322708 w 438679"/>
                  <a:gd name="connsiteY35" fmla="*/ 120716 h 499935"/>
                  <a:gd name="connsiteX36" fmla="*/ 339796 w 438679"/>
                  <a:gd name="connsiteY36" fmla="*/ 152419 h 499935"/>
                  <a:gd name="connsiteX37" fmla="*/ 342241 w 438679"/>
                  <a:gd name="connsiteY37" fmla="*/ 157297 h 499935"/>
                  <a:gd name="connsiteX38" fmla="*/ 348343 w 438679"/>
                  <a:gd name="connsiteY38" fmla="*/ 165832 h 499935"/>
                  <a:gd name="connsiteX39" fmla="*/ 358110 w 438679"/>
                  <a:gd name="connsiteY39" fmla="*/ 169491 h 499935"/>
                  <a:gd name="connsiteX40" fmla="*/ 365432 w 438679"/>
                  <a:gd name="connsiteY40" fmla="*/ 171929 h 499935"/>
                  <a:gd name="connsiteX41" fmla="*/ 386190 w 438679"/>
                  <a:gd name="connsiteY41" fmla="*/ 181684 h 499935"/>
                  <a:gd name="connsiteX42" fmla="*/ 424030 w 438679"/>
                  <a:gd name="connsiteY42" fmla="*/ 209729 h 499935"/>
                  <a:gd name="connsiteX43" fmla="*/ 426469 w 438679"/>
                  <a:gd name="connsiteY43" fmla="*/ 220703 h 499935"/>
                  <a:gd name="connsiteX44" fmla="*/ 414264 w 438679"/>
                  <a:gd name="connsiteY44" fmla="*/ 228019 h 499935"/>
                  <a:gd name="connsiteX45" fmla="*/ 411825 w 438679"/>
                  <a:gd name="connsiteY45" fmla="*/ 228019 h 499935"/>
                  <a:gd name="connsiteX46" fmla="*/ 399614 w 438679"/>
                  <a:gd name="connsiteY46" fmla="*/ 229238 h 499935"/>
                  <a:gd name="connsiteX47" fmla="*/ 389848 w 438679"/>
                  <a:gd name="connsiteY47" fmla="*/ 230458 h 499935"/>
                  <a:gd name="connsiteX48" fmla="*/ 388628 w 438679"/>
                  <a:gd name="connsiteY48" fmla="*/ 230458 h 499935"/>
                  <a:gd name="connsiteX49" fmla="*/ 394731 w 438679"/>
                  <a:gd name="connsiteY49" fmla="*/ 232897 h 499935"/>
                  <a:gd name="connsiteX50" fmla="*/ 397176 w 438679"/>
                  <a:gd name="connsiteY50" fmla="*/ 234116 h 499935"/>
                  <a:gd name="connsiteX51" fmla="*/ 403278 w 438679"/>
                  <a:gd name="connsiteY51" fmla="*/ 236555 h 499935"/>
                  <a:gd name="connsiteX52" fmla="*/ 427694 w 438679"/>
                  <a:gd name="connsiteY52" fmla="*/ 256064 h 499935"/>
                  <a:gd name="connsiteX53" fmla="*/ 433797 w 438679"/>
                  <a:gd name="connsiteY53" fmla="*/ 260941 h 499935"/>
                  <a:gd name="connsiteX54" fmla="*/ 437460 w 438679"/>
                  <a:gd name="connsiteY54" fmla="*/ 265819 h 499935"/>
                  <a:gd name="connsiteX55" fmla="*/ 438680 w 438679"/>
                  <a:gd name="connsiteY55" fmla="*/ 271916 h 499935"/>
                  <a:gd name="connsiteX56" fmla="*/ 437460 w 438679"/>
                  <a:gd name="connsiteY56" fmla="*/ 281670 h 499935"/>
                  <a:gd name="connsiteX57" fmla="*/ 433797 w 438679"/>
                  <a:gd name="connsiteY57" fmla="*/ 293864 h 499935"/>
                  <a:gd name="connsiteX58" fmla="*/ 433797 w 438679"/>
                  <a:gd name="connsiteY58" fmla="*/ 470668 h 499935"/>
                  <a:gd name="connsiteX59" fmla="*/ 427694 w 438679"/>
                  <a:gd name="connsiteY59" fmla="*/ 475545 h 499935"/>
                  <a:gd name="connsiteX60" fmla="*/ 331255 w 438679"/>
                  <a:gd name="connsiteY60" fmla="*/ 499935 h 499935"/>
                  <a:gd name="connsiteX61" fmla="*/ 222605 w 438679"/>
                  <a:gd name="connsiteY61" fmla="*/ 223142 h 499935"/>
                  <a:gd name="connsiteX62" fmla="*/ 254343 w 438679"/>
                  <a:gd name="connsiteY62" fmla="*/ 230458 h 499935"/>
                  <a:gd name="connsiteX63" fmla="*/ 232372 w 438679"/>
                  <a:gd name="connsiteY63" fmla="*/ 215826 h 499935"/>
                  <a:gd name="connsiteX64" fmla="*/ 229933 w 438679"/>
                  <a:gd name="connsiteY64" fmla="*/ 213387 h 499935"/>
                  <a:gd name="connsiteX65" fmla="*/ 209181 w 438679"/>
                  <a:gd name="connsiteY65" fmla="*/ 191439 h 499935"/>
                  <a:gd name="connsiteX66" fmla="*/ 196970 w 438679"/>
                  <a:gd name="connsiteY66" fmla="*/ 207290 h 499935"/>
                  <a:gd name="connsiteX67" fmla="*/ 189649 w 438679"/>
                  <a:gd name="connsiteY67" fmla="*/ 208509 h 499935"/>
                  <a:gd name="connsiteX68" fmla="*/ 188423 w 438679"/>
                  <a:gd name="connsiteY68" fmla="*/ 208509 h 499935"/>
                  <a:gd name="connsiteX69" fmla="*/ 207956 w 438679"/>
                  <a:gd name="connsiteY69" fmla="*/ 223142 h 499935"/>
                  <a:gd name="connsiteX70" fmla="*/ 222605 w 438679"/>
                  <a:gd name="connsiteY70" fmla="*/ 223142 h 49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438679" h="499935">
                    <a:moveTo>
                      <a:pt x="331255" y="499935"/>
                    </a:moveTo>
                    <a:cubicBezTo>
                      <a:pt x="251905" y="499935"/>
                      <a:pt x="231153" y="479203"/>
                      <a:pt x="227489" y="475545"/>
                    </a:cubicBezTo>
                    <a:lnTo>
                      <a:pt x="223825" y="471887"/>
                    </a:lnTo>
                    <a:lnTo>
                      <a:pt x="223825" y="418236"/>
                    </a:lnTo>
                    <a:lnTo>
                      <a:pt x="80999" y="418236"/>
                    </a:lnTo>
                    <a:cubicBezTo>
                      <a:pt x="54144" y="415798"/>
                      <a:pt x="33392" y="406044"/>
                      <a:pt x="18742" y="390195"/>
                    </a:cubicBezTo>
                    <a:cubicBezTo>
                      <a:pt x="-4454" y="362147"/>
                      <a:pt x="429" y="326790"/>
                      <a:pt x="429" y="326790"/>
                    </a:cubicBezTo>
                    <a:cubicBezTo>
                      <a:pt x="6537" y="288987"/>
                      <a:pt x="28509" y="270696"/>
                      <a:pt x="45597" y="260941"/>
                    </a:cubicBezTo>
                    <a:cubicBezTo>
                      <a:pt x="54144" y="256064"/>
                      <a:pt x="61466" y="253626"/>
                      <a:pt x="71232" y="251187"/>
                    </a:cubicBezTo>
                    <a:cubicBezTo>
                      <a:pt x="85882" y="213387"/>
                      <a:pt x="116400" y="203632"/>
                      <a:pt x="121284" y="202413"/>
                    </a:cubicBezTo>
                    <a:cubicBezTo>
                      <a:pt x="128612" y="199974"/>
                      <a:pt x="137152" y="198755"/>
                      <a:pt x="145700" y="198755"/>
                    </a:cubicBezTo>
                    <a:cubicBezTo>
                      <a:pt x="155466" y="198755"/>
                      <a:pt x="164013" y="199974"/>
                      <a:pt x="172554" y="203632"/>
                    </a:cubicBezTo>
                    <a:cubicBezTo>
                      <a:pt x="170116" y="201194"/>
                      <a:pt x="167671" y="198755"/>
                      <a:pt x="165232" y="196316"/>
                    </a:cubicBezTo>
                    <a:cubicBezTo>
                      <a:pt x="150583" y="176806"/>
                      <a:pt x="151802" y="151200"/>
                      <a:pt x="155466" y="134129"/>
                    </a:cubicBezTo>
                    <a:cubicBezTo>
                      <a:pt x="156685" y="129252"/>
                      <a:pt x="157904" y="125594"/>
                      <a:pt x="159130" y="120716"/>
                    </a:cubicBezTo>
                    <a:cubicBezTo>
                      <a:pt x="160349" y="119497"/>
                      <a:pt x="160349" y="118278"/>
                      <a:pt x="160349" y="117058"/>
                    </a:cubicBezTo>
                    <a:lnTo>
                      <a:pt x="160349" y="115839"/>
                    </a:lnTo>
                    <a:cubicBezTo>
                      <a:pt x="159130" y="114620"/>
                      <a:pt x="157904" y="114620"/>
                      <a:pt x="157904" y="113400"/>
                    </a:cubicBezTo>
                    <a:cubicBezTo>
                      <a:pt x="154247" y="109742"/>
                      <a:pt x="151802" y="104865"/>
                      <a:pt x="149364" y="99987"/>
                    </a:cubicBezTo>
                    <a:cubicBezTo>
                      <a:pt x="145700" y="93891"/>
                      <a:pt x="142035" y="86574"/>
                      <a:pt x="139597" y="79258"/>
                    </a:cubicBezTo>
                    <a:lnTo>
                      <a:pt x="137152" y="74381"/>
                    </a:lnTo>
                    <a:cubicBezTo>
                      <a:pt x="135933" y="71942"/>
                      <a:pt x="135933" y="70723"/>
                      <a:pt x="134714" y="68284"/>
                    </a:cubicBezTo>
                    <a:cubicBezTo>
                      <a:pt x="134714" y="67065"/>
                      <a:pt x="133495" y="65845"/>
                      <a:pt x="133495" y="64626"/>
                    </a:cubicBezTo>
                    <a:cubicBezTo>
                      <a:pt x="132269" y="62188"/>
                      <a:pt x="128612" y="58529"/>
                      <a:pt x="126167" y="54871"/>
                    </a:cubicBezTo>
                    <a:cubicBezTo>
                      <a:pt x="124947" y="53652"/>
                      <a:pt x="123728" y="52433"/>
                      <a:pt x="123728" y="51213"/>
                    </a:cubicBezTo>
                    <a:cubicBezTo>
                      <a:pt x="122503" y="49994"/>
                      <a:pt x="122503" y="49994"/>
                      <a:pt x="121284" y="48774"/>
                    </a:cubicBezTo>
                    <a:cubicBezTo>
                      <a:pt x="113962" y="41459"/>
                      <a:pt x="101751" y="28045"/>
                      <a:pt x="109079" y="13413"/>
                    </a:cubicBezTo>
                    <a:cubicBezTo>
                      <a:pt x="111517" y="7316"/>
                      <a:pt x="116400" y="3658"/>
                      <a:pt x="122503" y="1220"/>
                    </a:cubicBezTo>
                    <a:cubicBezTo>
                      <a:pt x="124947" y="0"/>
                      <a:pt x="128612" y="0"/>
                      <a:pt x="132269" y="0"/>
                    </a:cubicBezTo>
                    <a:cubicBezTo>
                      <a:pt x="146919" y="0"/>
                      <a:pt x="162788" y="7316"/>
                      <a:pt x="171335" y="12194"/>
                    </a:cubicBezTo>
                    <a:cubicBezTo>
                      <a:pt x="172554" y="13413"/>
                      <a:pt x="174999" y="14632"/>
                      <a:pt x="176218" y="15852"/>
                    </a:cubicBezTo>
                    <a:cubicBezTo>
                      <a:pt x="177437" y="17071"/>
                      <a:pt x="178663" y="17071"/>
                      <a:pt x="179882" y="18291"/>
                    </a:cubicBezTo>
                    <a:cubicBezTo>
                      <a:pt x="198189" y="18291"/>
                      <a:pt x="215284" y="23168"/>
                      <a:pt x="232372" y="30484"/>
                    </a:cubicBezTo>
                    <a:cubicBezTo>
                      <a:pt x="264110" y="46336"/>
                      <a:pt x="292190" y="70723"/>
                      <a:pt x="311722" y="98768"/>
                    </a:cubicBezTo>
                    <a:cubicBezTo>
                      <a:pt x="315387" y="103645"/>
                      <a:pt x="317825" y="108523"/>
                      <a:pt x="319044" y="113400"/>
                    </a:cubicBezTo>
                    <a:cubicBezTo>
                      <a:pt x="320263" y="115839"/>
                      <a:pt x="321489" y="118278"/>
                      <a:pt x="322708" y="120716"/>
                    </a:cubicBezTo>
                    <a:cubicBezTo>
                      <a:pt x="328811" y="134129"/>
                      <a:pt x="334913" y="143884"/>
                      <a:pt x="339796" y="152419"/>
                    </a:cubicBezTo>
                    <a:cubicBezTo>
                      <a:pt x="341022" y="153638"/>
                      <a:pt x="341022" y="154858"/>
                      <a:pt x="342241" y="157297"/>
                    </a:cubicBezTo>
                    <a:cubicBezTo>
                      <a:pt x="343460" y="159736"/>
                      <a:pt x="345905" y="163393"/>
                      <a:pt x="348343" y="165832"/>
                    </a:cubicBezTo>
                    <a:cubicBezTo>
                      <a:pt x="350788" y="168271"/>
                      <a:pt x="354446" y="169491"/>
                      <a:pt x="358110" y="169491"/>
                    </a:cubicBezTo>
                    <a:cubicBezTo>
                      <a:pt x="360548" y="170710"/>
                      <a:pt x="362993" y="170710"/>
                      <a:pt x="365432" y="171929"/>
                    </a:cubicBezTo>
                    <a:cubicBezTo>
                      <a:pt x="372760" y="175587"/>
                      <a:pt x="380081" y="178026"/>
                      <a:pt x="386190" y="181684"/>
                    </a:cubicBezTo>
                    <a:cubicBezTo>
                      <a:pt x="400833" y="189000"/>
                      <a:pt x="413044" y="198755"/>
                      <a:pt x="424030" y="209729"/>
                    </a:cubicBezTo>
                    <a:cubicBezTo>
                      <a:pt x="428913" y="214606"/>
                      <a:pt x="427694" y="218264"/>
                      <a:pt x="426469" y="220703"/>
                    </a:cubicBezTo>
                    <a:cubicBezTo>
                      <a:pt x="424030" y="226800"/>
                      <a:pt x="417928" y="226800"/>
                      <a:pt x="414264" y="228019"/>
                    </a:cubicBezTo>
                    <a:lnTo>
                      <a:pt x="411825" y="228019"/>
                    </a:lnTo>
                    <a:cubicBezTo>
                      <a:pt x="408161" y="229238"/>
                      <a:pt x="404497" y="229238"/>
                      <a:pt x="399614" y="229238"/>
                    </a:cubicBezTo>
                    <a:cubicBezTo>
                      <a:pt x="395950" y="229238"/>
                      <a:pt x="393512" y="230458"/>
                      <a:pt x="389848" y="230458"/>
                    </a:cubicBezTo>
                    <a:lnTo>
                      <a:pt x="388628" y="230458"/>
                    </a:lnTo>
                    <a:cubicBezTo>
                      <a:pt x="391067" y="231677"/>
                      <a:pt x="392292" y="232897"/>
                      <a:pt x="394731" y="232897"/>
                    </a:cubicBezTo>
                    <a:lnTo>
                      <a:pt x="397176" y="234116"/>
                    </a:lnTo>
                    <a:cubicBezTo>
                      <a:pt x="399614" y="235335"/>
                      <a:pt x="400833" y="236555"/>
                      <a:pt x="403278" y="236555"/>
                    </a:cubicBezTo>
                    <a:cubicBezTo>
                      <a:pt x="411825" y="241432"/>
                      <a:pt x="420366" y="248748"/>
                      <a:pt x="427694" y="256064"/>
                    </a:cubicBezTo>
                    <a:lnTo>
                      <a:pt x="433797" y="260941"/>
                    </a:lnTo>
                    <a:cubicBezTo>
                      <a:pt x="436235" y="263381"/>
                      <a:pt x="437460" y="264600"/>
                      <a:pt x="437460" y="265819"/>
                    </a:cubicBezTo>
                    <a:cubicBezTo>
                      <a:pt x="438680" y="268258"/>
                      <a:pt x="438680" y="270696"/>
                      <a:pt x="438680" y="271916"/>
                    </a:cubicBezTo>
                    <a:cubicBezTo>
                      <a:pt x="438680" y="275574"/>
                      <a:pt x="437460" y="280451"/>
                      <a:pt x="437460" y="281670"/>
                    </a:cubicBezTo>
                    <a:cubicBezTo>
                      <a:pt x="436235" y="284109"/>
                      <a:pt x="433797" y="291425"/>
                      <a:pt x="433797" y="293864"/>
                    </a:cubicBezTo>
                    <a:lnTo>
                      <a:pt x="433797" y="470668"/>
                    </a:lnTo>
                    <a:lnTo>
                      <a:pt x="427694" y="475545"/>
                    </a:lnTo>
                    <a:cubicBezTo>
                      <a:pt x="430132" y="477983"/>
                      <a:pt x="400833" y="499935"/>
                      <a:pt x="331255" y="499935"/>
                    </a:cubicBezTo>
                    <a:close/>
                    <a:moveTo>
                      <a:pt x="222605" y="223142"/>
                    </a:moveTo>
                    <a:cubicBezTo>
                      <a:pt x="233591" y="223142"/>
                      <a:pt x="244583" y="225580"/>
                      <a:pt x="254343" y="230458"/>
                    </a:cubicBezTo>
                    <a:cubicBezTo>
                      <a:pt x="245802" y="226800"/>
                      <a:pt x="238474" y="220703"/>
                      <a:pt x="232372" y="215826"/>
                    </a:cubicBezTo>
                    <a:lnTo>
                      <a:pt x="229933" y="213387"/>
                    </a:lnTo>
                    <a:cubicBezTo>
                      <a:pt x="221386" y="207290"/>
                      <a:pt x="215284" y="199974"/>
                      <a:pt x="209181" y="191439"/>
                    </a:cubicBezTo>
                    <a:cubicBezTo>
                      <a:pt x="207956" y="197535"/>
                      <a:pt x="205517" y="203632"/>
                      <a:pt x="196970" y="207290"/>
                    </a:cubicBezTo>
                    <a:cubicBezTo>
                      <a:pt x="194532" y="208509"/>
                      <a:pt x="192087" y="208509"/>
                      <a:pt x="189649" y="208509"/>
                    </a:cubicBezTo>
                    <a:lnTo>
                      <a:pt x="188423" y="208509"/>
                    </a:lnTo>
                    <a:cubicBezTo>
                      <a:pt x="195751" y="212168"/>
                      <a:pt x="201853" y="218264"/>
                      <a:pt x="207956" y="223142"/>
                    </a:cubicBezTo>
                    <a:cubicBezTo>
                      <a:pt x="212839" y="223142"/>
                      <a:pt x="217722" y="223142"/>
                      <a:pt x="222605" y="2231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53" name="Freeform: Shape 1950">
                <a:extLst>
                  <a:ext uri="{FF2B5EF4-FFF2-40B4-BE49-F238E27FC236}">
                    <a16:creationId xmlns:a16="http://schemas.microsoft.com/office/drawing/2014/main" id="{222EEAB8-E6A4-9DEE-0B1F-985454C39E3E}"/>
                  </a:ext>
                </a:extLst>
              </p:cNvPr>
              <p:cNvSpPr/>
              <p:nvPr/>
            </p:nvSpPr>
            <p:spPr>
              <a:xfrm>
                <a:off x="2778799" y="2711943"/>
                <a:ext cx="453454" cy="513347"/>
              </a:xfrm>
              <a:custGeom>
                <a:avLst/>
                <a:gdLst>
                  <a:gd name="connsiteX0" fmla="*/ 138503 w 453454"/>
                  <a:gd name="connsiteY0" fmla="*/ 12193 h 513347"/>
                  <a:gd name="connsiteX1" fmla="*/ 175124 w 453454"/>
                  <a:gd name="connsiteY1" fmla="*/ 24387 h 513347"/>
                  <a:gd name="connsiteX2" fmla="*/ 178788 w 453454"/>
                  <a:gd name="connsiteY2" fmla="*/ 26826 h 513347"/>
                  <a:gd name="connsiteX3" fmla="*/ 184890 w 453454"/>
                  <a:gd name="connsiteY3" fmla="*/ 30484 h 513347"/>
                  <a:gd name="connsiteX4" fmla="*/ 236161 w 453454"/>
                  <a:gd name="connsiteY4" fmla="*/ 42677 h 513347"/>
                  <a:gd name="connsiteX5" fmla="*/ 314292 w 453454"/>
                  <a:gd name="connsiteY5" fmla="*/ 109741 h 513347"/>
                  <a:gd name="connsiteX6" fmla="*/ 321614 w 453454"/>
                  <a:gd name="connsiteY6" fmla="*/ 123155 h 513347"/>
                  <a:gd name="connsiteX7" fmla="*/ 325278 w 453454"/>
                  <a:gd name="connsiteY7" fmla="*/ 130470 h 513347"/>
                  <a:gd name="connsiteX8" fmla="*/ 343591 w 453454"/>
                  <a:gd name="connsiteY8" fmla="*/ 163393 h 513347"/>
                  <a:gd name="connsiteX9" fmla="*/ 346030 w 453454"/>
                  <a:gd name="connsiteY9" fmla="*/ 167052 h 513347"/>
                  <a:gd name="connsiteX10" fmla="*/ 352132 w 453454"/>
                  <a:gd name="connsiteY10" fmla="*/ 176806 h 513347"/>
                  <a:gd name="connsiteX11" fmla="*/ 364343 w 453454"/>
                  <a:gd name="connsiteY11" fmla="*/ 182903 h 513347"/>
                  <a:gd name="connsiteX12" fmla="*/ 370446 w 453454"/>
                  <a:gd name="connsiteY12" fmla="*/ 185341 h 513347"/>
                  <a:gd name="connsiteX13" fmla="*/ 391198 w 453454"/>
                  <a:gd name="connsiteY13" fmla="*/ 195096 h 513347"/>
                  <a:gd name="connsiteX14" fmla="*/ 427819 w 453454"/>
                  <a:gd name="connsiteY14" fmla="*/ 221922 h 513347"/>
                  <a:gd name="connsiteX15" fmla="*/ 429038 w 453454"/>
                  <a:gd name="connsiteY15" fmla="*/ 226799 h 513347"/>
                  <a:gd name="connsiteX16" fmla="*/ 421716 w 453454"/>
                  <a:gd name="connsiteY16" fmla="*/ 230458 h 513347"/>
                  <a:gd name="connsiteX17" fmla="*/ 419272 w 453454"/>
                  <a:gd name="connsiteY17" fmla="*/ 230458 h 513347"/>
                  <a:gd name="connsiteX18" fmla="*/ 408286 w 453454"/>
                  <a:gd name="connsiteY18" fmla="*/ 231677 h 513347"/>
                  <a:gd name="connsiteX19" fmla="*/ 397300 w 453454"/>
                  <a:gd name="connsiteY19" fmla="*/ 232896 h 513347"/>
                  <a:gd name="connsiteX20" fmla="*/ 396081 w 453454"/>
                  <a:gd name="connsiteY20" fmla="*/ 232896 h 513347"/>
                  <a:gd name="connsiteX21" fmla="*/ 383876 w 453454"/>
                  <a:gd name="connsiteY21" fmla="*/ 235335 h 513347"/>
                  <a:gd name="connsiteX22" fmla="*/ 400964 w 453454"/>
                  <a:gd name="connsiteY22" fmla="*/ 247528 h 513347"/>
                  <a:gd name="connsiteX23" fmla="*/ 407067 w 453454"/>
                  <a:gd name="connsiteY23" fmla="*/ 251187 h 513347"/>
                  <a:gd name="connsiteX24" fmla="*/ 430264 w 453454"/>
                  <a:gd name="connsiteY24" fmla="*/ 269477 h 513347"/>
                  <a:gd name="connsiteX25" fmla="*/ 433921 w 453454"/>
                  <a:gd name="connsiteY25" fmla="*/ 271916 h 513347"/>
                  <a:gd name="connsiteX26" fmla="*/ 437585 w 453454"/>
                  <a:gd name="connsiteY26" fmla="*/ 274354 h 513347"/>
                  <a:gd name="connsiteX27" fmla="*/ 440030 w 453454"/>
                  <a:gd name="connsiteY27" fmla="*/ 276793 h 513347"/>
                  <a:gd name="connsiteX28" fmla="*/ 441249 w 453454"/>
                  <a:gd name="connsiteY28" fmla="*/ 280451 h 513347"/>
                  <a:gd name="connsiteX29" fmla="*/ 440030 w 453454"/>
                  <a:gd name="connsiteY29" fmla="*/ 287767 h 513347"/>
                  <a:gd name="connsiteX30" fmla="*/ 435147 w 453454"/>
                  <a:gd name="connsiteY30" fmla="*/ 301180 h 513347"/>
                  <a:gd name="connsiteX31" fmla="*/ 435147 w 453454"/>
                  <a:gd name="connsiteY31" fmla="*/ 475546 h 513347"/>
                  <a:gd name="connsiteX32" fmla="*/ 431483 w 453454"/>
                  <a:gd name="connsiteY32" fmla="*/ 477984 h 513347"/>
                  <a:gd name="connsiteX33" fmla="*/ 335044 w 453454"/>
                  <a:gd name="connsiteY33" fmla="*/ 499936 h 513347"/>
                  <a:gd name="connsiteX34" fmla="*/ 236161 w 453454"/>
                  <a:gd name="connsiteY34" fmla="*/ 477984 h 513347"/>
                  <a:gd name="connsiteX35" fmla="*/ 234941 w 453454"/>
                  <a:gd name="connsiteY35" fmla="*/ 475546 h 513347"/>
                  <a:gd name="connsiteX36" fmla="*/ 234941 w 453454"/>
                  <a:gd name="connsiteY36" fmla="*/ 418237 h 513347"/>
                  <a:gd name="connsiteX37" fmla="*/ 84787 w 453454"/>
                  <a:gd name="connsiteY37" fmla="*/ 418237 h 513347"/>
                  <a:gd name="connsiteX38" fmla="*/ 27414 w 453454"/>
                  <a:gd name="connsiteY38" fmla="*/ 391414 h 513347"/>
                  <a:gd name="connsiteX39" fmla="*/ 11545 w 453454"/>
                  <a:gd name="connsiteY39" fmla="*/ 331661 h 513347"/>
                  <a:gd name="connsiteX40" fmla="*/ 53050 w 453454"/>
                  <a:gd name="connsiteY40" fmla="*/ 270696 h 513347"/>
                  <a:gd name="connsiteX41" fmla="*/ 79911 w 453454"/>
                  <a:gd name="connsiteY41" fmla="*/ 260941 h 513347"/>
                  <a:gd name="connsiteX42" fmla="*/ 127517 w 453454"/>
                  <a:gd name="connsiteY42" fmla="*/ 213387 h 513347"/>
                  <a:gd name="connsiteX43" fmla="*/ 150708 w 453454"/>
                  <a:gd name="connsiteY43" fmla="*/ 209729 h 513347"/>
                  <a:gd name="connsiteX44" fmla="*/ 209306 w 453454"/>
                  <a:gd name="connsiteY44" fmla="*/ 236554 h 513347"/>
                  <a:gd name="connsiteX45" fmla="*/ 225175 w 453454"/>
                  <a:gd name="connsiteY45" fmla="*/ 235335 h 513347"/>
                  <a:gd name="connsiteX46" fmla="*/ 263021 w 453454"/>
                  <a:gd name="connsiteY46" fmla="*/ 247528 h 513347"/>
                  <a:gd name="connsiteX47" fmla="*/ 263021 w 453454"/>
                  <a:gd name="connsiteY47" fmla="*/ 231677 h 513347"/>
                  <a:gd name="connsiteX48" fmla="*/ 237386 w 453454"/>
                  <a:gd name="connsiteY48" fmla="*/ 215825 h 513347"/>
                  <a:gd name="connsiteX49" fmla="*/ 219072 w 453454"/>
                  <a:gd name="connsiteY49" fmla="*/ 196316 h 513347"/>
                  <a:gd name="connsiteX50" fmla="*/ 212970 w 453454"/>
                  <a:gd name="connsiteY50" fmla="*/ 185341 h 513347"/>
                  <a:gd name="connsiteX51" fmla="*/ 211751 w 453454"/>
                  <a:gd name="connsiteY51" fmla="*/ 182903 h 513347"/>
                  <a:gd name="connsiteX52" fmla="*/ 211751 w 453454"/>
                  <a:gd name="connsiteY52" fmla="*/ 184122 h 513347"/>
                  <a:gd name="connsiteX53" fmla="*/ 211751 w 453454"/>
                  <a:gd name="connsiteY53" fmla="*/ 186561 h 513347"/>
                  <a:gd name="connsiteX54" fmla="*/ 210525 w 453454"/>
                  <a:gd name="connsiteY54" fmla="*/ 193877 h 513347"/>
                  <a:gd name="connsiteX55" fmla="*/ 199540 w 453454"/>
                  <a:gd name="connsiteY55" fmla="*/ 207290 h 513347"/>
                  <a:gd name="connsiteX56" fmla="*/ 194656 w 453454"/>
                  <a:gd name="connsiteY56" fmla="*/ 208509 h 513347"/>
                  <a:gd name="connsiteX57" fmla="*/ 176349 w 453454"/>
                  <a:gd name="connsiteY57" fmla="*/ 196316 h 513347"/>
                  <a:gd name="connsiteX58" fmla="*/ 167802 w 453454"/>
                  <a:gd name="connsiteY58" fmla="*/ 139006 h 513347"/>
                  <a:gd name="connsiteX59" fmla="*/ 171466 w 453454"/>
                  <a:gd name="connsiteY59" fmla="*/ 126813 h 513347"/>
                  <a:gd name="connsiteX60" fmla="*/ 172685 w 453454"/>
                  <a:gd name="connsiteY60" fmla="*/ 124374 h 513347"/>
                  <a:gd name="connsiteX61" fmla="*/ 175124 w 453454"/>
                  <a:gd name="connsiteY61" fmla="*/ 119496 h 513347"/>
                  <a:gd name="connsiteX62" fmla="*/ 172685 w 453454"/>
                  <a:gd name="connsiteY62" fmla="*/ 115839 h 513347"/>
                  <a:gd name="connsiteX63" fmla="*/ 170240 w 453454"/>
                  <a:gd name="connsiteY63" fmla="*/ 113400 h 513347"/>
                  <a:gd name="connsiteX64" fmla="*/ 161700 w 453454"/>
                  <a:gd name="connsiteY64" fmla="*/ 101206 h 513347"/>
                  <a:gd name="connsiteX65" fmla="*/ 153152 w 453454"/>
                  <a:gd name="connsiteY65" fmla="*/ 81697 h 513347"/>
                  <a:gd name="connsiteX66" fmla="*/ 150708 w 453454"/>
                  <a:gd name="connsiteY66" fmla="*/ 75600 h 513347"/>
                  <a:gd name="connsiteX67" fmla="*/ 149488 w 453454"/>
                  <a:gd name="connsiteY67" fmla="*/ 70723 h 513347"/>
                  <a:gd name="connsiteX68" fmla="*/ 148269 w 453454"/>
                  <a:gd name="connsiteY68" fmla="*/ 65845 h 513347"/>
                  <a:gd name="connsiteX69" fmla="*/ 139722 w 453454"/>
                  <a:gd name="connsiteY69" fmla="*/ 54871 h 513347"/>
                  <a:gd name="connsiteX70" fmla="*/ 137283 w 453454"/>
                  <a:gd name="connsiteY70" fmla="*/ 52432 h 513347"/>
                  <a:gd name="connsiteX71" fmla="*/ 133619 w 453454"/>
                  <a:gd name="connsiteY71" fmla="*/ 48774 h 513347"/>
                  <a:gd name="connsiteX72" fmla="*/ 122634 w 453454"/>
                  <a:gd name="connsiteY72" fmla="*/ 21948 h 513347"/>
                  <a:gd name="connsiteX73" fmla="*/ 132400 w 453454"/>
                  <a:gd name="connsiteY73" fmla="*/ 13413 h 513347"/>
                  <a:gd name="connsiteX74" fmla="*/ 138503 w 453454"/>
                  <a:gd name="connsiteY74" fmla="*/ 12193 h 513347"/>
                  <a:gd name="connsiteX75" fmla="*/ 138503 w 453454"/>
                  <a:gd name="connsiteY75" fmla="*/ 0 h 513347"/>
                  <a:gd name="connsiteX76" fmla="*/ 126298 w 453454"/>
                  <a:gd name="connsiteY76" fmla="*/ 1219 h 513347"/>
                  <a:gd name="connsiteX77" fmla="*/ 109203 w 453454"/>
                  <a:gd name="connsiteY77" fmla="*/ 17071 h 513347"/>
                  <a:gd name="connsiteX78" fmla="*/ 121415 w 453454"/>
                  <a:gd name="connsiteY78" fmla="*/ 57309 h 513347"/>
                  <a:gd name="connsiteX79" fmla="*/ 122634 w 453454"/>
                  <a:gd name="connsiteY79" fmla="*/ 58529 h 513347"/>
                  <a:gd name="connsiteX80" fmla="*/ 123853 w 453454"/>
                  <a:gd name="connsiteY80" fmla="*/ 60968 h 513347"/>
                  <a:gd name="connsiteX81" fmla="*/ 126298 w 453454"/>
                  <a:gd name="connsiteY81" fmla="*/ 63406 h 513347"/>
                  <a:gd name="connsiteX82" fmla="*/ 132400 w 453454"/>
                  <a:gd name="connsiteY82" fmla="*/ 71942 h 513347"/>
                  <a:gd name="connsiteX83" fmla="*/ 133619 w 453454"/>
                  <a:gd name="connsiteY83" fmla="*/ 74380 h 513347"/>
                  <a:gd name="connsiteX84" fmla="*/ 136064 w 453454"/>
                  <a:gd name="connsiteY84" fmla="*/ 81697 h 513347"/>
                  <a:gd name="connsiteX85" fmla="*/ 138503 w 453454"/>
                  <a:gd name="connsiteY85" fmla="*/ 87793 h 513347"/>
                  <a:gd name="connsiteX86" fmla="*/ 148269 w 453454"/>
                  <a:gd name="connsiteY86" fmla="*/ 108522 h 513347"/>
                  <a:gd name="connsiteX87" fmla="*/ 158036 w 453454"/>
                  <a:gd name="connsiteY87" fmla="*/ 121935 h 513347"/>
                  <a:gd name="connsiteX88" fmla="*/ 154372 w 453454"/>
                  <a:gd name="connsiteY88" fmla="*/ 135348 h 513347"/>
                  <a:gd name="connsiteX89" fmla="*/ 161700 w 453454"/>
                  <a:gd name="connsiteY89" fmla="*/ 196316 h 513347"/>
                  <a:gd name="connsiteX90" fmla="*/ 150708 w 453454"/>
                  <a:gd name="connsiteY90" fmla="*/ 195096 h 513347"/>
                  <a:gd name="connsiteX91" fmla="*/ 125072 w 453454"/>
                  <a:gd name="connsiteY91" fmla="*/ 198755 h 513347"/>
                  <a:gd name="connsiteX92" fmla="*/ 71363 w 453454"/>
                  <a:gd name="connsiteY92" fmla="*/ 247528 h 513347"/>
                  <a:gd name="connsiteX93" fmla="*/ 48166 w 453454"/>
                  <a:gd name="connsiteY93" fmla="*/ 259722 h 513347"/>
                  <a:gd name="connsiteX94" fmla="*/ 560 w 453454"/>
                  <a:gd name="connsiteY94" fmla="*/ 329222 h 513347"/>
                  <a:gd name="connsiteX95" fmla="*/ 560 w 453454"/>
                  <a:gd name="connsiteY95" fmla="*/ 330442 h 513347"/>
                  <a:gd name="connsiteX96" fmla="*/ 560 w 453454"/>
                  <a:gd name="connsiteY96" fmla="*/ 331661 h 513347"/>
                  <a:gd name="connsiteX97" fmla="*/ 20093 w 453454"/>
                  <a:gd name="connsiteY97" fmla="*/ 398730 h 513347"/>
                  <a:gd name="connsiteX98" fmla="*/ 86013 w 453454"/>
                  <a:gd name="connsiteY98" fmla="*/ 429210 h 513347"/>
                  <a:gd name="connsiteX99" fmla="*/ 223956 w 453454"/>
                  <a:gd name="connsiteY99" fmla="*/ 429210 h 513347"/>
                  <a:gd name="connsiteX100" fmla="*/ 223956 w 453454"/>
                  <a:gd name="connsiteY100" fmla="*/ 475546 h 513347"/>
                  <a:gd name="connsiteX101" fmla="*/ 223956 w 453454"/>
                  <a:gd name="connsiteY101" fmla="*/ 480422 h 513347"/>
                  <a:gd name="connsiteX102" fmla="*/ 226394 w 453454"/>
                  <a:gd name="connsiteY102" fmla="*/ 484080 h 513347"/>
                  <a:gd name="connsiteX103" fmla="*/ 228839 w 453454"/>
                  <a:gd name="connsiteY103" fmla="*/ 486518 h 513347"/>
                  <a:gd name="connsiteX104" fmla="*/ 336263 w 453454"/>
                  <a:gd name="connsiteY104" fmla="*/ 513347 h 513347"/>
                  <a:gd name="connsiteX105" fmla="*/ 440030 w 453454"/>
                  <a:gd name="connsiteY105" fmla="*/ 490182 h 513347"/>
                  <a:gd name="connsiteX106" fmla="*/ 443688 w 453454"/>
                  <a:gd name="connsiteY106" fmla="*/ 487744 h 513347"/>
                  <a:gd name="connsiteX107" fmla="*/ 448571 w 453454"/>
                  <a:gd name="connsiteY107" fmla="*/ 484080 h 513347"/>
                  <a:gd name="connsiteX108" fmla="*/ 448571 w 453454"/>
                  <a:gd name="connsiteY108" fmla="*/ 477984 h 513347"/>
                  <a:gd name="connsiteX109" fmla="*/ 448571 w 453454"/>
                  <a:gd name="connsiteY109" fmla="*/ 303619 h 513347"/>
                  <a:gd name="connsiteX110" fmla="*/ 452235 w 453454"/>
                  <a:gd name="connsiteY110" fmla="*/ 291425 h 513347"/>
                  <a:gd name="connsiteX111" fmla="*/ 453454 w 453454"/>
                  <a:gd name="connsiteY111" fmla="*/ 280451 h 513347"/>
                  <a:gd name="connsiteX112" fmla="*/ 451016 w 453454"/>
                  <a:gd name="connsiteY112" fmla="*/ 271916 h 513347"/>
                  <a:gd name="connsiteX113" fmla="*/ 446133 w 453454"/>
                  <a:gd name="connsiteY113" fmla="*/ 265819 h 513347"/>
                  <a:gd name="connsiteX114" fmla="*/ 442469 w 453454"/>
                  <a:gd name="connsiteY114" fmla="*/ 263380 h 513347"/>
                  <a:gd name="connsiteX115" fmla="*/ 438804 w 453454"/>
                  <a:gd name="connsiteY115" fmla="*/ 260941 h 513347"/>
                  <a:gd name="connsiteX116" fmla="*/ 416833 w 453454"/>
                  <a:gd name="connsiteY116" fmla="*/ 242651 h 513347"/>
                  <a:gd name="connsiteX117" fmla="*/ 421716 w 453454"/>
                  <a:gd name="connsiteY117" fmla="*/ 241432 h 513347"/>
                  <a:gd name="connsiteX118" fmla="*/ 424155 w 453454"/>
                  <a:gd name="connsiteY118" fmla="*/ 241432 h 513347"/>
                  <a:gd name="connsiteX119" fmla="*/ 441249 w 453454"/>
                  <a:gd name="connsiteY119" fmla="*/ 230458 h 513347"/>
                  <a:gd name="connsiteX120" fmla="*/ 436366 w 453454"/>
                  <a:gd name="connsiteY120" fmla="*/ 213387 h 513347"/>
                  <a:gd name="connsiteX121" fmla="*/ 396081 w 453454"/>
                  <a:gd name="connsiteY121" fmla="*/ 184122 h 513347"/>
                  <a:gd name="connsiteX122" fmla="*/ 374110 w 453454"/>
                  <a:gd name="connsiteY122" fmla="*/ 174367 h 513347"/>
                  <a:gd name="connsiteX123" fmla="*/ 366782 w 453454"/>
                  <a:gd name="connsiteY123" fmla="*/ 171929 h 513347"/>
                  <a:gd name="connsiteX124" fmla="*/ 360680 w 453454"/>
                  <a:gd name="connsiteY124" fmla="*/ 169490 h 513347"/>
                  <a:gd name="connsiteX125" fmla="*/ 357015 w 453454"/>
                  <a:gd name="connsiteY125" fmla="*/ 163393 h 513347"/>
                  <a:gd name="connsiteX126" fmla="*/ 354577 w 453454"/>
                  <a:gd name="connsiteY126" fmla="*/ 158516 h 513347"/>
                  <a:gd name="connsiteX127" fmla="*/ 337483 w 453454"/>
                  <a:gd name="connsiteY127" fmla="*/ 126813 h 513347"/>
                  <a:gd name="connsiteX128" fmla="*/ 333825 w 453454"/>
                  <a:gd name="connsiteY128" fmla="*/ 119496 h 513347"/>
                  <a:gd name="connsiteX129" fmla="*/ 325278 w 453454"/>
                  <a:gd name="connsiteY129" fmla="*/ 104864 h 513347"/>
                  <a:gd name="connsiteX130" fmla="*/ 243489 w 453454"/>
                  <a:gd name="connsiteY130" fmla="*/ 34142 h 513347"/>
                  <a:gd name="connsiteX131" fmla="*/ 189773 w 453454"/>
                  <a:gd name="connsiteY131" fmla="*/ 20729 h 513347"/>
                  <a:gd name="connsiteX132" fmla="*/ 188554 w 453454"/>
                  <a:gd name="connsiteY132" fmla="*/ 19510 h 513347"/>
                  <a:gd name="connsiteX133" fmla="*/ 182452 w 453454"/>
                  <a:gd name="connsiteY133" fmla="*/ 15852 h 513347"/>
                  <a:gd name="connsiteX134" fmla="*/ 138503 w 453454"/>
                  <a:gd name="connsiteY134" fmla="*/ 0 h 513347"/>
                  <a:gd name="connsiteX135" fmla="*/ 206868 w 453454"/>
                  <a:gd name="connsiteY135" fmla="*/ 217045 h 513347"/>
                  <a:gd name="connsiteX136" fmla="*/ 214189 w 453454"/>
                  <a:gd name="connsiteY136" fmla="*/ 209729 h 513347"/>
                  <a:gd name="connsiteX137" fmla="*/ 226394 w 453454"/>
                  <a:gd name="connsiteY137" fmla="*/ 221922 h 513347"/>
                  <a:gd name="connsiteX138" fmla="*/ 225175 w 453454"/>
                  <a:gd name="connsiteY138" fmla="*/ 221922 h 513347"/>
                  <a:gd name="connsiteX139" fmla="*/ 212970 w 453454"/>
                  <a:gd name="connsiteY139" fmla="*/ 223141 h 513347"/>
                  <a:gd name="connsiteX140" fmla="*/ 206868 w 453454"/>
                  <a:gd name="connsiteY140" fmla="*/ 217045 h 51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453454" h="513347">
                    <a:moveTo>
                      <a:pt x="138503" y="12193"/>
                    </a:moveTo>
                    <a:cubicBezTo>
                      <a:pt x="151933" y="12193"/>
                      <a:pt x="167802" y="19510"/>
                      <a:pt x="175124" y="24387"/>
                    </a:cubicBezTo>
                    <a:cubicBezTo>
                      <a:pt x="176349" y="25606"/>
                      <a:pt x="177568" y="25606"/>
                      <a:pt x="178788" y="26826"/>
                    </a:cubicBezTo>
                    <a:cubicBezTo>
                      <a:pt x="180007" y="28045"/>
                      <a:pt x="182452" y="29265"/>
                      <a:pt x="184890" y="30484"/>
                    </a:cubicBezTo>
                    <a:cubicBezTo>
                      <a:pt x="201984" y="30484"/>
                      <a:pt x="220292" y="34142"/>
                      <a:pt x="236161" y="42677"/>
                    </a:cubicBezTo>
                    <a:cubicBezTo>
                      <a:pt x="266679" y="58529"/>
                      <a:pt x="293540" y="81697"/>
                      <a:pt x="314292" y="109741"/>
                    </a:cubicBezTo>
                    <a:cubicBezTo>
                      <a:pt x="316731" y="114619"/>
                      <a:pt x="319175" y="118277"/>
                      <a:pt x="321614" y="123155"/>
                    </a:cubicBezTo>
                    <a:cubicBezTo>
                      <a:pt x="322833" y="125593"/>
                      <a:pt x="324059" y="128032"/>
                      <a:pt x="325278" y="130470"/>
                    </a:cubicBezTo>
                    <a:cubicBezTo>
                      <a:pt x="331380" y="142664"/>
                      <a:pt x="337483" y="153638"/>
                      <a:pt x="343591" y="163393"/>
                    </a:cubicBezTo>
                    <a:cubicBezTo>
                      <a:pt x="344811" y="164612"/>
                      <a:pt x="344811" y="165832"/>
                      <a:pt x="346030" y="167052"/>
                    </a:cubicBezTo>
                    <a:cubicBezTo>
                      <a:pt x="347249" y="170709"/>
                      <a:pt x="349694" y="174367"/>
                      <a:pt x="352132" y="176806"/>
                    </a:cubicBezTo>
                    <a:cubicBezTo>
                      <a:pt x="355796" y="179245"/>
                      <a:pt x="359460" y="181683"/>
                      <a:pt x="364343" y="182903"/>
                    </a:cubicBezTo>
                    <a:cubicBezTo>
                      <a:pt x="366782" y="184122"/>
                      <a:pt x="369227" y="184122"/>
                      <a:pt x="370446" y="185341"/>
                    </a:cubicBezTo>
                    <a:cubicBezTo>
                      <a:pt x="377768" y="189000"/>
                      <a:pt x="385096" y="191438"/>
                      <a:pt x="391198" y="195096"/>
                    </a:cubicBezTo>
                    <a:cubicBezTo>
                      <a:pt x="404628" y="202412"/>
                      <a:pt x="418052" y="210948"/>
                      <a:pt x="427819" y="221922"/>
                    </a:cubicBezTo>
                    <a:cubicBezTo>
                      <a:pt x="429038" y="223141"/>
                      <a:pt x="430264" y="225580"/>
                      <a:pt x="429038" y="226799"/>
                    </a:cubicBezTo>
                    <a:cubicBezTo>
                      <a:pt x="427819" y="229238"/>
                      <a:pt x="424155" y="229238"/>
                      <a:pt x="421716" y="230458"/>
                    </a:cubicBezTo>
                    <a:lnTo>
                      <a:pt x="419272" y="230458"/>
                    </a:lnTo>
                    <a:cubicBezTo>
                      <a:pt x="415614" y="231677"/>
                      <a:pt x="411950" y="231677"/>
                      <a:pt x="408286" y="231677"/>
                    </a:cubicBezTo>
                    <a:cubicBezTo>
                      <a:pt x="404628" y="231677"/>
                      <a:pt x="400964" y="232896"/>
                      <a:pt x="397300" y="232896"/>
                    </a:cubicBezTo>
                    <a:lnTo>
                      <a:pt x="396081" y="232896"/>
                    </a:lnTo>
                    <a:cubicBezTo>
                      <a:pt x="392417" y="234116"/>
                      <a:pt x="387534" y="235335"/>
                      <a:pt x="383876" y="235335"/>
                    </a:cubicBezTo>
                    <a:cubicBezTo>
                      <a:pt x="386315" y="240213"/>
                      <a:pt x="394862" y="243870"/>
                      <a:pt x="400964" y="247528"/>
                    </a:cubicBezTo>
                    <a:cubicBezTo>
                      <a:pt x="403403" y="248748"/>
                      <a:pt x="405848" y="249967"/>
                      <a:pt x="407067" y="251187"/>
                    </a:cubicBezTo>
                    <a:cubicBezTo>
                      <a:pt x="415614" y="256064"/>
                      <a:pt x="422936" y="262161"/>
                      <a:pt x="430264" y="269477"/>
                    </a:cubicBezTo>
                    <a:lnTo>
                      <a:pt x="433921" y="271916"/>
                    </a:lnTo>
                    <a:cubicBezTo>
                      <a:pt x="435147" y="273135"/>
                      <a:pt x="437585" y="274354"/>
                      <a:pt x="437585" y="274354"/>
                    </a:cubicBezTo>
                    <a:cubicBezTo>
                      <a:pt x="437585" y="274354"/>
                      <a:pt x="440030" y="275574"/>
                      <a:pt x="440030" y="276793"/>
                    </a:cubicBezTo>
                    <a:cubicBezTo>
                      <a:pt x="440030" y="278012"/>
                      <a:pt x="441249" y="279231"/>
                      <a:pt x="441249" y="280451"/>
                    </a:cubicBezTo>
                    <a:cubicBezTo>
                      <a:pt x="441249" y="282890"/>
                      <a:pt x="441249" y="286548"/>
                      <a:pt x="440030" y="287767"/>
                    </a:cubicBezTo>
                    <a:cubicBezTo>
                      <a:pt x="438804" y="291425"/>
                      <a:pt x="435147" y="301180"/>
                      <a:pt x="435147" y="301180"/>
                    </a:cubicBezTo>
                    <a:lnTo>
                      <a:pt x="435147" y="475546"/>
                    </a:lnTo>
                    <a:lnTo>
                      <a:pt x="431483" y="477984"/>
                    </a:lnTo>
                    <a:cubicBezTo>
                      <a:pt x="430264" y="479203"/>
                      <a:pt x="402184" y="499936"/>
                      <a:pt x="335044" y="499936"/>
                    </a:cubicBezTo>
                    <a:cubicBezTo>
                      <a:pt x="258138" y="499936"/>
                      <a:pt x="238605" y="479203"/>
                      <a:pt x="236161" y="477984"/>
                    </a:cubicBezTo>
                    <a:lnTo>
                      <a:pt x="234941" y="475546"/>
                    </a:lnTo>
                    <a:lnTo>
                      <a:pt x="234941" y="418237"/>
                    </a:lnTo>
                    <a:lnTo>
                      <a:pt x="84787" y="418237"/>
                    </a:lnTo>
                    <a:cubicBezTo>
                      <a:pt x="59152" y="415798"/>
                      <a:pt x="40845" y="407264"/>
                      <a:pt x="27414" y="391414"/>
                    </a:cubicBezTo>
                    <a:cubicBezTo>
                      <a:pt x="7881" y="365805"/>
                      <a:pt x="11545" y="334106"/>
                      <a:pt x="11545" y="331661"/>
                    </a:cubicBezTo>
                    <a:cubicBezTo>
                      <a:pt x="17648" y="296303"/>
                      <a:pt x="37181" y="279231"/>
                      <a:pt x="53050" y="270696"/>
                    </a:cubicBezTo>
                    <a:cubicBezTo>
                      <a:pt x="61597" y="265819"/>
                      <a:pt x="70144" y="263380"/>
                      <a:pt x="79911" y="260941"/>
                    </a:cubicBezTo>
                    <a:cubicBezTo>
                      <a:pt x="93334" y="221922"/>
                      <a:pt x="122634" y="214606"/>
                      <a:pt x="127517" y="213387"/>
                    </a:cubicBezTo>
                    <a:cubicBezTo>
                      <a:pt x="134839" y="210948"/>
                      <a:pt x="142167" y="209729"/>
                      <a:pt x="150708" y="209729"/>
                    </a:cubicBezTo>
                    <a:cubicBezTo>
                      <a:pt x="172685" y="209729"/>
                      <a:pt x="194656" y="219484"/>
                      <a:pt x="209306" y="236554"/>
                    </a:cubicBezTo>
                    <a:cubicBezTo>
                      <a:pt x="215409" y="235335"/>
                      <a:pt x="220292" y="235335"/>
                      <a:pt x="225175" y="235335"/>
                    </a:cubicBezTo>
                    <a:cubicBezTo>
                      <a:pt x="241044" y="235335"/>
                      <a:pt x="253255" y="240213"/>
                      <a:pt x="263021" y="247528"/>
                    </a:cubicBezTo>
                    <a:lnTo>
                      <a:pt x="263021" y="231677"/>
                    </a:lnTo>
                    <a:cubicBezTo>
                      <a:pt x="254474" y="229238"/>
                      <a:pt x="244708" y="221922"/>
                      <a:pt x="237386" y="215825"/>
                    </a:cubicBezTo>
                    <a:cubicBezTo>
                      <a:pt x="230058" y="209729"/>
                      <a:pt x="223956" y="203632"/>
                      <a:pt x="219072" y="196316"/>
                    </a:cubicBezTo>
                    <a:cubicBezTo>
                      <a:pt x="216634" y="192658"/>
                      <a:pt x="214189" y="189000"/>
                      <a:pt x="212970" y="185341"/>
                    </a:cubicBezTo>
                    <a:lnTo>
                      <a:pt x="211751" y="182903"/>
                    </a:lnTo>
                    <a:lnTo>
                      <a:pt x="211751" y="184122"/>
                    </a:lnTo>
                    <a:cubicBezTo>
                      <a:pt x="211751" y="185341"/>
                      <a:pt x="211751" y="185341"/>
                      <a:pt x="211751" y="186561"/>
                    </a:cubicBezTo>
                    <a:cubicBezTo>
                      <a:pt x="211751" y="189000"/>
                      <a:pt x="210525" y="191438"/>
                      <a:pt x="210525" y="193877"/>
                    </a:cubicBezTo>
                    <a:cubicBezTo>
                      <a:pt x="206868" y="198755"/>
                      <a:pt x="206868" y="204851"/>
                      <a:pt x="199540" y="207290"/>
                    </a:cubicBezTo>
                    <a:cubicBezTo>
                      <a:pt x="198321" y="207290"/>
                      <a:pt x="195876" y="208509"/>
                      <a:pt x="194656" y="208509"/>
                    </a:cubicBezTo>
                    <a:cubicBezTo>
                      <a:pt x="188554" y="208509"/>
                      <a:pt x="182452" y="204851"/>
                      <a:pt x="176349" y="196316"/>
                    </a:cubicBezTo>
                    <a:cubicBezTo>
                      <a:pt x="162919" y="179245"/>
                      <a:pt x="164138" y="154858"/>
                      <a:pt x="167802" y="139006"/>
                    </a:cubicBezTo>
                    <a:cubicBezTo>
                      <a:pt x="169021" y="135348"/>
                      <a:pt x="170240" y="130470"/>
                      <a:pt x="171466" y="126813"/>
                    </a:cubicBezTo>
                    <a:cubicBezTo>
                      <a:pt x="171466" y="125593"/>
                      <a:pt x="172685" y="125593"/>
                      <a:pt x="172685" y="124374"/>
                    </a:cubicBezTo>
                    <a:cubicBezTo>
                      <a:pt x="173904" y="123155"/>
                      <a:pt x="173904" y="120716"/>
                      <a:pt x="175124" y="119496"/>
                    </a:cubicBezTo>
                    <a:cubicBezTo>
                      <a:pt x="175124" y="118277"/>
                      <a:pt x="173904" y="117058"/>
                      <a:pt x="172685" y="115839"/>
                    </a:cubicBezTo>
                    <a:cubicBezTo>
                      <a:pt x="171466" y="114619"/>
                      <a:pt x="171466" y="114619"/>
                      <a:pt x="170240" y="113400"/>
                    </a:cubicBezTo>
                    <a:cubicBezTo>
                      <a:pt x="167802" y="109741"/>
                      <a:pt x="164138" y="106084"/>
                      <a:pt x="161700" y="101206"/>
                    </a:cubicBezTo>
                    <a:cubicBezTo>
                      <a:pt x="158036" y="95110"/>
                      <a:pt x="155591" y="89012"/>
                      <a:pt x="153152" y="81697"/>
                    </a:cubicBezTo>
                    <a:lnTo>
                      <a:pt x="150708" y="75600"/>
                    </a:lnTo>
                    <a:cubicBezTo>
                      <a:pt x="149488" y="74380"/>
                      <a:pt x="149488" y="71942"/>
                      <a:pt x="149488" y="70723"/>
                    </a:cubicBezTo>
                    <a:cubicBezTo>
                      <a:pt x="149488" y="69503"/>
                      <a:pt x="148269" y="67064"/>
                      <a:pt x="148269" y="65845"/>
                    </a:cubicBezTo>
                    <a:cubicBezTo>
                      <a:pt x="145831" y="62187"/>
                      <a:pt x="143386" y="58529"/>
                      <a:pt x="139722" y="54871"/>
                    </a:cubicBezTo>
                    <a:cubicBezTo>
                      <a:pt x="138503" y="53651"/>
                      <a:pt x="138503" y="53651"/>
                      <a:pt x="137283" y="52432"/>
                    </a:cubicBezTo>
                    <a:cubicBezTo>
                      <a:pt x="136064" y="51213"/>
                      <a:pt x="134839" y="49994"/>
                      <a:pt x="133619" y="48774"/>
                    </a:cubicBezTo>
                    <a:cubicBezTo>
                      <a:pt x="127517" y="42677"/>
                      <a:pt x="117751" y="31703"/>
                      <a:pt x="122634" y="21948"/>
                    </a:cubicBezTo>
                    <a:cubicBezTo>
                      <a:pt x="125072" y="17071"/>
                      <a:pt x="128736" y="14632"/>
                      <a:pt x="132400" y="13413"/>
                    </a:cubicBezTo>
                    <a:cubicBezTo>
                      <a:pt x="133619" y="12193"/>
                      <a:pt x="136064" y="12193"/>
                      <a:pt x="138503" y="12193"/>
                    </a:cubicBezTo>
                    <a:close/>
                    <a:moveTo>
                      <a:pt x="138503" y="0"/>
                    </a:moveTo>
                    <a:cubicBezTo>
                      <a:pt x="133619" y="0"/>
                      <a:pt x="129955" y="1219"/>
                      <a:pt x="126298" y="1219"/>
                    </a:cubicBezTo>
                    <a:cubicBezTo>
                      <a:pt x="118970" y="3658"/>
                      <a:pt x="112867" y="9755"/>
                      <a:pt x="109203" y="17071"/>
                    </a:cubicBezTo>
                    <a:cubicBezTo>
                      <a:pt x="100662" y="35361"/>
                      <a:pt x="115312" y="49994"/>
                      <a:pt x="121415" y="57309"/>
                    </a:cubicBezTo>
                    <a:lnTo>
                      <a:pt x="122634" y="58529"/>
                    </a:lnTo>
                    <a:cubicBezTo>
                      <a:pt x="123853" y="59748"/>
                      <a:pt x="123853" y="59748"/>
                      <a:pt x="123853" y="60968"/>
                    </a:cubicBezTo>
                    <a:cubicBezTo>
                      <a:pt x="125072" y="62187"/>
                      <a:pt x="125072" y="63406"/>
                      <a:pt x="126298" y="63406"/>
                    </a:cubicBezTo>
                    <a:cubicBezTo>
                      <a:pt x="128736" y="65845"/>
                      <a:pt x="131181" y="68284"/>
                      <a:pt x="132400" y="71942"/>
                    </a:cubicBezTo>
                    <a:cubicBezTo>
                      <a:pt x="132400" y="73161"/>
                      <a:pt x="133619" y="73161"/>
                      <a:pt x="133619" y="74380"/>
                    </a:cubicBezTo>
                    <a:cubicBezTo>
                      <a:pt x="134839" y="76819"/>
                      <a:pt x="134839" y="79258"/>
                      <a:pt x="136064" y="81697"/>
                    </a:cubicBezTo>
                    <a:lnTo>
                      <a:pt x="138503" y="87793"/>
                    </a:lnTo>
                    <a:cubicBezTo>
                      <a:pt x="140948" y="95110"/>
                      <a:pt x="144605" y="101206"/>
                      <a:pt x="148269" y="108522"/>
                    </a:cubicBezTo>
                    <a:cubicBezTo>
                      <a:pt x="150708" y="113400"/>
                      <a:pt x="154372" y="118277"/>
                      <a:pt x="158036" y="121935"/>
                    </a:cubicBezTo>
                    <a:cubicBezTo>
                      <a:pt x="156816" y="126813"/>
                      <a:pt x="155591" y="131690"/>
                      <a:pt x="154372" y="135348"/>
                    </a:cubicBezTo>
                    <a:cubicBezTo>
                      <a:pt x="150708" y="152419"/>
                      <a:pt x="149488" y="176806"/>
                      <a:pt x="161700" y="196316"/>
                    </a:cubicBezTo>
                    <a:cubicBezTo>
                      <a:pt x="158036" y="196316"/>
                      <a:pt x="154372" y="195096"/>
                      <a:pt x="150708" y="195096"/>
                    </a:cubicBezTo>
                    <a:cubicBezTo>
                      <a:pt x="142167" y="195096"/>
                      <a:pt x="133619" y="196316"/>
                      <a:pt x="125072" y="198755"/>
                    </a:cubicBezTo>
                    <a:cubicBezTo>
                      <a:pt x="117751" y="199974"/>
                      <a:pt x="87232" y="209729"/>
                      <a:pt x="71363" y="247528"/>
                    </a:cubicBezTo>
                    <a:cubicBezTo>
                      <a:pt x="64035" y="252406"/>
                      <a:pt x="55495" y="256064"/>
                      <a:pt x="48166" y="259722"/>
                    </a:cubicBezTo>
                    <a:cubicBezTo>
                      <a:pt x="29859" y="269477"/>
                      <a:pt x="6662" y="290206"/>
                      <a:pt x="560" y="329222"/>
                    </a:cubicBezTo>
                    <a:lnTo>
                      <a:pt x="560" y="330442"/>
                    </a:lnTo>
                    <a:lnTo>
                      <a:pt x="560" y="331661"/>
                    </a:lnTo>
                    <a:cubicBezTo>
                      <a:pt x="-659" y="337763"/>
                      <a:pt x="-1885" y="371901"/>
                      <a:pt x="20093" y="398730"/>
                    </a:cubicBezTo>
                    <a:cubicBezTo>
                      <a:pt x="34742" y="417018"/>
                      <a:pt x="56714" y="427990"/>
                      <a:pt x="86013" y="429210"/>
                    </a:cubicBezTo>
                    <a:lnTo>
                      <a:pt x="223956" y="429210"/>
                    </a:lnTo>
                    <a:lnTo>
                      <a:pt x="223956" y="475546"/>
                    </a:lnTo>
                    <a:lnTo>
                      <a:pt x="223956" y="480422"/>
                    </a:lnTo>
                    <a:lnTo>
                      <a:pt x="226394" y="484080"/>
                    </a:lnTo>
                    <a:lnTo>
                      <a:pt x="228839" y="486518"/>
                    </a:lnTo>
                    <a:cubicBezTo>
                      <a:pt x="233722" y="492621"/>
                      <a:pt x="256913" y="513347"/>
                      <a:pt x="336263" y="513347"/>
                    </a:cubicBezTo>
                    <a:cubicBezTo>
                      <a:pt x="405848" y="513347"/>
                      <a:pt x="436366" y="492621"/>
                      <a:pt x="440030" y="490182"/>
                    </a:cubicBezTo>
                    <a:lnTo>
                      <a:pt x="443688" y="487744"/>
                    </a:lnTo>
                    <a:lnTo>
                      <a:pt x="448571" y="484080"/>
                    </a:lnTo>
                    <a:lnTo>
                      <a:pt x="448571" y="477984"/>
                    </a:lnTo>
                    <a:lnTo>
                      <a:pt x="448571" y="303619"/>
                    </a:lnTo>
                    <a:cubicBezTo>
                      <a:pt x="449797" y="299960"/>
                      <a:pt x="452235" y="293864"/>
                      <a:pt x="452235" y="291425"/>
                    </a:cubicBezTo>
                    <a:cubicBezTo>
                      <a:pt x="452235" y="290206"/>
                      <a:pt x="453454" y="284109"/>
                      <a:pt x="453454" y="280451"/>
                    </a:cubicBezTo>
                    <a:cubicBezTo>
                      <a:pt x="453454" y="280451"/>
                      <a:pt x="453454" y="275574"/>
                      <a:pt x="451016" y="271916"/>
                    </a:cubicBezTo>
                    <a:cubicBezTo>
                      <a:pt x="451016" y="270696"/>
                      <a:pt x="449797" y="269477"/>
                      <a:pt x="446133" y="265819"/>
                    </a:cubicBezTo>
                    <a:cubicBezTo>
                      <a:pt x="446133" y="265819"/>
                      <a:pt x="443688" y="263380"/>
                      <a:pt x="442469" y="263380"/>
                    </a:cubicBezTo>
                    <a:lnTo>
                      <a:pt x="438804" y="260941"/>
                    </a:lnTo>
                    <a:cubicBezTo>
                      <a:pt x="432702" y="253625"/>
                      <a:pt x="425380" y="247528"/>
                      <a:pt x="416833" y="242651"/>
                    </a:cubicBezTo>
                    <a:cubicBezTo>
                      <a:pt x="418052" y="242651"/>
                      <a:pt x="419272" y="242651"/>
                      <a:pt x="421716" y="241432"/>
                    </a:cubicBezTo>
                    <a:lnTo>
                      <a:pt x="424155" y="241432"/>
                    </a:lnTo>
                    <a:cubicBezTo>
                      <a:pt x="429038" y="240213"/>
                      <a:pt x="438804" y="238993"/>
                      <a:pt x="441249" y="230458"/>
                    </a:cubicBezTo>
                    <a:cubicBezTo>
                      <a:pt x="442469" y="228019"/>
                      <a:pt x="443688" y="220703"/>
                      <a:pt x="436366" y="213387"/>
                    </a:cubicBezTo>
                    <a:cubicBezTo>
                      <a:pt x="425380" y="201193"/>
                      <a:pt x="411950" y="191438"/>
                      <a:pt x="396081" y="184122"/>
                    </a:cubicBezTo>
                    <a:cubicBezTo>
                      <a:pt x="389979" y="180464"/>
                      <a:pt x="382651" y="176806"/>
                      <a:pt x="374110" y="174367"/>
                    </a:cubicBezTo>
                    <a:cubicBezTo>
                      <a:pt x="371665" y="173148"/>
                      <a:pt x="369227" y="173148"/>
                      <a:pt x="366782" y="171929"/>
                    </a:cubicBezTo>
                    <a:cubicBezTo>
                      <a:pt x="364343" y="171929"/>
                      <a:pt x="361899" y="170709"/>
                      <a:pt x="360680" y="169490"/>
                    </a:cubicBezTo>
                    <a:cubicBezTo>
                      <a:pt x="359460" y="167052"/>
                      <a:pt x="358235" y="165832"/>
                      <a:pt x="357015" y="163393"/>
                    </a:cubicBezTo>
                    <a:cubicBezTo>
                      <a:pt x="355796" y="160954"/>
                      <a:pt x="355796" y="159735"/>
                      <a:pt x="354577" y="158516"/>
                    </a:cubicBezTo>
                    <a:cubicBezTo>
                      <a:pt x="349694" y="149980"/>
                      <a:pt x="343591" y="139006"/>
                      <a:pt x="337483" y="126813"/>
                    </a:cubicBezTo>
                    <a:cubicBezTo>
                      <a:pt x="336263" y="124374"/>
                      <a:pt x="335044" y="121935"/>
                      <a:pt x="333825" y="119496"/>
                    </a:cubicBezTo>
                    <a:cubicBezTo>
                      <a:pt x="331380" y="114619"/>
                      <a:pt x="328942" y="108522"/>
                      <a:pt x="325278" y="104864"/>
                    </a:cubicBezTo>
                    <a:cubicBezTo>
                      <a:pt x="303306" y="75600"/>
                      <a:pt x="275226" y="51213"/>
                      <a:pt x="243489" y="34142"/>
                    </a:cubicBezTo>
                    <a:cubicBezTo>
                      <a:pt x="226394" y="25606"/>
                      <a:pt x="208087" y="21948"/>
                      <a:pt x="189773" y="20729"/>
                    </a:cubicBezTo>
                    <a:cubicBezTo>
                      <a:pt x="189773" y="20729"/>
                      <a:pt x="188554" y="20729"/>
                      <a:pt x="188554" y="19510"/>
                    </a:cubicBezTo>
                    <a:cubicBezTo>
                      <a:pt x="187335" y="18291"/>
                      <a:pt x="184890" y="17071"/>
                      <a:pt x="182452" y="15852"/>
                    </a:cubicBezTo>
                    <a:cubicBezTo>
                      <a:pt x="172685" y="8536"/>
                      <a:pt x="154372" y="0"/>
                      <a:pt x="138503" y="0"/>
                    </a:cubicBezTo>
                    <a:close/>
                    <a:moveTo>
                      <a:pt x="206868" y="217045"/>
                    </a:moveTo>
                    <a:cubicBezTo>
                      <a:pt x="210525" y="215825"/>
                      <a:pt x="212970" y="212167"/>
                      <a:pt x="214189" y="209729"/>
                    </a:cubicBezTo>
                    <a:cubicBezTo>
                      <a:pt x="217853" y="214606"/>
                      <a:pt x="221511" y="218264"/>
                      <a:pt x="226394" y="221922"/>
                    </a:cubicBezTo>
                    <a:lnTo>
                      <a:pt x="225175" y="221922"/>
                    </a:lnTo>
                    <a:cubicBezTo>
                      <a:pt x="221511" y="221922"/>
                      <a:pt x="217853" y="221922"/>
                      <a:pt x="212970" y="223141"/>
                    </a:cubicBezTo>
                    <a:cubicBezTo>
                      <a:pt x="211751" y="220703"/>
                      <a:pt x="209306" y="219484"/>
                      <a:pt x="206868" y="21704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</p:grpSp>
        <p:grpSp>
          <p:nvGrpSpPr>
            <p:cNvPr id="47" name="Graphic 1918">
              <a:extLst>
                <a:ext uri="{FF2B5EF4-FFF2-40B4-BE49-F238E27FC236}">
                  <a16:creationId xmlns:a16="http://schemas.microsoft.com/office/drawing/2014/main" id="{1C775AE8-A3B8-9C1F-7A1A-AEDBFA7A37AF}"/>
                </a:ext>
              </a:extLst>
            </p:cNvPr>
            <p:cNvGrpSpPr/>
            <p:nvPr/>
          </p:nvGrpSpPr>
          <p:grpSpPr>
            <a:xfrm>
              <a:off x="2790065" y="2724554"/>
              <a:ext cx="428770" cy="488537"/>
              <a:chOff x="2790065" y="2724554"/>
              <a:chExt cx="428770" cy="488537"/>
            </a:xfrm>
            <a:solidFill>
              <a:srgbClr val="2D5967"/>
            </a:solidFill>
          </p:grpSpPr>
          <p:sp>
            <p:nvSpPr>
              <p:cNvPr id="48" name="Freeform: Shape 1952">
                <a:extLst>
                  <a:ext uri="{FF2B5EF4-FFF2-40B4-BE49-F238E27FC236}">
                    <a16:creationId xmlns:a16="http://schemas.microsoft.com/office/drawing/2014/main" id="{7E564207-AF5F-097B-4200-85363F1D1F04}"/>
                  </a:ext>
                </a:extLst>
              </p:cNvPr>
              <p:cNvSpPr/>
              <p:nvPr/>
            </p:nvSpPr>
            <p:spPr>
              <a:xfrm>
                <a:off x="2790065" y="2922088"/>
                <a:ext cx="265172" cy="206872"/>
              </a:xfrm>
              <a:custGeom>
                <a:avLst/>
                <a:gdLst>
                  <a:gd name="connsiteX0" fmla="*/ 77178 w 265172"/>
                  <a:gd name="connsiteY0" fmla="*/ 67866 h 206872"/>
                  <a:gd name="connsiteX1" fmla="*/ 83281 w 265172"/>
                  <a:gd name="connsiteY1" fmla="*/ 67866 h 206872"/>
                  <a:gd name="connsiteX2" fmla="*/ 85726 w 265172"/>
                  <a:gd name="connsiteY2" fmla="*/ 61769 h 206872"/>
                  <a:gd name="connsiteX3" fmla="*/ 121127 w 265172"/>
                  <a:gd name="connsiteY3" fmla="*/ 21530 h 206872"/>
                  <a:gd name="connsiteX4" fmla="*/ 122347 w 265172"/>
                  <a:gd name="connsiteY4" fmla="*/ 21530 h 206872"/>
                  <a:gd name="connsiteX5" fmla="*/ 188267 w 265172"/>
                  <a:gd name="connsiteY5" fmla="*/ 42259 h 206872"/>
                  <a:gd name="connsiteX6" fmla="*/ 191931 w 265172"/>
                  <a:gd name="connsiteY6" fmla="*/ 47137 h 206872"/>
                  <a:gd name="connsiteX7" fmla="*/ 198033 w 265172"/>
                  <a:gd name="connsiteY7" fmla="*/ 45918 h 206872"/>
                  <a:gd name="connsiteX8" fmla="*/ 246865 w 265172"/>
                  <a:gd name="connsiteY8" fmla="*/ 55672 h 206872"/>
                  <a:gd name="connsiteX9" fmla="*/ 252968 w 265172"/>
                  <a:gd name="connsiteY9" fmla="*/ 53233 h 206872"/>
                  <a:gd name="connsiteX10" fmla="*/ 265173 w 265172"/>
                  <a:gd name="connsiteY10" fmla="*/ 49575 h 206872"/>
                  <a:gd name="connsiteX11" fmla="*/ 198033 w 265172"/>
                  <a:gd name="connsiteY11" fmla="*/ 26408 h 206872"/>
                  <a:gd name="connsiteX12" fmla="*/ 116244 w 265172"/>
                  <a:gd name="connsiteY12" fmla="*/ 3240 h 206872"/>
                  <a:gd name="connsiteX13" fmla="*/ 68631 w 265172"/>
                  <a:gd name="connsiteY13" fmla="*/ 50795 h 206872"/>
                  <a:gd name="connsiteX14" fmla="*/ 41777 w 265172"/>
                  <a:gd name="connsiteY14" fmla="*/ 60550 h 206872"/>
                  <a:gd name="connsiteX15" fmla="*/ 273 w 265172"/>
                  <a:gd name="connsiteY15" fmla="*/ 121516 h 206872"/>
                  <a:gd name="connsiteX16" fmla="*/ 16142 w 265172"/>
                  <a:gd name="connsiteY16" fmla="*/ 180044 h 206872"/>
                  <a:gd name="connsiteX17" fmla="*/ 73515 w 265172"/>
                  <a:gd name="connsiteY17" fmla="*/ 206872 h 206872"/>
                  <a:gd name="connsiteX18" fmla="*/ 210238 w 265172"/>
                  <a:gd name="connsiteY18" fmla="*/ 206872 h 206872"/>
                  <a:gd name="connsiteX19" fmla="*/ 210238 w 265172"/>
                  <a:gd name="connsiteY19" fmla="*/ 188584 h 206872"/>
                  <a:gd name="connsiteX20" fmla="*/ 74740 w 265172"/>
                  <a:gd name="connsiteY20" fmla="*/ 188584 h 206872"/>
                  <a:gd name="connsiteX21" fmla="*/ 30791 w 265172"/>
                  <a:gd name="connsiteY21" fmla="*/ 169071 h 206872"/>
                  <a:gd name="connsiteX22" fmla="*/ 18586 w 265172"/>
                  <a:gd name="connsiteY22" fmla="*/ 123954 h 206872"/>
                  <a:gd name="connsiteX23" fmla="*/ 77178 w 265172"/>
                  <a:gd name="connsiteY23" fmla="*/ 67866 h 20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65172" h="206872">
                    <a:moveTo>
                      <a:pt x="77178" y="67866"/>
                    </a:moveTo>
                    <a:lnTo>
                      <a:pt x="83281" y="67866"/>
                    </a:lnTo>
                    <a:lnTo>
                      <a:pt x="85726" y="61769"/>
                    </a:lnTo>
                    <a:cubicBezTo>
                      <a:pt x="95492" y="27627"/>
                      <a:pt x="119908" y="21530"/>
                      <a:pt x="121127" y="21530"/>
                    </a:cubicBezTo>
                    <a:lnTo>
                      <a:pt x="122347" y="21530"/>
                    </a:lnTo>
                    <a:cubicBezTo>
                      <a:pt x="163851" y="9337"/>
                      <a:pt x="187048" y="41040"/>
                      <a:pt x="188267" y="42259"/>
                    </a:cubicBezTo>
                    <a:lnTo>
                      <a:pt x="191931" y="47137"/>
                    </a:lnTo>
                    <a:lnTo>
                      <a:pt x="198033" y="45918"/>
                    </a:lnTo>
                    <a:cubicBezTo>
                      <a:pt x="222449" y="39821"/>
                      <a:pt x="237099" y="45918"/>
                      <a:pt x="246865" y="55672"/>
                    </a:cubicBezTo>
                    <a:cubicBezTo>
                      <a:pt x="249304" y="54453"/>
                      <a:pt x="251749" y="54453"/>
                      <a:pt x="252968" y="53233"/>
                    </a:cubicBezTo>
                    <a:cubicBezTo>
                      <a:pt x="256632" y="52014"/>
                      <a:pt x="261515" y="50795"/>
                      <a:pt x="265173" y="49575"/>
                    </a:cubicBezTo>
                    <a:cubicBezTo>
                      <a:pt x="252968" y="34943"/>
                      <a:pt x="232216" y="20311"/>
                      <a:pt x="198033" y="26408"/>
                    </a:cubicBezTo>
                    <a:cubicBezTo>
                      <a:pt x="177281" y="3240"/>
                      <a:pt x="145543" y="-5295"/>
                      <a:pt x="116244" y="3240"/>
                    </a:cubicBezTo>
                    <a:cubicBezTo>
                      <a:pt x="111361" y="4460"/>
                      <a:pt x="82062" y="12995"/>
                      <a:pt x="68631" y="50795"/>
                    </a:cubicBezTo>
                    <a:cubicBezTo>
                      <a:pt x="58871" y="52014"/>
                      <a:pt x="50324" y="55672"/>
                      <a:pt x="41777" y="60550"/>
                    </a:cubicBezTo>
                    <a:cubicBezTo>
                      <a:pt x="25908" y="69085"/>
                      <a:pt x="6375" y="87375"/>
                      <a:pt x="273" y="121516"/>
                    </a:cubicBezTo>
                    <a:cubicBezTo>
                      <a:pt x="273" y="122735"/>
                      <a:pt x="-3391" y="155660"/>
                      <a:pt x="16142" y="180044"/>
                    </a:cubicBezTo>
                    <a:cubicBezTo>
                      <a:pt x="28353" y="195900"/>
                      <a:pt x="47879" y="204434"/>
                      <a:pt x="73515" y="206872"/>
                    </a:cubicBezTo>
                    <a:lnTo>
                      <a:pt x="210238" y="206872"/>
                    </a:lnTo>
                    <a:lnTo>
                      <a:pt x="210238" y="188584"/>
                    </a:lnTo>
                    <a:lnTo>
                      <a:pt x="74740" y="188584"/>
                    </a:lnTo>
                    <a:cubicBezTo>
                      <a:pt x="55207" y="187365"/>
                      <a:pt x="40558" y="180044"/>
                      <a:pt x="30791" y="169071"/>
                    </a:cubicBezTo>
                    <a:cubicBezTo>
                      <a:pt x="16142" y="150783"/>
                      <a:pt x="18586" y="126392"/>
                      <a:pt x="18586" y="123954"/>
                    </a:cubicBezTo>
                    <a:cubicBezTo>
                      <a:pt x="28353" y="72743"/>
                      <a:pt x="74740" y="67866"/>
                      <a:pt x="77178" y="67866"/>
                    </a:cubicBez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49" name="Freeform: Shape 1953">
                <a:extLst>
                  <a:ext uri="{FF2B5EF4-FFF2-40B4-BE49-F238E27FC236}">
                    <a16:creationId xmlns:a16="http://schemas.microsoft.com/office/drawing/2014/main" id="{6859FC16-1AFF-B0BD-80BF-976CA4C5AC76}"/>
                  </a:ext>
                </a:extLst>
              </p:cNvPr>
              <p:cNvSpPr/>
              <p:nvPr/>
            </p:nvSpPr>
            <p:spPr>
              <a:xfrm>
                <a:off x="2962476" y="2771690"/>
                <a:ext cx="17411" cy="17071"/>
              </a:xfrm>
              <a:custGeom>
                <a:avLst/>
                <a:gdLst>
                  <a:gd name="connsiteX0" fmla="*/ 13431 w 17411"/>
                  <a:gd name="connsiteY0" fmla="*/ 2439 h 17071"/>
                  <a:gd name="connsiteX1" fmla="*/ 8547 w 17411"/>
                  <a:gd name="connsiteY1" fmla="*/ 0 h 17071"/>
                  <a:gd name="connsiteX2" fmla="*/ 0 w 17411"/>
                  <a:gd name="connsiteY2" fmla="*/ 0 h 17071"/>
                  <a:gd name="connsiteX3" fmla="*/ 6102 w 17411"/>
                  <a:gd name="connsiteY3" fmla="*/ 7316 h 17071"/>
                  <a:gd name="connsiteX4" fmla="*/ 12211 w 17411"/>
                  <a:gd name="connsiteY4" fmla="*/ 17071 h 17071"/>
                  <a:gd name="connsiteX5" fmla="*/ 17094 w 17411"/>
                  <a:gd name="connsiteY5" fmla="*/ 7316 h 17071"/>
                  <a:gd name="connsiteX6" fmla="*/ 13431 w 17411"/>
                  <a:gd name="connsiteY6" fmla="*/ 2439 h 17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1" h="17071">
                    <a:moveTo>
                      <a:pt x="13431" y="2439"/>
                    </a:moveTo>
                    <a:cubicBezTo>
                      <a:pt x="12211" y="1220"/>
                      <a:pt x="10986" y="0"/>
                      <a:pt x="8547" y="0"/>
                    </a:cubicBezTo>
                    <a:cubicBezTo>
                      <a:pt x="6102" y="0"/>
                      <a:pt x="2445" y="0"/>
                      <a:pt x="0" y="0"/>
                    </a:cubicBezTo>
                    <a:cubicBezTo>
                      <a:pt x="2445" y="2439"/>
                      <a:pt x="3664" y="3658"/>
                      <a:pt x="6102" y="7316"/>
                    </a:cubicBezTo>
                    <a:cubicBezTo>
                      <a:pt x="8547" y="10974"/>
                      <a:pt x="10986" y="13413"/>
                      <a:pt x="12211" y="17071"/>
                    </a:cubicBezTo>
                    <a:cubicBezTo>
                      <a:pt x="15869" y="15852"/>
                      <a:pt x="18314" y="10974"/>
                      <a:pt x="17094" y="7316"/>
                    </a:cubicBezTo>
                    <a:cubicBezTo>
                      <a:pt x="15869" y="4877"/>
                      <a:pt x="14650" y="3658"/>
                      <a:pt x="13431" y="2439"/>
                    </a:cubicBez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50" name="Freeform: Shape 1954">
                <a:extLst>
                  <a:ext uri="{FF2B5EF4-FFF2-40B4-BE49-F238E27FC236}">
                    <a16:creationId xmlns:a16="http://schemas.microsoft.com/office/drawing/2014/main" id="{D26AB8DC-5512-AE73-7B6D-BE55CEF11F03}"/>
                  </a:ext>
                </a:extLst>
              </p:cNvPr>
              <p:cNvSpPr/>
              <p:nvPr/>
            </p:nvSpPr>
            <p:spPr>
              <a:xfrm>
                <a:off x="2897678" y="2724554"/>
                <a:ext cx="321157" cy="267840"/>
              </a:xfrm>
              <a:custGeom>
                <a:avLst/>
                <a:gdLst>
                  <a:gd name="connsiteX0" fmla="*/ 321157 w 321157"/>
                  <a:gd name="connsiteY0" fmla="*/ 267841 h 267840"/>
                  <a:gd name="connsiteX1" fmla="*/ 319938 w 321157"/>
                  <a:gd name="connsiteY1" fmla="*/ 265402 h 267840"/>
                  <a:gd name="connsiteX2" fmla="*/ 317493 w 321157"/>
                  <a:gd name="connsiteY2" fmla="*/ 261744 h 267840"/>
                  <a:gd name="connsiteX3" fmla="*/ 313836 w 321157"/>
                  <a:gd name="connsiteY3" fmla="*/ 259306 h 267840"/>
                  <a:gd name="connsiteX4" fmla="*/ 310172 w 321157"/>
                  <a:gd name="connsiteY4" fmla="*/ 256867 h 267840"/>
                  <a:gd name="connsiteX5" fmla="*/ 286975 w 321157"/>
                  <a:gd name="connsiteY5" fmla="*/ 238576 h 267840"/>
                  <a:gd name="connsiteX6" fmla="*/ 280872 w 321157"/>
                  <a:gd name="connsiteY6" fmla="*/ 234919 h 267840"/>
                  <a:gd name="connsiteX7" fmla="*/ 263784 w 321157"/>
                  <a:gd name="connsiteY7" fmla="*/ 222725 h 267840"/>
                  <a:gd name="connsiteX8" fmla="*/ 275989 w 321157"/>
                  <a:gd name="connsiteY8" fmla="*/ 220286 h 267840"/>
                  <a:gd name="connsiteX9" fmla="*/ 277208 w 321157"/>
                  <a:gd name="connsiteY9" fmla="*/ 220286 h 267840"/>
                  <a:gd name="connsiteX10" fmla="*/ 288200 w 321157"/>
                  <a:gd name="connsiteY10" fmla="*/ 219067 h 267840"/>
                  <a:gd name="connsiteX11" fmla="*/ 299186 w 321157"/>
                  <a:gd name="connsiteY11" fmla="*/ 217847 h 267840"/>
                  <a:gd name="connsiteX12" fmla="*/ 301624 w 321157"/>
                  <a:gd name="connsiteY12" fmla="*/ 217847 h 267840"/>
                  <a:gd name="connsiteX13" fmla="*/ 308952 w 321157"/>
                  <a:gd name="connsiteY13" fmla="*/ 214190 h 267840"/>
                  <a:gd name="connsiteX14" fmla="*/ 307727 w 321157"/>
                  <a:gd name="connsiteY14" fmla="*/ 209312 h 267840"/>
                  <a:gd name="connsiteX15" fmla="*/ 271106 w 321157"/>
                  <a:gd name="connsiteY15" fmla="*/ 182487 h 267840"/>
                  <a:gd name="connsiteX16" fmla="*/ 250354 w 321157"/>
                  <a:gd name="connsiteY16" fmla="*/ 172732 h 267840"/>
                  <a:gd name="connsiteX17" fmla="*/ 244251 w 321157"/>
                  <a:gd name="connsiteY17" fmla="*/ 170293 h 267840"/>
                  <a:gd name="connsiteX18" fmla="*/ 232040 w 321157"/>
                  <a:gd name="connsiteY18" fmla="*/ 164196 h 267840"/>
                  <a:gd name="connsiteX19" fmla="*/ 225938 w 321157"/>
                  <a:gd name="connsiteY19" fmla="*/ 154441 h 267840"/>
                  <a:gd name="connsiteX20" fmla="*/ 223499 w 321157"/>
                  <a:gd name="connsiteY20" fmla="*/ 150783 h 267840"/>
                  <a:gd name="connsiteX21" fmla="*/ 205186 w 321157"/>
                  <a:gd name="connsiteY21" fmla="*/ 117861 h 267840"/>
                  <a:gd name="connsiteX22" fmla="*/ 201522 w 321157"/>
                  <a:gd name="connsiteY22" fmla="*/ 110545 h 267840"/>
                  <a:gd name="connsiteX23" fmla="*/ 194200 w 321157"/>
                  <a:gd name="connsiteY23" fmla="*/ 97132 h 267840"/>
                  <a:gd name="connsiteX24" fmla="*/ 116075 w 321157"/>
                  <a:gd name="connsiteY24" fmla="*/ 30067 h 267840"/>
                  <a:gd name="connsiteX25" fmla="*/ 64798 w 321157"/>
                  <a:gd name="connsiteY25" fmla="*/ 17873 h 267840"/>
                  <a:gd name="connsiteX26" fmla="*/ 58696 w 321157"/>
                  <a:gd name="connsiteY26" fmla="*/ 14216 h 267840"/>
                  <a:gd name="connsiteX27" fmla="*/ 56257 w 321157"/>
                  <a:gd name="connsiteY27" fmla="*/ 11777 h 267840"/>
                  <a:gd name="connsiteX28" fmla="*/ 11089 w 321157"/>
                  <a:gd name="connsiteY28" fmla="*/ 803 h 267840"/>
                  <a:gd name="connsiteX29" fmla="*/ 1322 w 321157"/>
                  <a:gd name="connsiteY29" fmla="*/ 9338 h 267840"/>
                  <a:gd name="connsiteX30" fmla="*/ 12308 w 321157"/>
                  <a:gd name="connsiteY30" fmla="*/ 36164 h 267840"/>
                  <a:gd name="connsiteX31" fmla="*/ 15972 w 321157"/>
                  <a:gd name="connsiteY31" fmla="*/ 39822 h 267840"/>
                  <a:gd name="connsiteX32" fmla="*/ 18411 w 321157"/>
                  <a:gd name="connsiteY32" fmla="*/ 42261 h 267840"/>
                  <a:gd name="connsiteX33" fmla="*/ 26958 w 321157"/>
                  <a:gd name="connsiteY33" fmla="*/ 53235 h 267840"/>
                  <a:gd name="connsiteX34" fmla="*/ 28177 w 321157"/>
                  <a:gd name="connsiteY34" fmla="*/ 58112 h 267840"/>
                  <a:gd name="connsiteX35" fmla="*/ 29396 w 321157"/>
                  <a:gd name="connsiteY35" fmla="*/ 62990 h 267840"/>
                  <a:gd name="connsiteX36" fmla="*/ 31841 w 321157"/>
                  <a:gd name="connsiteY36" fmla="*/ 69086 h 267840"/>
                  <a:gd name="connsiteX37" fmla="*/ 40388 w 321157"/>
                  <a:gd name="connsiteY37" fmla="*/ 88596 h 267840"/>
                  <a:gd name="connsiteX38" fmla="*/ 48929 w 321157"/>
                  <a:gd name="connsiteY38" fmla="*/ 100790 h 267840"/>
                  <a:gd name="connsiteX39" fmla="*/ 51374 w 321157"/>
                  <a:gd name="connsiteY39" fmla="*/ 103228 h 267840"/>
                  <a:gd name="connsiteX40" fmla="*/ 53812 w 321157"/>
                  <a:gd name="connsiteY40" fmla="*/ 106887 h 267840"/>
                  <a:gd name="connsiteX41" fmla="*/ 51374 w 321157"/>
                  <a:gd name="connsiteY41" fmla="*/ 111764 h 267840"/>
                  <a:gd name="connsiteX42" fmla="*/ 50155 w 321157"/>
                  <a:gd name="connsiteY42" fmla="*/ 114202 h 267840"/>
                  <a:gd name="connsiteX43" fmla="*/ 46491 w 321157"/>
                  <a:gd name="connsiteY43" fmla="*/ 126396 h 267840"/>
                  <a:gd name="connsiteX44" fmla="*/ 55038 w 321157"/>
                  <a:gd name="connsiteY44" fmla="*/ 183706 h 267840"/>
                  <a:gd name="connsiteX45" fmla="*/ 79447 w 321157"/>
                  <a:gd name="connsiteY45" fmla="*/ 194680 h 267840"/>
                  <a:gd name="connsiteX46" fmla="*/ 89214 w 321157"/>
                  <a:gd name="connsiteY46" fmla="*/ 178828 h 267840"/>
                  <a:gd name="connsiteX47" fmla="*/ 90440 w 321157"/>
                  <a:gd name="connsiteY47" fmla="*/ 171512 h 267840"/>
                  <a:gd name="connsiteX48" fmla="*/ 90440 w 321157"/>
                  <a:gd name="connsiteY48" fmla="*/ 169073 h 267840"/>
                  <a:gd name="connsiteX49" fmla="*/ 90440 w 321157"/>
                  <a:gd name="connsiteY49" fmla="*/ 167854 h 267840"/>
                  <a:gd name="connsiteX50" fmla="*/ 91659 w 321157"/>
                  <a:gd name="connsiteY50" fmla="*/ 170293 h 267840"/>
                  <a:gd name="connsiteX51" fmla="*/ 97761 w 321157"/>
                  <a:gd name="connsiteY51" fmla="*/ 181267 h 267840"/>
                  <a:gd name="connsiteX52" fmla="*/ 116075 w 321157"/>
                  <a:gd name="connsiteY52" fmla="*/ 201996 h 267840"/>
                  <a:gd name="connsiteX53" fmla="*/ 141710 w 321157"/>
                  <a:gd name="connsiteY53" fmla="*/ 217847 h 267840"/>
                  <a:gd name="connsiteX54" fmla="*/ 142929 w 321157"/>
                  <a:gd name="connsiteY54" fmla="*/ 217847 h 267840"/>
                  <a:gd name="connsiteX55" fmla="*/ 142929 w 321157"/>
                  <a:gd name="connsiteY55" fmla="*/ 215409 h 267840"/>
                  <a:gd name="connsiteX56" fmla="*/ 141710 w 321157"/>
                  <a:gd name="connsiteY56" fmla="*/ 215409 h 267840"/>
                  <a:gd name="connsiteX57" fmla="*/ 138046 w 321157"/>
                  <a:gd name="connsiteY57" fmla="*/ 212970 h 267840"/>
                  <a:gd name="connsiteX58" fmla="*/ 136827 w 321157"/>
                  <a:gd name="connsiteY58" fmla="*/ 211751 h 267840"/>
                  <a:gd name="connsiteX59" fmla="*/ 125835 w 321157"/>
                  <a:gd name="connsiteY59" fmla="*/ 200776 h 267840"/>
                  <a:gd name="connsiteX60" fmla="*/ 101425 w 321157"/>
                  <a:gd name="connsiteY60" fmla="*/ 166634 h 267840"/>
                  <a:gd name="connsiteX61" fmla="*/ 92878 w 321157"/>
                  <a:gd name="connsiteY61" fmla="*/ 150783 h 267840"/>
                  <a:gd name="connsiteX62" fmla="*/ 91659 w 321157"/>
                  <a:gd name="connsiteY62" fmla="*/ 149564 h 267840"/>
                  <a:gd name="connsiteX63" fmla="*/ 90440 w 321157"/>
                  <a:gd name="connsiteY63" fmla="*/ 147125 h 267840"/>
                  <a:gd name="connsiteX64" fmla="*/ 87995 w 321157"/>
                  <a:gd name="connsiteY64" fmla="*/ 142248 h 267840"/>
                  <a:gd name="connsiteX65" fmla="*/ 84331 w 321157"/>
                  <a:gd name="connsiteY65" fmla="*/ 145905 h 267840"/>
                  <a:gd name="connsiteX66" fmla="*/ 78228 w 321157"/>
                  <a:gd name="connsiteY66" fmla="*/ 154441 h 267840"/>
                  <a:gd name="connsiteX67" fmla="*/ 73345 w 321157"/>
                  <a:gd name="connsiteY67" fmla="*/ 176389 h 267840"/>
                  <a:gd name="connsiteX68" fmla="*/ 72126 w 321157"/>
                  <a:gd name="connsiteY68" fmla="*/ 182487 h 267840"/>
                  <a:gd name="connsiteX69" fmla="*/ 62359 w 321157"/>
                  <a:gd name="connsiteY69" fmla="*/ 171512 h 267840"/>
                  <a:gd name="connsiteX70" fmla="*/ 61140 w 321157"/>
                  <a:gd name="connsiteY70" fmla="*/ 170293 h 267840"/>
                  <a:gd name="connsiteX71" fmla="*/ 58696 w 321157"/>
                  <a:gd name="connsiteY71" fmla="*/ 121519 h 267840"/>
                  <a:gd name="connsiteX72" fmla="*/ 59915 w 321157"/>
                  <a:gd name="connsiteY72" fmla="*/ 119080 h 267840"/>
                  <a:gd name="connsiteX73" fmla="*/ 63579 w 321157"/>
                  <a:gd name="connsiteY73" fmla="*/ 102009 h 267840"/>
                  <a:gd name="connsiteX74" fmla="*/ 58696 w 321157"/>
                  <a:gd name="connsiteY74" fmla="*/ 95912 h 267840"/>
                  <a:gd name="connsiteX75" fmla="*/ 55038 w 321157"/>
                  <a:gd name="connsiteY75" fmla="*/ 93473 h 267840"/>
                  <a:gd name="connsiteX76" fmla="*/ 47710 w 321157"/>
                  <a:gd name="connsiteY76" fmla="*/ 81280 h 267840"/>
                  <a:gd name="connsiteX77" fmla="*/ 41608 w 321157"/>
                  <a:gd name="connsiteY77" fmla="*/ 66648 h 267840"/>
                  <a:gd name="connsiteX78" fmla="*/ 34279 w 321157"/>
                  <a:gd name="connsiteY78" fmla="*/ 49577 h 267840"/>
                  <a:gd name="connsiteX79" fmla="*/ 25739 w 321157"/>
                  <a:gd name="connsiteY79" fmla="*/ 37383 h 267840"/>
                  <a:gd name="connsiteX80" fmla="*/ 23294 w 321157"/>
                  <a:gd name="connsiteY80" fmla="*/ 34945 h 267840"/>
                  <a:gd name="connsiteX81" fmla="*/ 19636 w 321157"/>
                  <a:gd name="connsiteY81" fmla="*/ 31287 h 267840"/>
                  <a:gd name="connsiteX82" fmla="*/ 9870 w 321157"/>
                  <a:gd name="connsiteY82" fmla="*/ 15435 h 267840"/>
                  <a:gd name="connsiteX83" fmla="*/ 12308 w 321157"/>
                  <a:gd name="connsiteY83" fmla="*/ 11777 h 267840"/>
                  <a:gd name="connsiteX84" fmla="*/ 44046 w 321157"/>
                  <a:gd name="connsiteY84" fmla="*/ 21532 h 267840"/>
                  <a:gd name="connsiteX85" fmla="*/ 46491 w 321157"/>
                  <a:gd name="connsiteY85" fmla="*/ 22751 h 267840"/>
                  <a:gd name="connsiteX86" fmla="*/ 53812 w 321157"/>
                  <a:gd name="connsiteY86" fmla="*/ 26409 h 267840"/>
                  <a:gd name="connsiteX87" fmla="*/ 66024 w 321157"/>
                  <a:gd name="connsiteY87" fmla="*/ 28848 h 267840"/>
                  <a:gd name="connsiteX88" fmla="*/ 72126 w 321157"/>
                  <a:gd name="connsiteY88" fmla="*/ 28848 h 267840"/>
                  <a:gd name="connsiteX89" fmla="*/ 90440 w 321157"/>
                  <a:gd name="connsiteY89" fmla="*/ 32506 h 267840"/>
                  <a:gd name="connsiteX90" fmla="*/ 127061 w 321157"/>
                  <a:gd name="connsiteY90" fmla="*/ 49577 h 267840"/>
                  <a:gd name="connsiteX91" fmla="*/ 181995 w 321157"/>
                  <a:gd name="connsiteY91" fmla="*/ 105667 h 267840"/>
                  <a:gd name="connsiteX92" fmla="*/ 185653 w 321157"/>
                  <a:gd name="connsiteY92" fmla="*/ 112983 h 267840"/>
                  <a:gd name="connsiteX93" fmla="*/ 188097 w 321157"/>
                  <a:gd name="connsiteY93" fmla="*/ 119080 h 267840"/>
                  <a:gd name="connsiteX94" fmla="*/ 195419 w 321157"/>
                  <a:gd name="connsiteY94" fmla="*/ 133712 h 267840"/>
                  <a:gd name="connsiteX95" fmla="*/ 202747 w 321157"/>
                  <a:gd name="connsiteY95" fmla="*/ 147125 h 267840"/>
                  <a:gd name="connsiteX96" fmla="*/ 203966 w 321157"/>
                  <a:gd name="connsiteY96" fmla="*/ 149564 h 267840"/>
                  <a:gd name="connsiteX97" fmla="*/ 218616 w 321157"/>
                  <a:gd name="connsiteY97" fmla="*/ 172732 h 267840"/>
                  <a:gd name="connsiteX98" fmla="*/ 234485 w 321157"/>
                  <a:gd name="connsiteY98" fmla="*/ 178828 h 267840"/>
                  <a:gd name="connsiteX99" fmla="*/ 240587 w 321157"/>
                  <a:gd name="connsiteY99" fmla="*/ 180048 h 267840"/>
                  <a:gd name="connsiteX100" fmla="*/ 268667 w 321157"/>
                  <a:gd name="connsiteY100" fmla="*/ 192241 h 267840"/>
                  <a:gd name="connsiteX101" fmla="*/ 282091 w 321157"/>
                  <a:gd name="connsiteY101" fmla="*/ 199557 h 267840"/>
                  <a:gd name="connsiteX102" fmla="*/ 284536 w 321157"/>
                  <a:gd name="connsiteY102" fmla="*/ 200776 h 267840"/>
                  <a:gd name="connsiteX103" fmla="*/ 291858 w 321157"/>
                  <a:gd name="connsiteY103" fmla="*/ 205654 h 267840"/>
                  <a:gd name="connsiteX104" fmla="*/ 250354 w 321157"/>
                  <a:gd name="connsiteY104" fmla="*/ 210531 h 267840"/>
                  <a:gd name="connsiteX105" fmla="*/ 247915 w 321157"/>
                  <a:gd name="connsiteY105" fmla="*/ 210531 h 267840"/>
                  <a:gd name="connsiteX106" fmla="*/ 241806 w 321157"/>
                  <a:gd name="connsiteY106" fmla="*/ 215409 h 267840"/>
                  <a:gd name="connsiteX107" fmla="*/ 243032 w 321157"/>
                  <a:gd name="connsiteY107" fmla="*/ 217847 h 267840"/>
                  <a:gd name="connsiteX108" fmla="*/ 244251 w 321157"/>
                  <a:gd name="connsiteY108" fmla="*/ 220286 h 267840"/>
                  <a:gd name="connsiteX109" fmla="*/ 255237 w 321157"/>
                  <a:gd name="connsiteY109" fmla="*/ 232480 h 267840"/>
                  <a:gd name="connsiteX110" fmla="*/ 268667 w 321157"/>
                  <a:gd name="connsiteY110" fmla="*/ 241015 h 267840"/>
                  <a:gd name="connsiteX111" fmla="*/ 282091 w 321157"/>
                  <a:gd name="connsiteY111" fmla="*/ 247112 h 267840"/>
                  <a:gd name="connsiteX112" fmla="*/ 295522 w 321157"/>
                  <a:gd name="connsiteY112" fmla="*/ 253208 h 267840"/>
                  <a:gd name="connsiteX113" fmla="*/ 304069 w 321157"/>
                  <a:gd name="connsiteY113" fmla="*/ 258086 h 267840"/>
                  <a:gd name="connsiteX114" fmla="*/ 310172 w 321157"/>
                  <a:gd name="connsiteY114" fmla="*/ 261744 h 267840"/>
                  <a:gd name="connsiteX115" fmla="*/ 312610 w 321157"/>
                  <a:gd name="connsiteY115" fmla="*/ 262963 h 267840"/>
                  <a:gd name="connsiteX116" fmla="*/ 317493 w 321157"/>
                  <a:gd name="connsiteY116" fmla="*/ 265402 h 267840"/>
                  <a:gd name="connsiteX117" fmla="*/ 318719 w 321157"/>
                  <a:gd name="connsiteY117" fmla="*/ 265402 h 267840"/>
                  <a:gd name="connsiteX118" fmla="*/ 321157 w 321157"/>
                  <a:gd name="connsiteY118" fmla="*/ 267841 h 26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321157" h="267840">
                    <a:moveTo>
                      <a:pt x="321157" y="267841"/>
                    </a:moveTo>
                    <a:cubicBezTo>
                      <a:pt x="321157" y="267841"/>
                      <a:pt x="319938" y="266622"/>
                      <a:pt x="319938" y="265402"/>
                    </a:cubicBezTo>
                    <a:cubicBezTo>
                      <a:pt x="319938" y="264183"/>
                      <a:pt x="318719" y="262963"/>
                      <a:pt x="317493" y="261744"/>
                    </a:cubicBezTo>
                    <a:cubicBezTo>
                      <a:pt x="316274" y="260525"/>
                      <a:pt x="315055" y="260525"/>
                      <a:pt x="313836" y="259306"/>
                    </a:cubicBezTo>
                    <a:lnTo>
                      <a:pt x="310172" y="256867"/>
                    </a:lnTo>
                    <a:cubicBezTo>
                      <a:pt x="304069" y="249551"/>
                      <a:pt x="295522" y="243454"/>
                      <a:pt x="286975" y="238576"/>
                    </a:cubicBezTo>
                    <a:cubicBezTo>
                      <a:pt x="284536" y="237357"/>
                      <a:pt x="283317" y="236138"/>
                      <a:pt x="280872" y="234919"/>
                    </a:cubicBezTo>
                    <a:cubicBezTo>
                      <a:pt x="274770" y="231260"/>
                      <a:pt x="266223" y="227602"/>
                      <a:pt x="263784" y="222725"/>
                    </a:cubicBezTo>
                    <a:cubicBezTo>
                      <a:pt x="267442" y="222725"/>
                      <a:pt x="272325" y="221505"/>
                      <a:pt x="275989" y="220286"/>
                    </a:cubicBezTo>
                    <a:lnTo>
                      <a:pt x="277208" y="220286"/>
                    </a:lnTo>
                    <a:cubicBezTo>
                      <a:pt x="280872" y="219067"/>
                      <a:pt x="284536" y="219067"/>
                      <a:pt x="288200" y="219067"/>
                    </a:cubicBezTo>
                    <a:cubicBezTo>
                      <a:pt x="291858" y="219067"/>
                      <a:pt x="295522" y="217847"/>
                      <a:pt x="299186" y="217847"/>
                    </a:cubicBezTo>
                    <a:lnTo>
                      <a:pt x="301624" y="217847"/>
                    </a:lnTo>
                    <a:cubicBezTo>
                      <a:pt x="305288" y="217847"/>
                      <a:pt x="308952" y="216628"/>
                      <a:pt x="308952" y="214190"/>
                    </a:cubicBezTo>
                    <a:cubicBezTo>
                      <a:pt x="308952" y="212970"/>
                      <a:pt x="308952" y="211751"/>
                      <a:pt x="307727" y="209312"/>
                    </a:cubicBezTo>
                    <a:cubicBezTo>
                      <a:pt x="296741" y="198338"/>
                      <a:pt x="284536" y="188583"/>
                      <a:pt x="271106" y="182487"/>
                    </a:cubicBezTo>
                    <a:cubicBezTo>
                      <a:pt x="265003" y="178828"/>
                      <a:pt x="257682" y="176389"/>
                      <a:pt x="250354" y="172732"/>
                    </a:cubicBezTo>
                    <a:cubicBezTo>
                      <a:pt x="249134" y="171512"/>
                      <a:pt x="246690" y="171512"/>
                      <a:pt x="244251" y="170293"/>
                    </a:cubicBezTo>
                    <a:cubicBezTo>
                      <a:pt x="239368" y="169073"/>
                      <a:pt x="235704" y="167854"/>
                      <a:pt x="232040" y="164196"/>
                    </a:cubicBezTo>
                    <a:cubicBezTo>
                      <a:pt x="229602" y="161757"/>
                      <a:pt x="227157" y="158099"/>
                      <a:pt x="225938" y="154441"/>
                    </a:cubicBezTo>
                    <a:cubicBezTo>
                      <a:pt x="224718" y="153222"/>
                      <a:pt x="224718" y="152003"/>
                      <a:pt x="223499" y="150783"/>
                    </a:cubicBezTo>
                    <a:cubicBezTo>
                      <a:pt x="217397" y="141028"/>
                      <a:pt x="211288" y="131274"/>
                      <a:pt x="205186" y="117861"/>
                    </a:cubicBezTo>
                    <a:cubicBezTo>
                      <a:pt x="203966" y="115422"/>
                      <a:pt x="202747" y="112983"/>
                      <a:pt x="201522" y="110545"/>
                    </a:cubicBezTo>
                    <a:cubicBezTo>
                      <a:pt x="199083" y="105667"/>
                      <a:pt x="196638" y="100790"/>
                      <a:pt x="194200" y="97132"/>
                    </a:cubicBezTo>
                    <a:cubicBezTo>
                      <a:pt x="174667" y="69086"/>
                      <a:pt x="147813" y="45919"/>
                      <a:pt x="116075" y="30067"/>
                    </a:cubicBezTo>
                    <a:cubicBezTo>
                      <a:pt x="100200" y="22751"/>
                      <a:pt x="83112" y="17873"/>
                      <a:pt x="64798" y="17873"/>
                    </a:cubicBezTo>
                    <a:cubicBezTo>
                      <a:pt x="62359" y="16654"/>
                      <a:pt x="61140" y="15435"/>
                      <a:pt x="58696" y="14216"/>
                    </a:cubicBezTo>
                    <a:cubicBezTo>
                      <a:pt x="58696" y="12997"/>
                      <a:pt x="57476" y="11777"/>
                      <a:pt x="56257" y="11777"/>
                    </a:cubicBezTo>
                    <a:cubicBezTo>
                      <a:pt x="47710" y="6899"/>
                      <a:pt x="25739" y="-2856"/>
                      <a:pt x="11089" y="803"/>
                    </a:cubicBezTo>
                    <a:cubicBezTo>
                      <a:pt x="6206" y="2022"/>
                      <a:pt x="2542" y="5680"/>
                      <a:pt x="1322" y="9338"/>
                    </a:cubicBezTo>
                    <a:cubicBezTo>
                      <a:pt x="-3561" y="20312"/>
                      <a:pt x="6206" y="30067"/>
                      <a:pt x="12308" y="36164"/>
                    </a:cubicBezTo>
                    <a:cubicBezTo>
                      <a:pt x="13527" y="37383"/>
                      <a:pt x="14753" y="38603"/>
                      <a:pt x="15972" y="39822"/>
                    </a:cubicBezTo>
                    <a:cubicBezTo>
                      <a:pt x="17191" y="41041"/>
                      <a:pt x="17191" y="42261"/>
                      <a:pt x="18411" y="42261"/>
                    </a:cubicBezTo>
                    <a:cubicBezTo>
                      <a:pt x="22075" y="45919"/>
                      <a:pt x="24513" y="49577"/>
                      <a:pt x="26958" y="53235"/>
                    </a:cubicBezTo>
                    <a:cubicBezTo>
                      <a:pt x="28177" y="54455"/>
                      <a:pt x="28177" y="56893"/>
                      <a:pt x="28177" y="58112"/>
                    </a:cubicBezTo>
                    <a:cubicBezTo>
                      <a:pt x="28177" y="59332"/>
                      <a:pt x="29396" y="61770"/>
                      <a:pt x="29396" y="62990"/>
                    </a:cubicBezTo>
                    <a:lnTo>
                      <a:pt x="31841" y="69086"/>
                    </a:lnTo>
                    <a:cubicBezTo>
                      <a:pt x="34279" y="75184"/>
                      <a:pt x="36724" y="82499"/>
                      <a:pt x="40388" y="88596"/>
                    </a:cubicBezTo>
                    <a:cubicBezTo>
                      <a:pt x="42827" y="92254"/>
                      <a:pt x="45271" y="97132"/>
                      <a:pt x="48929" y="100790"/>
                    </a:cubicBezTo>
                    <a:cubicBezTo>
                      <a:pt x="50155" y="102009"/>
                      <a:pt x="50155" y="102009"/>
                      <a:pt x="51374" y="103228"/>
                    </a:cubicBezTo>
                    <a:cubicBezTo>
                      <a:pt x="52593" y="104448"/>
                      <a:pt x="53812" y="105667"/>
                      <a:pt x="53812" y="106887"/>
                    </a:cubicBezTo>
                    <a:cubicBezTo>
                      <a:pt x="53812" y="108106"/>
                      <a:pt x="52593" y="110545"/>
                      <a:pt x="51374" y="111764"/>
                    </a:cubicBezTo>
                    <a:cubicBezTo>
                      <a:pt x="51374" y="112983"/>
                      <a:pt x="50155" y="112983"/>
                      <a:pt x="50155" y="114202"/>
                    </a:cubicBezTo>
                    <a:cubicBezTo>
                      <a:pt x="48929" y="117861"/>
                      <a:pt x="47710" y="122738"/>
                      <a:pt x="46491" y="126396"/>
                    </a:cubicBezTo>
                    <a:cubicBezTo>
                      <a:pt x="42827" y="142248"/>
                      <a:pt x="41608" y="165415"/>
                      <a:pt x="55038" y="183706"/>
                    </a:cubicBezTo>
                    <a:cubicBezTo>
                      <a:pt x="62359" y="194680"/>
                      <a:pt x="70907" y="198338"/>
                      <a:pt x="79447" y="194680"/>
                    </a:cubicBezTo>
                    <a:cubicBezTo>
                      <a:pt x="86775" y="192241"/>
                      <a:pt x="87995" y="186144"/>
                      <a:pt x="89214" y="178828"/>
                    </a:cubicBezTo>
                    <a:cubicBezTo>
                      <a:pt x="89214" y="176389"/>
                      <a:pt x="90440" y="173951"/>
                      <a:pt x="90440" y="171512"/>
                    </a:cubicBezTo>
                    <a:cubicBezTo>
                      <a:pt x="90440" y="170293"/>
                      <a:pt x="90440" y="170293"/>
                      <a:pt x="90440" y="169073"/>
                    </a:cubicBezTo>
                    <a:lnTo>
                      <a:pt x="90440" y="167854"/>
                    </a:lnTo>
                    <a:lnTo>
                      <a:pt x="91659" y="170293"/>
                    </a:lnTo>
                    <a:cubicBezTo>
                      <a:pt x="94097" y="173951"/>
                      <a:pt x="96542" y="177609"/>
                      <a:pt x="97761" y="181267"/>
                    </a:cubicBezTo>
                    <a:cubicBezTo>
                      <a:pt x="102644" y="188583"/>
                      <a:pt x="108747" y="195899"/>
                      <a:pt x="116075" y="201996"/>
                    </a:cubicBezTo>
                    <a:cubicBezTo>
                      <a:pt x="123396" y="208093"/>
                      <a:pt x="131944" y="215409"/>
                      <a:pt x="141710" y="217847"/>
                    </a:cubicBezTo>
                    <a:lnTo>
                      <a:pt x="142929" y="217847"/>
                    </a:lnTo>
                    <a:lnTo>
                      <a:pt x="142929" y="215409"/>
                    </a:lnTo>
                    <a:lnTo>
                      <a:pt x="141710" y="215409"/>
                    </a:lnTo>
                    <a:cubicBezTo>
                      <a:pt x="140485" y="214190"/>
                      <a:pt x="139265" y="214190"/>
                      <a:pt x="138046" y="212970"/>
                    </a:cubicBezTo>
                    <a:lnTo>
                      <a:pt x="136827" y="211751"/>
                    </a:lnTo>
                    <a:cubicBezTo>
                      <a:pt x="133163" y="208093"/>
                      <a:pt x="129499" y="204435"/>
                      <a:pt x="125835" y="200776"/>
                    </a:cubicBezTo>
                    <a:cubicBezTo>
                      <a:pt x="116075" y="189802"/>
                      <a:pt x="108747" y="178828"/>
                      <a:pt x="101425" y="166634"/>
                    </a:cubicBezTo>
                    <a:cubicBezTo>
                      <a:pt x="97761" y="161757"/>
                      <a:pt x="95316" y="155660"/>
                      <a:pt x="92878" y="150783"/>
                    </a:cubicBezTo>
                    <a:lnTo>
                      <a:pt x="91659" y="149564"/>
                    </a:lnTo>
                    <a:cubicBezTo>
                      <a:pt x="91659" y="148344"/>
                      <a:pt x="90440" y="148344"/>
                      <a:pt x="90440" y="147125"/>
                    </a:cubicBezTo>
                    <a:cubicBezTo>
                      <a:pt x="90440" y="145905"/>
                      <a:pt x="89214" y="143467"/>
                      <a:pt x="87995" y="142248"/>
                    </a:cubicBezTo>
                    <a:cubicBezTo>
                      <a:pt x="86775" y="143467"/>
                      <a:pt x="85556" y="144686"/>
                      <a:pt x="84331" y="145905"/>
                    </a:cubicBezTo>
                    <a:cubicBezTo>
                      <a:pt x="81892" y="148344"/>
                      <a:pt x="79447" y="150783"/>
                      <a:pt x="78228" y="154441"/>
                    </a:cubicBezTo>
                    <a:cubicBezTo>
                      <a:pt x="75790" y="161757"/>
                      <a:pt x="73345" y="169073"/>
                      <a:pt x="73345" y="176389"/>
                    </a:cubicBezTo>
                    <a:cubicBezTo>
                      <a:pt x="73345" y="178828"/>
                      <a:pt x="73345" y="180048"/>
                      <a:pt x="72126" y="182487"/>
                    </a:cubicBezTo>
                    <a:cubicBezTo>
                      <a:pt x="66024" y="181267"/>
                      <a:pt x="64798" y="176389"/>
                      <a:pt x="62359" y="171512"/>
                    </a:cubicBezTo>
                    <a:lnTo>
                      <a:pt x="61140" y="170293"/>
                    </a:lnTo>
                    <a:cubicBezTo>
                      <a:pt x="53812" y="156880"/>
                      <a:pt x="53812" y="136151"/>
                      <a:pt x="58696" y="121519"/>
                    </a:cubicBezTo>
                    <a:cubicBezTo>
                      <a:pt x="58696" y="120299"/>
                      <a:pt x="59915" y="120299"/>
                      <a:pt x="59915" y="119080"/>
                    </a:cubicBezTo>
                    <a:cubicBezTo>
                      <a:pt x="63579" y="111764"/>
                      <a:pt x="66024" y="104448"/>
                      <a:pt x="63579" y="102009"/>
                    </a:cubicBezTo>
                    <a:cubicBezTo>
                      <a:pt x="62359" y="99570"/>
                      <a:pt x="61140" y="98351"/>
                      <a:pt x="58696" y="95912"/>
                    </a:cubicBezTo>
                    <a:cubicBezTo>
                      <a:pt x="57476" y="94693"/>
                      <a:pt x="56257" y="94693"/>
                      <a:pt x="55038" y="93473"/>
                    </a:cubicBezTo>
                    <a:cubicBezTo>
                      <a:pt x="52593" y="89815"/>
                      <a:pt x="50155" y="86158"/>
                      <a:pt x="47710" y="81280"/>
                    </a:cubicBezTo>
                    <a:cubicBezTo>
                      <a:pt x="45271" y="76403"/>
                      <a:pt x="42827" y="71525"/>
                      <a:pt x="41608" y="66648"/>
                    </a:cubicBezTo>
                    <a:cubicBezTo>
                      <a:pt x="39163" y="60551"/>
                      <a:pt x="36724" y="54455"/>
                      <a:pt x="34279" y="49577"/>
                    </a:cubicBezTo>
                    <a:cubicBezTo>
                      <a:pt x="31841" y="45919"/>
                      <a:pt x="29396" y="41041"/>
                      <a:pt x="25739" y="37383"/>
                    </a:cubicBezTo>
                    <a:lnTo>
                      <a:pt x="23294" y="34945"/>
                    </a:lnTo>
                    <a:cubicBezTo>
                      <a:pt x="22075" y="33726"/>
                      <a:pt x="20855" y="32506"/>
                      <a:pt x="19636" y="31287"/>
                    </a:cubicBezTo>
                    <a:cubicBezTo>
                      <a:pt x="14753" y="26409"/>
                      <a:pt x="8644" y="20312"/>
                      <a:pt x="9870" y="15435"/>
                    </a:cubicBezTo>
                    <a:cubicBezTo>
                      <a:pt x="9870" y="14216"/>
                      <a:pt x="11089" y="12997"/>
                      <a:pt x="12308" y="11777"/>
                    </a:cubicBezTo>
                    <a:cubicBezTo>
                      <a:pt x="19636" y="9338"/>
                      <a:pt x="35505" y="16654"/>
                      <a:pt x="44046" y="21532"/>
                    </a:cubicBezTo>
                    <a:cubicBezTo>
                      <a:pt x="45271" y="21532"/>
                      <a:pt x="45271" y="22751"/>
                      <a:pt x="46491" y="22751"/>
                    </a:cubicBezTo>
                    <a:cubicBezTo>
                      <a:pt x="48929" y="23971"/>
                      <a:pt x="51374" y="25190"/>
                      <a:pt x="53812" y="26409"/>
                    </a:cubicBezTo>
                    <a:cubicBezTo>
                      <a:pt x="57476" y="27628"/>
                      <a:pt x="62359" y="28848"/>
                      <a:pt x="66024" y="28848"/>
                    </a:cubicBezTo>
                    <a:cubicBezTo>
                      <a:pt x="68462" y="28848"/>
                      <a:pt x="69681" y="28848"/>
                      <a:pt x="72126" y="28848"/>
                    </a:cubicBezTo>
                    <a:cubicBezTo>
                      <a:pt x="78228" y="30067"/>
                      <a:pt x="84331" y="31287"/>
                      <a:pt x="90440" y="32506"/>
                    </a:cubicBezTo>
                    <a:cubicBezTo>
                      <a:pt x="102644" y="36164"/>
                      <a:pt x="114849" y="42261"/>
                      <a:pt x="127061" y="49577"/>
                    </a:cubicBezTo>
                    <a:cubicBezTo>
                      <a:pt x="149032" y="64209"/>
                      <a:pt x="167346" y="83719"/>
                      <a:pt x="181995" y="105667"/>
                    </a:cubicBezTo>
                    <a:cubicBezTo>
                      <a:pt x="183214" y="108106"/>
                      <a:pt x="184434" y="110545"/>
                      <a:pt x="185653" y="112983"/>
                    </a:cubicBezTo>
                    <a:cubicBezTo>
                      <a:pt x="186878" y="114202"/>
                      <a:pt x="186878" y="116641"/>
                      <a:pt x="188097" y="119080"/>
                    </a:cubicBezTo>
                    <a:cubicBezTo>
                      <a:pt x="190536" y="123957"/>
                      <a:pt x="192981" y="128835"/>
                      <a:pt x="195419" y="133712"/>
                    </a:cubicBezTo>
                    <a:cubicBezTo>
                      <a:pt x="197864" y="138590"/>
                      <a:pt x="200302" y="142248"/>
                      <a:pt x="202747" y="147125"/>
                    </a:cubicBezTo>
                    <a:lnTo>
                      <a:pt x="203966" y="149564"/>
                    </a:lnTo>
                    <a:cubicBezTo>
                      <a:pt x="207630" y="158099"/>
                      <a:pt x="212514" y="165415"/>
                      <a:pt x="218616" y="172732"/>
                    </a:cubicBezTo>
                    <a:cubicBezTo>
                      <a:pt x="221055" y="175170"/>
                      <a:pt x="228383" y="177609"/>
                      <a:pt x="234485" y="178828"/>
                    </a:cubicBezTo>
                    <a:cubicBezTo>
                      <a:pt x="236923" y="180048"/>
                      <a:pt x="239368" y="180048"/>
                      <a:pt x="240587" y="180048"/>
                    </a:cubicBezTo>
                    <a:cubicBezTo>
                      <a:pt x="250354" y="183706"/>
                      <a:pt x="258901" y="187363"/>
                      <a:pt x="268667" y="192241"/>
                    </a:cubicBezTo>
                    <a:cubicBezTo>
                      <a:pt x="273551" y="194680"/>
                      <a:pt x="277208" y="197118"/>
                      <a:pt x="282091" y="199557"/>
                    </a:cubicBezTo>
                    <a:cubicBezTo>
                      <a:pt x="282091" y="199557"/>
                      <a:pt x="283317" y="200776"/>
                      <a:pt x="284536" y="200776"/>
                    </a:cubicBezTo>
                    <a:cubicBezTo>
                      <a:pt x="286975" y="201996"/>
                      <a:pt x="289419" y="203216"/>
                      <a:pt x="291858" y="205654"/>
                    </a:cubicBezTo>
                    <a:cubicBezTo>
                      <a:pt x="274770" y="205654"/>
                      <a:pt x="261339" y="206873"/>
                      <a:pt x="250354" y="210531"/>
                    </a:cubicBezTo>
                    <a:cubicBezTo>
                      <a:pt x="249134" y="210531"/>
                      <a:pt x="249134" y="210531"/>
                      <a:pt x="247915" y="210531"/>
                    </a:cubicBezTo>
                    <a:cubicBezTo>
                      <a:pt x="245471" y="210531"/>
                      <a:pt x="241806" y="211751"/>
                      <a:pt x="241806" y="215409"/>
                    </a:cubicBezTo>
                    <a:cubicBezTo>
                      <a:pt x="243032" y="216628"/>
                      <a:pt x="243032" y="216628"/>
                      <a:pt x="243032" y="217847"/>
                    </a:cubicBezTo>
                    <a:cubicBezTo>
                      <a:pt x="243032" y="219067"/>
                      <a:pt x="244251" y="220286"/>
                      <a:pt x="244251" y="220286"/>
                    </a:cubicBezTo>
                    <a:cubicBezTo>
                      <a:pt x="247915" y="225164"/>
                      <a:pt x="251573" y="228822"/>
                      <a:pt x="255237" y="232480"/>
                    </a:cubicBezTo>
                    <a:cubicBezTo>
                      <a:pt x="260120" y="234919"/>
                      <a:pt x="263784" y="238576"/>
                      <a:pt x="268667" y="241015"/>
                    </a:cubicBezTo>
                    <a:cubicBezTo>
                      <a:pt x="272325" y="243454"/>
                      <a:pt x="277208" y="244673"/>
                      <a:pt x="282091" y="247112"/>
                    </a:cubicBezTo>
                    <a:cubicBezTo>
                      <a:pt x="286975" y="248331"/>
                      <a:pt x="290639" y="250770"/>
                      <a:pt x="295522" y="253208"/>
                    </a:cubicBezTo>
                    <a:cubicBezTo>
                      <a:pt x="297960" y="254428"/>
                      <a:pt x="301624" y="256867"/>
                      <a:pt x="304069" y="258086"/>
                    </a:cubicBezTo>
                    <a:cubicBezTo>
                      <a:pt x="306508" y="259306"/>
                      <a:pt x="307727" y="260525"/>
                      <a:pt x="310172" y="261744"/>
                    </a:cubicBezTo>
                    <a:cubicBezTo>
                      <a:pt x="311391" y="261744"/>
                      <a:pt x="311391" y="262963"/>
                      <a:pt x="312610" y="262963"/>
                    </a:cubicBezTo>
                    <a:cubicBezTo>
                      <a:pt x="313836" y="264183"/>
                      <a:pt x="315055" y="265402"/>
                      <a:pt x="317493" y="265402"/>
                    </a:cubicBezTo>
                    <a:lnTo>
                      <a:pt x="318719" y="265402"/>
                    </a:lnTo>
                    <a:lnTo>
                      <a:pt x="321157" y="267841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51" name="Freeform: Shape 1955">
                <a:extLst>
                  <a:ext uri="{FF2B5EF4-FFF2-40B4-BE49-F238E27FC236}">
                    <a16:creationId xmlns:a16="http://schemas.microsoft.com/office/drawing/2014/main" id="{DC40E015-6EF5-9537-A886-C08825E81CAB}"/>
                  </a:ext>
                </a:extLst>
              </p:cNvPr>
              <p:cNvSpPr/>
              <p:nvPr/>
            </p:nvSpPr>
            <p:spPr>
              <a:xfrm>
                <a:off x="3013753" y="2980197"/>
                <a:ext cx="201424" cy="232894"/>
              </a:xfrm>
              <a:custGeom>
                <a:avLst/>
                <a:gdLst>
                  <a:gd name="connsiteX0" fmla="*/ 167242 w 201424"/>
                  <a:gd name="connsiteY0" fmla="*/ 8536 h 232894"/>
                  <a:gd name="connsiteX1" fmla="*/ 100103 w 201424"/>
                  <a:gd name="connsiteY1" fmla="*/ 0 h 232894"/>
                  <a:gd name="connsiteX2" fmla="*/ 32963 w 201424"/>
                  <a:gd name="connsiteY2" fmla="*/ 8536 h 232894"/>
                  <a:gd name="connsiteX3" fmla="*/ 0 w 201424"/>
                  <a:gd name="connsiteY3" fmla="*/ 36580 h 232894"/>
                  <a:gd name="connsiteX4" fmla="*/ 0 w 201424"/>
                  <a:gd name="connsiteY4" fmla="*/ 207292 h 232894"/>
                  <a:gd name="connsiteX5" fmla="*/ 2445 w 201424"/>
                  <a:gd name="connsiteY5" fmla="*/ 209730 h 232894"/>
                  <a:gd name="connsiteX6" fmla="*/ 101322 w 201424"/>
                  <a:gd name="connsiteY6" fmla="*/ 232895 h 232894"/>
                  <a:gd name="connsiteX7" fmla="*/ 197761 w 201424"/>
                  <a:gd name="connsiteY7" fmla="*/ 212168 h 232894"/>
                  <a:gd name="connsiteX8" fmla="*/ 201425 w 201424"/>
                  <a:gd name="connsiteY8" fmla="*/ 209730 h 232894"/>
                  <a:gd name="connsiteX9" fmla="*/ 201425 w 201424"/>
                  <a:gd name="connsiteY9" fmla="*/ 32922 h 232894"/>
                  <a:gd name="connsiteX10" fmla="*/ 167242 w 201424"/>
                  <a:gd name="connsiteY10" fmla="*/ 8536 h 232894"/>
                  <a:gd name="connsiteX11" fmla="*/ 100103 w 201424"/>
                  <a:gd name="connsiteY11" fmla="*/ 15852 h 232894"/>
                  <a:gd name="connsiteX12" fmla="*/ 183111 w 201424"/>
                  <a:gd name="connsiteY12" fmla="*/ 35361 h 232894"/>
                  <a:gd name="connsiteX13" fmla="*/ 100103 w 201424"/>
                  <a:gd name="connsiteY13" fmla="*/ 54872 h 232894"/>
                  <a:gd name="connsiteX14" fmla="*/ 17088 w 201424"/>
                  <a:gd name="connsiteY14" fmla="*/ 35361 h 232894"/>
                  <a:gd name="connsiteX15" fmla="*/ 100103 w 201424"/>
                  <a:gd name="connsiteY15" fmla="*/ 15852 h 232894"/>
                  <a:gd name="connsiteX16" fmla="*/ 183111 w 201424"/>
                  <a:gd name="connsiteY16" fmla="*/ 198757 h 232894"/>
                  <a:gd name="connsiteX17" fmla="*/ 100103 w 201424"/>
                  <a:gd name="connsiteY17" fmla="*/ 214607 h 232894"/>
                  <a:gd name="connsiteX18" fmla="*/ 17088 w 201424"/>
                  <a:gd name="connsiteY18" fmla="*/ 199976 h 232894"/>
                  <a:gd name="connsiteX19" fmla="*/ 17088 w 201424"/>
                  <a:gd name="connsiteY19" fmla="*/ 165832 h 232894"/>
                  <a:gd name="connsiteX20" fmla="*/ 100103 w 201424"/>
                  <a:gd name="connsiteY20" fmla="*/ 178024 h 232894"/>
                  <a:gd name="connsiteX21" fmla="*/ 183111 w 201424"/>
                  <a:gd name="connsiteY21" fmla="*/ 163394 h 232894"/>
                  <a:gd name="connsiteX22" fmla="*/ 183111 w 201424"/>
                  <a:gd name="connsiteY22" fmla="*/ 198757 h 232894"/>
                  <a:gd name="connsiteX23" fmla="*/ 183111 w 201424"/>
                  <a:gd name="connsiteY23" fmla="*/ 146325 h 232894"/>
                  <a:gd name="connsiteX24" fmla="*/ 100103 w 201424"/>
                  <a:gd name="connsiteY24" fmla="*/ 162175 h 232894"/>
                  <a:gd name="connsiteX25" fmla="*/ 17088 w 201424"/>
                  <a:gd name="connsiteY25" fmla="*/ 147544 h 232894"/>
                  <a:gd name="connsiteX26" fmla="*/ 17088 w 201424"/>
                  <a:gd name="connsiteY26" fmla="*/ 110962 h 232894"/>
                  <a:gd name="connsiteX27" fmla="*/ 100103 w 201424"/>
                  <a:gd name="connsiteY27" fmla="*/ 123154 h 232894"/>
                  <a:gd name="connsiteX28" fmla="*/ 183111 w 201424"/>
                  <a:gd name="connsiteY28" fmla="*/ 109743 h 232894"/>
                  <a:gd name="connsiteX29" fmla="*/ 183111 w 201424"/>
                  <a:gd name="connsiteY29" fmla="*/ 146325 h 232894"/>
                  <a:gd name="connsiteX30" fmla="*/ 183111 w 201424"/>
                  <a:gd name="connsiteY30" fmla="*/ 90229 h 232894"/>
                  <a:gd name="connsiteX31" fmla="*/ 100103 w 201424"/>
                  <a:gd name="connsiteY31" fmla="*/ 106085 h 232894"/>
                  <a:gd name="connsiteX32" fmla="*/ 17088 w 201424"/>
                  <a:gd name="connsiteY32" fmla="*/ 91448 h 232894"/>
                  <a:gd name="connsiteX33" fmla="*/ 17088 w 201424"/>
                  <a:gd name="connsiteY33" fmla="*/ 57311 h 232894"/>
                  <a:gd name="connsiteX34" fmla="*/ 32963 w 201424"/>
                  <a:gd name="connsiteY34" fmla="*/ 63407 h 232894"/>
                  <a:gd name="connsiteX35" fmla="*/ 100103 w 201424"/>
                  <a:gd name="connsiteY35" fmla="*/ 71941 h 232894"/>
                  <a:gd name="connsiteX36" fmla="*/ 167242 w 201424"/>
                  <a:gd name="connsiteY36" fmla="*/ 63407 h 232894"/>
                  <a:gd name="connsiteX37" fmla="*/ 183111 w 201424"/>
                  <a:gd name="connsiteY37" fmla="*/ 57311 h 232894"/>
                  <a:gd name="connsiteX38" fmla="*/ 183111 w 201424"/>
                  <a:gd name="connsiteY38" fmla="*/ 90229 h 232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01424" h="232894">
                    <a:moveTo>
                      <a:pt x="167242" y="8536"/>
                    </a:moveTo>
                    <a:cubicBezTo>
                      <a:pt x="145271" y="2438"/>
                      <a:pt x="123293" y="0"/>
                      <a:pt x="100103" y="0"/>
                    </a:cubicBezTo>
                    <a:cubicBezTo>
                      <a:pt x="76906" y="0"/>
                      <a:pt x="54935" y="2438"/>
                      <a:pt x="32963" y="8536"/>
                    </a:cubicBezTo>
                    <a:cubicBezTo>
                      <a:pt x="6103" y="17071"/>
                      <a:pt x="0" y="28045"/>
                      <a:pt x="0" y="36580"/>
                    </a:cubicBezTo>
                    <a:lnTo>
                      <a:pt x="0" y="207292"/>
                    </a:lnTo>
                    <a:lnTo>
                      <a:pt x="2445" y="209730"/>
                    </a:lnTo>
                    <a:cubicBezTo>
                      <a:pt x="4883" y="212168"/>
                      <a:pt x="23197" y="232895"/>
                      <a:pt x="101322" y="232895"/>
                    </a:cubicBezTo>
                    <a:cubicBezTo>
                      <a:pt x="168461" y="232895"/>
                      <a:pt x="196541" y="212168"/>
                      <a:pt x="197761" y="212168"/>
                    </a:cubicBezTo>
                    <a:lnTo>
                      <a:pt x="201425" y="209730"/>
                    </a:lnTo>
                    <a:lnTo>
                      <a:pt x="201425" y="32922"/>
                    </a:lnTo>
                    <a:cubicBezTo>
                      <a:pt x="198980" y="25606"/>
                      <a:pt x="191658" y="15852"/>
                      <a:pt x="167242" y="8536"/>
                    </a:cubicBezTo>
                    <a:close/>
                    <a:moveTo>
                      <a:pt x="100103" y="15852"/>
                    </a:moveTo>
                    <a:cubicBezTo>
                      <a:pt x="157476" y="15852"/>
                      <a:pt x="183111" y="30484"/>
                      <a:pt x="183111" y="35361"/>
                    </a:cubicBezTo>
                    <a:cubicBezTo>
                      <a:pt x="183111" y="40239"/>
                      <a:pt x="157476" y="54872"/>
                      <a:pt x="100103" y="54872"/>
                    </a:cubicBezTo>
                    <a:cubicBezTo>
                      <a:pt x="42723" y="54872"/>
                      <a:pt x="17088" y="40239"/>
                      <a:pt x="17088" y="35361"/>
                    </a:cubicBezTo>
                    <a:cubicBezTo>
                      <a:pt x="17088" y="30484"/>
                      <a:pt x="43949" y="15852"/>
                      <a:pt x="100103" y="15852"/>
                    </a:cubicBezTo>
                    <a:close/>
                    <a:moveTo>
                      <a:pt x="183111" y="198757"/>
                    </a:moveTo>
                    <a:cubicBezTo>
                      <a:pt x="173345" y="203634"/>
                      <a:pt x="147709" y="214607"/>
                      <a:pt x="100103" y="214607"/>
                    </a:cubicBezTo>
                    <a:cubicBezTo>
                      <a:pt x="43949" y="214607"/>
                      <a:pt x="21971" y="203634"/>
                      <a:pt x="17088" y="199976"/>
                    </a:cubicBezTo>
                    <a:lnTo>
                      <a:pt x="17088" y="165832"/>
                    </a:lnTo>
                    <a:cubicBezTo>
                      <a:pt x="30519" y="171928"/>
                      <a:pt x="56154" y="178024"/>
                      <a:pt x="100103" y="178024"/>
                    </a:cubicBezTo>
                    <a:cubicBezTo>
                      <a:pt x="140388" y="178024"/>
                      <a:pt x="167242" y="170709"/>
                      <a:pt x="183111" y="163394"/>
                    </a:cubicBezTo>
                    <a:lnTo>
                      <a:pt x="183111" y="198757"/>
                    </a:lnTo>
                    <a:close/>
                    <a:moveTo>
                      <a:pt x="183111" y="146325"/>
                    </a:moveTo>
                    <a:cubicBezTo>
                      <a:pt x="173345" y="151202"/>
                      <a:pt x="147709" y="162175"/>
                      <a:pt x="100103" y="162175"/>
                    </a:cubicBezTo>
                    <a:cubicBezTo>
                      <a:pt x="43949" y="162175"/>
                      <a:pt x="21971" y="151202"/>
                      <a:pt x="17088" y="147544"/>
                    </a:cubicBezTo>
                    <a:lnTo>
                      <a:pt x="17088" y="110962"/>
                    </a:lnTo>
                    <a:cubicBezTo>
                      <a:pt x="30519" y="117058"/>
                      <a:pt x="56154" y="123154"/>
                      <a:pt x="100103" y="123154"/>
                    </a:cubicBezTo>
                    <a:cubicBezTo>
                      <a:pt x="140388" y="123154"/>
                      <a:pt x="167242" y="115839"/>
                      <a:pt x="183111" y="109743"/>
                    </a:cubicBezTo>
                    <a:lnTo>
                      <a:pt x="183111" y="146325"/>
                    </a:lnTo>
                    <a:close/>
                    <a:moveTo>
                      <a:pt x="183111" y="90229"/>
                    </a:moveTo>
                    <a:cubicBezTo>
                      <a:pt x="177009" y="93893"/>
                      <a:pt x="151373" y="106085"/>
                      <a:pt x="100103" y="106085"/>
                    </a:cubicBezTo>
                    <a:cubicBezTo>
                      <a:pt x="43949" y="106085"/>
                      <a:pt x="21971" y="95112"/>
                      <a:pt x="17088" y="91448"/>
                    </a:cubicBezTo>
                    <a:lnTo>
                      <a:pt x="17088" y="57311"/>
                    </a:lnTo>
                    <a:cubicBezTo>
                      <a:pt x="21971" y="59749"/>
                      <a:pt x="28080" y="62188"/>
                      <a:pt x="32963" y="63407"/>
                    </a:cubicBezTo>
                    <a:cubicBezTo>
                      <a:pt x="54935" y="69503"/>
                      <a:pt x="76906" y="71941"/>
                      <a:pt x="100103" y="71941"/>
                    </a:cubicBezTo>
                    <a:cubicBezTo>
                      <a:pt x="123293" y="71941"/>
                      <a:pt x="145271" y="69503"/>
                      <a:pt x="167242" y="63407"/>
                    </a:cubicBezTo>
                    <a:cubicBezTo>
                      <a:pt x="173345" y="62188"/>
                      <a:pt x="178228" y="59749"/>
                      <a:pt x="183111" y="57311"/>
                    </a:cubicBezTo>
                    <a:lnTo>
                      <a:pt x="183111" y="90229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</p:grp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E0B5B77B-CF93-2277-D69F-9244A0389CE1}"/>
              </a:ext>
            </a:extLst>
          </p:cNvPr>
          <p:cNvSpPr txBox="1"/>
          <p:nvPr/>
        </p:nvSpPr>
        <p:spPr>
          <a:xfrm>
            <a:off x="1168200" y="10733016"/>
            <a:ext cx="1015406" cy="838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16" dirty="0">
                <a:solidFill>
                  <a:srgbClr val="000000"/>
                </a:solidFill>
                <a:latin typeface="Oracle Sans"/>
                <a:cs typeface="Oracle Sans"/>
                <a:sym typeface="Oracle Sans"/>
                <a:rtl val="0"/>
              </a:rPr>
              <a:t>MySQL </a:t>
            </a:r>
          </a:p>
          <a:p>
            <a:pPr algn="ctr"/>
            <a:r>
              <a:rPr lang="en-US" sz="1616" dirty="0">
                <a:solidFill>
                  <a:srgbClr val="000000"/>
                </a:solidFill>
                <a:latin typeface="Oracle Sans"/>
                <a:cs typeface="Oracle Sans"/>
                <a:sym typeface="Oracle Sans"/>
                <a:rtl val="0"/>
              </a:rPr>
              <a:t>Database </a:t>
            </a:r>
          </a:p>
          <a:p>
            <a:pPr algn="ctr"/>
            <a:r>
              <a:rPr lang="en-US" sz="1616" dirty="0">
                <a:solidFill>
                  <a:srgbClr val="000000"/>
                </a:solidFill>
                <a:latin typeface="Oracle Sans"/>
                <a:cs typeface="Oracle Sans"/>
                <a:sym typeface="Oracle Sans"/>
                <a:rtl val="0"/>
              </a:rPr>
              <a:t>Service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8012D38-BA3A-5686-208F-5EAC455B6B88}"/>
              </a:ext>
            </a:extLst>
          </p:cNvPr>
          <p:cNvCxnSpPr>
            <a:cxnSpLocks/>
          </p:cNvCxnSpPr>
          <p:nvPr/>
        </p:nvCxnSpPr>
        <p:spPr>
          <a:xfrm>
            <a:off x="3676582" y="11127802"/>
            <a:ext cx="121480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8884DF8-8A6C-B9CE-405A-778A3EB0E8F8}"/>
              </a:ext>
            </a:extLst>
          </p:cNvPr>
          <p:cNvCxnSpPr>
            <a:cxnSpLocks/>
          </p:cNvCxnSpPr>
          <p:nvPr/>
        </p:nvCxnSpPr>
        <p:spPr>
          <a:xfrm>
            <a:off x="3605126" y="9314706"/>
            <a:ext cx="121480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aphic 3">
            <a:extLst>
              <a:ext uri="{FF2B5EF4-FFF2-40B4-BE49-F238E27FC236}">
                <a16:creationId xmlns:a16="http://schemas.microsoft.com/office/drawing/2014/main" id="{81BF483B-C772-8F87-0293-B4EB9710EB1D}"/>
              </a:ext>
            </a:extLst>
          </p:cNvPr>
          <p:cNvGrpSpPr/>
          <p:nvPr/>
        </p:nvGrpSpPr>
        <p:grpSpPr>
          <a:xfrm>
            <a:off x="2432191" y="9159036"/>
            <a:ext cx="635196" cy="633692"/>
            <a:chOff x="1142197" y="2312469"/>
            <a:chExt cx="514566" cy="513347"/>
          </a:xfrm>
        </p:grpSpPr>
        <p:grpSp>
          <p:nvGrpSpPr>
            <p:cNvPr id="58" name="Graphic 3">
              <a:extLst>
                <a:ext uri="{FF2B5EF4-FFF2-40B4-BE49-F238E27FC236}">
                  <a16:creationId xmlns:a16="http://schemas.microsoft.com/office/drawing/2014/main" id="{FBD00E6D-A567-47A2-7F16-1905E9A58A52}"/>
                </a:ext>
              </a:extLst>
            </p:cNvPr>
            <p:cNvGrpSpPr/>
            <p:nvPr/>
          </p:nvGrpSpPr>
          <p:grpSpPr>
            <a:xfrm>
              <a:off x="1142197" y="2312469"/>
              <a:ext cx="514566" cy="513347"/>
              <a:chOff x="1142197" y="2312469"/>
              <a:chExt cx="514566" cy="513347"/>
            </a:xfrm>
            <a:solidFill>
              <a:srgbClr val="FFFFFF"/>
            </a:solidFill>
          </p:grpSpPr>
          <p:sp>
            <p:nvSpPr>
              <p:cNvPr id="66" name="Freeform: Shape 29">
                <a:extLst>
                  <a:ext uri="{FF2B5EF4-FFF2-40B4-BE49-F238E27FC236}">
                    <a16:creationId xmlns:a16="http://schemas.microsoft.com/office/drawing/2014/main" id="{BB733BE4-C9AD-FA4C-1068-C5432985AD67}"/>
                  </a:ext>
                </a:extLst>
              </p:cNvPr>
              <p:cNvSpPr/>
              <p:nvPr/>
            </p:nvSpPr>
            <p:spPr>
              <a:xfrm>
                <a:off x="1148306" y="2318578"/>
                <a:ext cx="502348" cy="502348"/>
              </a:xfrm>
              <a:custGeom>
                <a:avLst/>
                <a:gdLst>
                  <a:gd name="connsiteX0" fmla="*/ 26893 w 502348"/>
                  <a:gd name="connsiteY0" fmla="*/ 501123 h 502348"/>
                  <a:gd name="connsiteX1" fmla="*/ 0 w 502348"/>
                  <a:gd name="connsiteY1" fmla="*/ 474236 h 502348"/>
                  <a:gd name="connsiteX2" fmla="*/ 0 w 502348"/>
                  <a:gd name="connsiteY2" fmla="*/ 26890 h 502348"/>
                  <a:gd name="connsiteX3" fmla="*/ 26893 w 502348"/>
                  <a:gd name="connsiteY3" fmla="*/ 0 h 502348"/>
                  <a:gd name="connsiteX4" fmla="*/ 475462 w 502348"/>
                  <a:gd name="connsiteY4" fmla="*/ 0 h 502348"/>
                  <a:gd name="connsiteX5" fmla="*/ 502349 w 502348"/>
                  <a:gd name="connsiteY5" fmla="*/ 26890 h 502348"/>
                  <a:gd name="connsiteX6" fmla="*/ 502349 w 502348"/>
                  <a:gd name="connsiteY6" fmla="*/ 475455 h 502348"/>
                  <a:gd name="connsiteX7" fmla="*/ 475462 w 502348"/>
                  <a:gd name="connsiteY7" fmla="*/ 502348 h 502348"/>
                  <a:gd name="connsiteX8" fmla="*/ 26893 w 502348"/>
                  <a:gd name="connsiteY8" fmla="*/ 501123 h 50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348" h="502348">
                    <a:moveTo>
                      <a:pt x="26893" y="501123"/>
                    </a:moveTo>
                    <a:cubicBezTo>
                      <a:pt x="12224" y="501123"/>
                      <a:pt x="0" y="488905"/>
                      <a:pt x="0" y="474236"/>
                    </a:cubicBezTo>
                    <a:lnTo>
                      <a:pt x="0" y="26890"/>
                    </a:lnTo>
                    <a:cubicBezTo>
                      <a:pt x="0" y="12223"/>
                      <a:pt x="12224" y="0"/>
                      <a:pt x="26893" y="0"/>
                    </a:cubicBezTo>
                    <a:lnTo>
                      <a:pt x="475462" y="0"/>
                    </a:lnTo>
                    <a:cubicBezTo>
                      <a:pt x="490125" y="0"/>
                      <a:pt x="502349" y="12223"/>
                      <a:pt x="502349" y="26890"/>
                    </a:cubicBezTo>
                    <a:lnTo>
                      <a:pt x="502349" y="475455"/>
                    </a:lnTo>
                    <a:cubicBezTo>
                      <a:pt x="502349" y="490124"/>
                      <a:pt x="490125" y="502348"/>
                      <a:pt x="475462" y="502348"/>
                    </a:cubicBezTo>
                    <a:lnTo>
                      <a:pt x="26893" y="501123"/>
                    </a:lnTo>
                    <a:close/>
                  </a:path>
                </a:pathLst>
              </a:custGeom>
              <a:solidFill>
                <a:srgbClr val="FFFFFF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67" name="Freeform: Shape 30">
                <a:extLst>
                  <a:ext uri="{FF2B5EF4-FFF2-40B4-BE49-F238E27FC236}">
                    <a16:creationId xmlns:a16="http://schemas.microsoft.com/office/drawing/2014/main" id="{41C1C292-D285-32FB-B935-1B7DA4FC8DD8}"/>
                  </a:ext>
                </a:extLst>
              </p:cNvPr>
              <p:cNvSpPr/>
              <p:nvPr/>
            </p:nvSpPr>
            <p:spPr>
              <a:xfrm>
                <a:off x="1142197" y="2312469"/>
                <a:ext cx="514566" cy="513347"/>
              </a:xfrm>
              <a:custGeom>
                <a:avLst/>
                <a:gdLst>
                  <a:gd name="connsiteX0" fmla="*/ 480346 w 514566"/>
                  <a:gd name="connsiteY0" fmla="*/ 12223 h 513347"/>
                  <a:gd name="connsiteX1" fmla="*/ 501123 w 514566"/>
                  <a:gd name="connsiteY1" fmla="*/ 33001 h 513347"/>
                  <a:gd name="connsiteX2" fmla="*/ 501123 w 514566"/>
                  <a:gd name="connsiteY2" fmla="*/ 45223 h 513347"/>
                  <a:gd name="connsiteX3" fmla="*/ 501123 w 514566"/>
                  <a:gd name="connsiteY3" fmla="*/ 47668 h 513347"/>
                  <a:gd name="connsiteX4" fmla="*/ 501123 w 514566"/>
                  <a:gd name="connsiteY4" fmla="*/ 481571 h 513347"/>
                  <a:gd name="connsiteX5" fmla="*/ 480346 w 514566"/>
                  <a:gd name="connsiteY5" fmla="*/ 502349 h 513347"/>
                  <a:gd name="connsiteX6" fmla="*/ 33002 w 514566"/>
                  <a:gd name="connsiteY6" fmla="*/ 502349 h 513347"/>
                  <a:gd name="connsiteX7" fmla="*/ 12224 w 514566"/>
                  <a:gd name="connsiteY7" fmla="*/ 480346 h 513347"/>
                  <a:gd name="connsiteX8" fmla="*/ 12224 w 514566"/>
                  <a:gd name="connsiteY8" fmla="*/ 47668 h 513347"/>
                  <a:gd name="connsiteX9" fmla="*/ 12224 w 514566"/>
                  <a:gd name="connsiteY9" fmla="*/ 44001 h 513347"/>
                  <a:gd name="connsiteX10" fmla="*/ 12224 w 514566"/>
                  <a:gd name="connsiteY10" fmla="*/ 31779 h 513347"/>
                  <a:gd name="connsiteX11" fmla="*/ 33002 w 514566"/>
                  <a:gd name="connsiteY11" fmla="*/ 12223 h 513347"/>
                  <a:gd name="connsiteX12" fmla="*/ 480346 w 514566"/>
                  <a:gd name="connsiteY12" fmla="*/ 12223 h 513347"/>
                  <a:gd name="connsiteX13" fmla="*/ 480346 w 514566"/>
                  <a:gd name="connsiteY13" fmla="*/ 0 h 513347"/>
                  <a:gd name="connsiteX14" fmla="*/ 33002 w 514566"/>
                  <a:gd name="connsiteY14" fmla="*/ 0 h 513347"/>
                  <a:gd name="connsiteX15" fmla="*/ 0 w 514566"/>
                  <a:gd name="connsiteY15" fmla="*/ 33001 h 513347"/>
                  <a:gd name="connsiteX16" fmla="*/ 0 w 514566"/>
                  <a:gd name="connsiteY16" fmla="*/ 45223 h 513347"/>
                  <a:gd name="connsiteX17" fmla="*/ 0 w 514566"/>
                  <a:gd name="connsiteY17" fmla="*/ 47668 h 513347"/>
                  <a:gd name="connsiteX18" fmla="*/ 0 w 514566"/>
                  <a:gd name="connsiteY18" fmla="*/ 481571 h 513347"/>
                  <a:gd name="connsiteX19" fmla="*/ 33002 w 514566"/>
                  <a:gd name="connsiteY19" fmla="*/ 513347 h 513347"/>
                  <a:gd name="connsiteX20" fmla="*/ 481571 w 514566"/>
                  <a:gd name="connsiteY20" fmla="*/ 513347 h 513347"/>
                  <a:gd name="connsiteX21" fmla="*/ 514567 w 514566"/>
                  <a:gd name="connsiteY21" fmla="*/ 480346 h 513347"/>
                  <a:gd name="connsiteX22" fmla="*/ 514567 w 514566"/>
                  <a:gd name="connsiteY22" fmla="*/ 47668 h 513347"/>
                  <a:gd name="connsiteX23" fmla="*/ 514567 w 514566"/>
                  <a:gd name="connsiteY23" fmla="*/ 44001 h 513347"/>
                  <a:gd name="connsiteX24" fmla="*/ 514567 w 514566"/>
                  <a:gd name="connsiteY24" fmla="*/ 31779 h 513347"/>
                  <a:gd name="connsiteX25" fmla="*/ 480346 w 514566"/>
                  <a:gd name="connsiteY25" fmla="*/ 0 h 51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4566" h="513347">
                    <a:moveTo>
                      <a:pt x="480346" y="12223"/>
                    </a:moveTo>
                    <a:cubicBezTo>
                      <a:pt x="491344" y="12223"/>
                      <a:pt x="501123" y="22001"/>
                      <a:pt x="501123" y="33001"/>
                    </a:cubicBezTo>
                    <a:lnTo>
                      <a:pt x="501123" y="45223"/>
                    </a:lnTo>
                    <a:lnTo>
                      <a:pt x="501123" y="47668"/>
                    </a:lnTo>
                    <a:lnTo>
                      <a:pt x="501123" y="481571"/>
                    </a:lnTo>
                    <a:cubicBezTo>
                      <a:pt x="501123" y="492570"/>
                      <a:pt x="491344" y="502349"/>
                      <a:pt x="480346" y="502349"/>
                    </a:cubicBezTo>
                    <a:lnTo>
                      <a:pt x="33002" y="502349"/>
                    </a:lnTo>
                    <a:cubicBezTo>
                      <a:pt x="22003" y="501123"/>
                      <a:pt x="12224" y="491344"/>
                      <a:pt x="12224" y="480346"/>
                    </a:cubicBezTo>
                    <a:lnTo>
                      <a:pt x="12224" y="47668"/>
                    </a:lnTo>
                    <a:lnTo>
                      <a:pt x="12224" y="44001"/>
                    </a:lnTo>
                    <a:lnTo>
                      <a:pt x="12224" y="31779"/>
                    </a:lnTo>
                    <a:cubicBezTo>
                      <a:pt x="12224" y="22001"/>
                      <a:pt x="22003" y="12223"/>
                      <a:pt x="33002" y="12223"/>
                    </a:cubicBezTo>
                    <a:lnTo>
                      <a:pt x="480346" y="12223"/>
                    </a:lnTo>
                    <a:close/>
                    <a:moveTo>
                      <a:pt x="480346" y="0"/>
                    </a:moveTo>
                    <a:lnTo>
                      <a:pt x="33002" y="0"/>
                    </a:lnTo>
                    <a:cubicBezTo>
                      <a:pt x="14669" y="0"/>
                      <a:pt x="0" y="14667"/>
                      <a:pt x="0" y="33001"/>
                    </a:cubicBezTo>
                    <a:lnTo>
                      <a:pt x="0" y="45223"/>
                    </a:lnTo>
                    <a:lnTo>
                      <a:pt x="0" y="47668"/>
                    </a:lnTo>
                    <a:lnTo>
                      <a:pt x="0" y="481571"/>
                    </a:lnTo>
                    <a:cubicBezTo>
                      <a:pt x="0" y="498678"/>
                      <a:pt x="14669" y="513347"/>
                      <a:pt x="33002" y="513347"/>
                    </a:cubicBezTo>
                    <a:lnTo>
                      <a:pt x="481571" y="513347"/>
                    </a:lnTo>
                    <a:cubicBezTo>
                      <a:pt x="499904" y="513347"/>
                      <a:pt x="514567" y="498678"/>
                      <a:pt x="514567" y="480346"/>
                    </a:cubicBezTo>
                    <a:lnTo>
                      <a:pt x="514567" y="47668"/>
                    </a:lnTo>
                    <a:lnTo>
                      <a:pt x="514567" y="44001"/>
                    </a:lnTo>
                    <a:lnTo>
                      <a:pt x="514567" y="31779"/>
                    </a:lnTo>
                    <a:cubicBezTo>
                      <a:pt x="513347" y="14667"/>
                      <a:pt x="498679" y="0"/>
                      <a:pt x="48034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</p:grpSp>
        <p:grpSp>
          <p:nvGrpSpPr>
            <p:cNvPr id="59" name="Graphic 3">
              <a:extLst>
                <a:ext uri="{FF2B5EF4-FFF2-40B4-BE49-F238E27FC236}">
                  <a16:creationId xmlns:a16="http://schemas.microsoft.com/office/drawing/2014/main" id="{48E84728-B19C-5C3A-18C2-65FCF9039A96}"/>
                </a:ext>
              </a:extLst>
            </p:cNvPr>
            <p:cNvGrpSpPr/>
            <p:nvPr/>
          </p:nvGrpSpPr>
          <p:grpSpPr>
            <a:xfrm>
              <a:off x="1154421" y="2324691"/>
              <a:ext cx="490124" cy="488900"/>
              <a:chOff x="1154421" y="2324691"/>
              <a:chExt cx="490124" cy="488900"/>
            </a:xfrm>
            <a:solidFill>
              <a:srgbClr val="2D5967"/>
            </a:solidFill>
          </p:grpSpPr>
          <p:sp>
            <p:nvSpPr>
              <p:cNvPr id="60" name="Freeform: Shape 32">
                <a:extLst>
                  <a:ext uri="{FF2B5EF4-FFF2-40B4-BE49-F238E27FC236}">
                    <a16:creationId xmlns:a16="http://schemas.microsoft.com/office/drawing/2014/main" id="{535000FE-D5D9-9CBC-AE3B-7B32BCE902E7}"/>
                  </a:ext>
                </a:extLst>
              </p:cNvPr>
              <p:cNvSpPr/>
              <p:nvPr/>
            </p:nvSpPr>
            <p:spPr>
              <a:xfrm>
                <a:off x="1232643" y="2428583"/>
                <a:ext cx="152784" cy="149115"/>
              </a:xfrm>
              <a:custGeom>
                <a:avLst/>
                <a:gdLst>
                  <a:gd name="connsiteX0" fmla="*/ 152785 w 152784"/>
                  <a:gd name="connsiteY0" fmla="*/ 0 h 149115"/>
                  <a:gd name="connsiteX1" fmla="*/ 0 w 152784"/>
                  <a:gd name="connsiteY1" fmla="*/ 0 h 149115"/>
                  <a:gd name="connsiteX2" fmla="*/ 0 w 152784"/>
                  <a:gd name="connsiteY2" fmla="*/ 149115 h 149115"/>
                  <a:gd name="connsiteX3" fmla="*/ 152785 w 152784"/>
                  <a:gd name="connsiteY3" fmla="*/ 149115 h 149115"/>
                  <a:gd name="connsiteX4" fmla="*/ 152785 w 152784"/>
                  <a:gd name="connsiteY4" fmla="*/ 0 h 149115"/>
                  <a:gd name="connsiteX5" fmla="*/ 134446 w 152784"/>
                  <a:gd name="connsiteY5" fmla="*/ 130782 h 149115"/>
                  <a:gd name="connsiteX6" fmla="*/ 18333 w 152784"/>
                  <a:gd name="connsiteY6" fmla="*/ 130782 h 149115"/>
                  <a:gd name="connsiteX7" fmla="*/ 18333 w 152784"/>
                  <a:gd name="connsiteY7" fmla="*/ 17112 h 149115"/>
                  <a:gd name="connsiteX8" fmla="*/ 134446 w 152784"/>
                  <a:gd name="connsiteY8" fmla="*/ 17112 h 149115"/>
                  <a:gd name="connsiteX9" fmla="*/ 134446 w 152784"/>
                  <a:gd name="connsiteY9" fmla="*/ 130782 h 149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784" h="149115">
                    <a:moveTo>
                      <a:pt x="152785" y="0"/>
                    </a:moveTo>
                    <a:lnTo>
                      <a:pt x="0" y="0"/>
                    </a:lnTo>
                    <a:lnTo>
                      <a:pt x="0" y="149115"/>
                    </a:lnTo>
                    <a:lnTo>
                      <a:pt x="152785" y="149115"/>
                    </a:lnTo>
                    <a:lnTo>
                      <a:pt x="152785" y="0"/>
                    </a:lnTo>
                    <a:close/>
                    <a:moveTo>
                      <a:pt x="134446" y="130782"/>
                    </a:moveTo>
                    <a:lnTo>
                      <a:pt x="18333" y="130782"/>
                    </a:lnTo>
                    <a:lnTo>
                      <a:pt x="18333" y="17112"/>
                    </a:lnTo>
                    <a:lnTo>
                      <a:pt x="134446" y="17112"/>
                    </a:lnTo>
                    <a:cubicBezTo>
                      <a:pt x="134446" y="17112"/>
                      <a:pt x="134446" y="130782"/>
                      <a:pt x="134446" y="130782"/>
                    </a:cubicBez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61" name="Freeform: Shape 33">
                <a:extLst>
                  <a:ext uri="{FF2B5EF4-FFF2-40B4-BE49-F238E27FC236}">
                    <a16:creationId xmlns:a16="http://schemas.microsoft.com/office/drawing/2014/main" id="{2365BEDE-7142-EF26-9F03-50C4DA39C011}"/>
                  </a:ext>
                </a:extLst>
              </p:cNvPr>
              <p:cNvSpPr/>
              <p:nvPr/>
            </p:nvSpPr>
            <p:spPr>
              <a:xfrm>
                <a:off x="1413540" y="2428583"/>
                <a:ext cx="152778" cy="149115"/>
              </a:xfrm>
              <a:custGeom>
                <a:avLst/>
                <a:gdLst>
                  <a:gd name="connsiteX0" fmla="*/ 152779 w 152778"/>
                  <a:gd name="connsiteY0" fmla="*/ 0 h 149115"/>
                  <a:gd name="connsiteX1" fmla="*/ 0 w 152778"/>
                  <a:gd name="connsiteY1" fmla="*/ 0 h 149115"/>
                  <a:gd name="connsiteX2" fmla="*/ 0 w 152778"/>
                  <a:gd name="connsiteY2" fmla="*/ 149115 h 149115"/>
                  <a:gd name="connsiteX3" fmla="*/ 152779 w 152778"/>
                  <a:gd name="connsiteY3" fmla="*/ 149115 h 149115"/>
                  <a:gd name="connsiteX4" fmla="*/ 152779 w 152778"/>
                  <a:gd name="connsiteY4" fmla="*/ 0 h 149115"/>
                  <a:gd name="connsiteX5" fmla="*/ 134446 w 152778"/>
                  <a:gd name="connsiteY5" fmla="*/ 130782 h 149115"/>
                  <a:gd name="connsiteX6" fmla="*/ 18333 w 152778"/>
                  <a:gd name="connsiteY6" fmla="*/ 130782 h 149115"/>
                  <a:gd name="connsiteX7" fmla="*/ 18333 w 152778"/>
                  <a:gd name="connsiteY7" fmla="*/ 17112 h 149115"/>
                  <a:gd name="connsiteX8" fmla="*/ 134446 w 152778"/>
                  <a:gd name="connsiteY8" fmla="*/ 17112 h 149115"/>
                  <a:gd name="connsiteX9" fmla="*/ 134446 w 152778"/>
                  <a:gd name="connsiteY9" fmla="*/ 130782 h 149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778" h="149115">
                    <a:moveTo>
                      <a:pt x="152779" y="0"/>
                    </a:moveTo>
                    <a:lnTo>
                      <a:pt x="0" y="0"/>
                    </a:lnTo>
                    <a:lnTo>
                      <a:pt x="0" y="149115"/>
                    </a:lnTo>
                    <a:lnTo>
                      <a:pt x="152779" y="149115"/>
                    </a:lnTo>
                    <a:lnTo>
                      <a:pt x="152779" y="0"/>
                    </a:lnTo>
                    <a:close/>
                    <a:moveTo>
                      <a:pt x="134446" y="130782"/>
                    </a:moveTo>
                    <a:lnTo>
                      <a:pt x="18333" y="130782"/>
                    </a:lnTo>
                    <a:lnTo>
                      <a:pt x="18333" y="17112"/>
                    </a:lnTo>
                    <a:lnTo>
                      <a:pt x="134446" y="17112"/>
                    </a:lnTo>
                    <a:lnTo>
                      <a:pt x="134446" y="130782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62" name="Freeform: Shape 34">
                <a:extLst>
                  <a:ext uri="{FF2B5EF4-FFF2-40B4-BE49-F238E27FC236}">
                    <a16:creationId xmlns:a16="http://schemas.microsoft.com/office/drawing/2014/main" id="{2C7E66BA-973F-3DE9-CBBB-F2DE2CD98D44}"/>
                  </a:ext>
                </a:extLst>
              </p:cNvPr>
              <p:cNvSpPr/>
              <p:nvPr/>
            </p:nvSpPr>
            <p:spPr>
              <a:xfrm>
                <a:off x="1232643" y="2605811"/>
                <a:ext cx="152784" cy="149112"/>
              </a:xfrm>
              <a:custGeom>
                <a:avLst/>
                <a:gdLst>
                  <a:gd name="connsiteX0" fmla="*/ 152785 w 152784"/>
                  <a:gd name="connsiteY0" fmla="*/ 0 h 149112"/>
                  <a:gd name="connsiteX1" fmla="*/ 0 w 152784"/>
                  <a:gd name="connsiteY1" fmla="*/ 0 h 149112"/>
                  <a:gd name="connsiteX2" fmla="*/ 0 w 152784"/>
                  <a:gd name="connsiteY2" fmla="*/ 149112 h 149112"/>
                  <a:gd name="connsiteX3" fmla="*/ 152785 w 152784"/>
                  <a:gd name="connsiteY3" fmla="*/ 149112 h 149112"/>
                  <a:gd name="connsiteX4" fmla="*/ 152785 w 152784"/>
                  <a:gd name="connsiteY4" fmla="*/ 0 h 149112"/>
                  <a:gd name="connsiteX5" fmla="*/ 134446 w 152784"/>
                  <a:gd name="connsiteY5" fmla="*/ 132005 h 149112"/>
                  <a:gd name="connsiteX6" fmla="*/ 18333 w 152784"/>
                  <a:gd name="connsiteY6" fmla="*/ 132005 h 149112"/>
                  <a:gd name="connsiteX7" fmla="*/ 18333 w 152784"/>
                  <a:gd name="connsiteY7" fmla="*/ 18334 h 149112"/>
                  <a:gd name="connsiteX8" fmla="*/ 134446 w 152784"/>
                  <a:gd name="connsiteY8" fmla="*/ 18334 h 149112"/>
                  <a:gd name="connsiteX9" fmla="*/ 134446 w 152784"/>
                  <a:gd name="connsiteY9" fmla="*/ 132005 h 14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784" h="149112">
                    <a:moveTo>
                      <a:pt x="152785" y="0"/>
                    </a:moveTo>
                    <a:lnTo>
                      <a:pt x="0" y="0"/>
                    </a:lnTo>
                    <a:lnTo>
                      <a:pt x="0" y="149112"/>
                    </a:lnTo>
                    <a:lnTo>
                      <a:pt x="152785" y="149112"/>
                    </a:lnTo>
                    <a:lnTo>
                      <a:pt x="152785" y="0"/>
                    </a:lnTo>
                    <a:close/>
                    <a:moveTo>
                      <a:pt x="134446" y="132005"/>
                    </a:moveTo>
                    <a:lnTo>
                      <a:pt x="18333" y="132005"/>
                    </a:lnTo>
                    <a:lnTo>
                      <a:pt x="18333" y="18334"/>
                    </a:lnTo>
                    <a:lnTo>
                      <a:pt x="134446" y="18334"/>
                    </a:lnTo>
                    <a:cubicBezTo>
                      <a:pt x="134446" y="18334"/>
                      <a:pt x="134446" y="132005"/>
                      <a:pt x="134446" y="132005"/>
                    </a:cubicBez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63" name="Freeform: Shape 36">
                <a:extLst>
                  <a:ext uri="{FF2B5EF4-FFF2-40B4-BE49-F238E27FC236}">
                    <a16:creationId xmlns:a16="http://schemas.microsoft.com/office/drawing/2014/main" id="{6F5CCAE5-68EA-E8A3-E8CD-97CAB26D7C89}"/>
                  </a:ext>
                </a:extLst>
              </p:cNvPr>
              <p:cNvSpPr/>
              <p:nvPr/>
            </p:nvSpPr>
            <p:spPr>
              <a:xfrm>
                <a:off x="1413540" y="2605811"/>
                <a:ext cx="152778" cy="149112"/>
              </a:xfrm>
              <a:custGeom>
                <a:avLst/>
                <a:gdLst>
                  <a:gd name="connsiteX0" fmla="*/ 152779 w 152778"/>
                  <a:gd name="connsiteY0" fmla="*/ 0 h 149112"/>
                  <a:gd name="connsiteX1" fmla="*/ 0 w 152778"/>
                  <a:gd name="connsiteY1" fmla="*/ 0 h 149112"/>
                  <a:gd name="connsiteX2" fmla="*/ 0 w 152778"/>
                  <a:gd name="connsiteY2" fmla="*/ 149112 h 149112"/>
                  <a:gd name="connsiteX3" fmla="*/ 152779 w 152778"/>
                  <a:gd name="connsiteY3" fmla="*/ 149112 h 149112"/>
                  <a:gd name="connsiteX4" fmla="*/ 152779 w 152778"/>
                  <a:gd name="connsiteY4" fmla="*/ 0 h 149112"/>
                  <a:gd name="connsiteX5" fmla="*/ 134446 w 152778"/>
                  <a:gd name="connsiteY5" fmla="*/ 132005 h 149112"/>
                  <a:gd name="connsiteX6" fmla="*/ 18333 w 152778"/>
                  <a:gd name="connsiteY6" fmla="*/ 132005 h 149112"/>
                  <a:gd name="connsiteX7" fmla="*/ 18333 w 152778"/>
                  <a:gd name="connsiteY7" fmla="*/ 18334 h 149112"/>
                  <a:gd name="connsiteX8" fmla="*/ 134446 w 152778"/>
                  <a:gd name="connsiteY8" fmla="*/ 18334 h 149112"/>
                  <a:gd name="connsiteX9" fmla="*/ 134446 w 152778"/>
                  <a:gd name="connsiteY9" fmla="*/ 132005 h 14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778" h="149112">
                    <a:moveTo>
                      <a:pt x="152779" y="0"/>
                    </a:moveTo>
                    <a:lnTo>
                      <a:pt x="0" y="0"/>
                    </a:lnTo>
                    <a:lnTo>
                      <a:pt x="0" y="149112"/>
                    </a:lnTo>
                    <a:lnTo>
                      <a:pt x="152779" y="149112"/>
                    </a:lnTo>
                    <a:lnTo>
                      <a:pt x="152779" y="0"/>
                    </a:lnTo>
                    <a:close/>
                    <a:moveTo>
                      <a:pt x="134446" y="132005"/>
                    </a:moveTo>
                    <a:lnTo>
                      <a:pt x="18333" y="132005"/>
                    </a:lnTo>
                    <a:lnTo>
                      <a:pt x="18333" y="18334"/>
                    </a:lnTo>
                    <a:lnTo>
                      <a:pt x="134446" y="18334"/>
                    </a:lnTo>
                    <a:lnTo>
                      <a:pt x="134446" y="132005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64" name="Freeform: Shape 38">
                <a:extLst>
                  <a:ext uri="{FF2B5EF4-FFF2-40B4-BE49-F238E27FC236}">
                    <a16:creationId xmlns:a16="http://schemas.microsoft.com/office/drawing/2014/main" id="{28EA252B-56A5-6B46-1D9E-BBF96AA9ED1E}"/>
                  </a:ext>
                </a:extLst>
              </p:cNvPr>
              <p:cNvSpPr/>
              <p:nvPr/>
            </p:nvSpPr>
            <p:spPr>
              <a:xfrm>
                <a:off x="1154421" y="2373582"/>
                <a:ext cx="490124" cy="440009"/>
              </a:xfrm>
              <a:custGeom>
                <a:avLst/>
                <a:gdLst>
                  <a:gd name="connsiteX0" fmla="*/ 0 w 490124"/>
                  <a:gd name="connsiteY0" fmla="*/ 419232 h 440009"/>
                  <a:gd name="connsiteX1" fmla="*/ 20778 w 490124"/>
                  <a:gd name="connsiteY1" fmla="*/ 440010 h 440009"/>
                  <a:gd name="connsiteX2" fmla="*/ 469347 w 490124"/>
                  <a:gd name="connsiteY2" fmla="*/ 440010 h 440009"/>
                  <a:gd name="connsiteX3" fmla="*/ 490125 w 490124"/>
                  <a:gd name="connsiteY3" fmla="*/ 419232 h 440009"/>
                  <a:gd name="connsiteX4" fmla="*/ 490125 w 490124"/>
                  <a:gd name="connsiteY4" fmla="*/ 0 h 440009"/>
                  <a:gd name="connsiteX5" fmla="*/ 0 w 490124"/>
                  <a:gd name="connsiteY5" fmla="*/ 0 h 440009"/>
                  <a:gd name="connsiteX6" fmla="*/ 0 w 490124"/>
                  <a:gd name="connsiteY6" fmla="*/ 419232 h 440009"/>
                  <a:gd name="connsiteX7" fmla="*/ 18333 w 490124"/>
                  <a:gd name="connsiteY7" fmla="*/ 18334 h 440009"/>
                  <a:gd name="connsiteX8" fmla="*/ 470566 w 490124"/>
                  <a:gd name="connsiteY8" fmla="*/ 18334 h 440009"/>
                  <a:gd name="connsiteX9" fmla="*/ 470566 w 490124"/>
                  <a:gd name="connsiteY9" fmla="*/ 420458 h 440009"/>
                  <a:gd name="connsiteX10" fmla="*/ 468121 w 490124"/>
                  <a:gd name="connsiteY10" fmla="*/ 422903 h 440009"/>
                  <a:gd name="connsiteX11" fmla="*/ 20778 w 490124"/>
                  <a:gd name="connsiteY11" fmla="*/ 422903 h 440009"/>
                  <a:gd name="connsiteX12" fmla="*/ 18333 w 490124"/>
                  <a:gd name="connsiteY12" fmla="*/ 420458 h 440009"/>
                  <a:gd name="connsiteX13" fmla="*/ 18333 w 490124"/>
                  <a:gd name="connsiteY13" fmla="*/ 18334 h 440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0124" h="440009">
                    <a:moveTo>
                      <a:pt x="0" y="419232"/>
                    </a:moveTo>
                    <a:cubicBezTo>
                      <a:pt x="0" y="430237"/>
                      <a:pt x="9779" y="440010"/>
                      <a:pt x="20778" y="440010"/>
                    </a:cubicBezTo>
                    <a:lnTo>
                      <a:pt x="469347" y="440010"/>
                    </a:lnTo>
                    <a:cubicBezTo>
                      <a:pt x="480346" y="440010"/>
                      <a:pt x="490125" y="430237"/>
                      <a:pt x="490125" y="419232"/>
                    </a:cubicBezTo>
                    <a:lnTo>
                      <a:pt x="490125" y="0"/>
                    </a:lnTo>
                    <a:lnTo>
                      <a:pt x="0" y="0"/>
                    </a:lnTo>
                    <a:lnTo>
                      <a:pt x="0" y="419232"/>
                    </a:lnTo>
                    <a:close/>
                    <a:moveTo>
                      <a:pt x="18333" y="18334"/>
                    </a:moveTo>
                    <a:lnTo>
                      <a:pt x="470566" y="18334"/>
                    </a:lnTo>
                    <a:lnTo>
                      <a:pt x="470566" y="420458"/>
                    </a:lnTo>
                    <a:cubicBezTo>
                      <a:pt x="470566" y="421677"/>
                      <a:pt x="469347" y="422903"/>
                      <a:pt x="468121" y="422903"/>
                    </a:cubicBezTo>
                    <a:lnTo>
                      <a:pt x="20778" y="422903"/>
                    </a:lnTo>
                    <a:cubicBezTo>
                      <a:pt x="19552" y="422903"/>
                      <a:pt x="18333" y="421677"/>
                      <a:pt x="18333" y="420458"/>
                    </a:cubicBezTo>
                    <a:lnTo>
                      <a:pt x="18333" y="18334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65" name="Freeform: Shape 41">
                <a:extLst>
                  <a:ext uri="{FF2B5EF4-FFF2-40B4-BE49-F238E27FC236}">
                    <a16:creationId xmlns:a16="http://schemas.microsoft.com/office/drawing/2014/main" id="{DF7481AA-B51B-4CA3-A8CF-CF7923937640}"/>
                  </a:ext>
                </a:extLst>
              </p:cNvPr>
              <p:cNvSpPr/>
              <p:nvPr/>
            </p:nvSpPr>
            <p:spPr>
              <a:xfrm>
                <a:off x="1154421" y="2324691"/>
                <a:ext cx="488899" cy="35445"/>
              </a:xfrm>
              <a:custGeom>
                <a:avLst/>
                <a:gdLst>
                  <a:gd name="connsiteX0" fmla="*/ 468121 w 488899"/>
                  <a:gd name="connsiteY0" fmla="*/ 0 h 35445"/>
                  <a:gd name="connsiteX1" fmla="*/ 20778 w 488899"/>
                  <a:gd name="connsiteY1" fmla="*/ 0 h 35445"/>
                  <a:gd name="connsiteX2" fmla="*/ 0 w 488899"/>
                  <a:gd name="connsiteY2" fmla="*/ 20778 h 35445"/>
                  <a:gd name="connsiteX3" fmla="*/ 0 w 488899"/>
                  <a:gd name="connsiteY3" fmla="*/ 35445 h 35445"/>
                  <a:gd name="connsiteX4" fmla="*/ 488899 w 488899"/>
                  <a:gd name="connsiteY4" fmla="*/ 35445 h 35445"/>
                  <a:gd name="connsiteX5" fmla="*/ 488899 w 488899"/>
                  <a:gd name="connsiteY5" fmla="*/ 20778 h 35445"/>
                  <a:gd name="connsiteX6" fmla="*/ 468121 w 488899"/>
                  <a:gd name="connsiteY6" fmla="*/ 0 h 35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8899" h="35445">
                    <a:moveTo>
                      <a:pt x="468121" y="0"/>
                    </a:moveTo>
                    <a:lnTo>
                      <a:pt x="20778" y="0"/>
                    </a:lnTo>
                    <a:cubicBezTo>
                      <a:pt x="9779" y="0"/>
                      <a:pt x="0" y="9778"/>
                      <a:pt x="0" y="20778"/>
                    </a:cubicBezTo>
                    <a:lnTo>
                      <a:pt x="0" y="35445"/>
                    </a:lnTo>
                    <a:lnTo>
                      <a:pt x="488899" y="35445"/>
                    </a:lnTo>
                    <a:lnTo>
                      <a:pt x="488899" y="20778"/>
                    </a:lnTo>
                    <a:cubicBezTo>
                      <a:pt x="488899" y="9778"/>
                      <a:pt x="479120" y="0"/>
                      <a:pt x="468121" y="0"/>
                    </a:cubicBezTo>
                    <a:close/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</p:grp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1006A21B-2533-7F60-D495-9F67A53D1C83}"/>
              </a:ext>
            </a:extLst>
          </p:cNvPr>
          <p:cNvSpPr txBox="1"/>
          <p:nvPr/>
        </p:nvSpPr>
        <p:spPr>
          <a:xfrm>
            <a:off x="1100026" y="9107636"/>
            <a:ext cx="115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Oracle Sans"/>
                <a:cs typeface="Oracle Sans"/>
                <a:sym typeface="Oracle Sans"/>
                <a:rtl val="0"/>
              </a:rPr>
              <a:t>Block Storage</a:t>
            </a: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1C1BC602-5332-F2AD-B374-A72AA305949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473245" y="10771086"/>
            <a:ext cx="680344" cy="680344"/>
          </a:xfrm>
          <a:prstGeom prst="rect">
            <a:avLst/>
          </a:prstGeom>
        </p:spPr>
      </p:pic>
      <p:sp>
        <p:nvSpPr>
          <p:cNvPr id="70" name="Rectangle 69">
            <a:extLst>
              <a:ext uri="{FF2B5EF4-FFF2-40B4-BE49-F238E27FC236}">
                <a16:creationId xmlns:a16="http://schemas.microsoft.com/office/drawing/2014/main" id="{AC4B5297-288F-572A-17E2-548E4079E1E9}"/>
              </a:ext>
            </a:extLst>
          </p:cNvPr>
          <p:cNvSpPr/>
          <p:nvPr/>
        </p:nvSpPr>
        <p:spPr>
          <a:xfrm>
            <a:off x="6171795" y="10860144"/>
            <a:ext cx="1149228" cy="629916"/>
          </a:xfrm>
          <a:prstGeom prst="rect">
            <a:avLst/>
          </a:prstGeom>
        </p:spPr>
        <p:txBody>
          <a:bodyPr wrap="square" tIns="146304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600" b="1" dirty="0">
                <a:solidFill>
                  <a:schemeClr val="tx2"/>
                </a:solidFill>
                <a:latin typeface="Oracle Sans" panose="020B0503020204020204" pitchFamily="34" charset="0"/>
                <a:ea typeface="Arial" charset="0"/>
                <a:cs typeface="Oracle Sans" panose="020B0503020204020204" pitchFamily="34" charset="0"/>
              </a:rPr>
              <a:t>RDS for MySQL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4CCD7EB-4ACD-7889-22B6-93DF05D64A43}"/>
              </a:ext>
            </a:extLst>
          </p:cNvPr>
          <p:cNvSpPr/>
          <p:nvPr/>
        </p:nvSpPr>
        <p:spPr>
          <a:xfrm>
            <a:off x="8702744" y="5227782"/>
            <a:ext cx="6968438" cy="7063712"/>
          </a:xfrm>
          <a:prstGeom prst="roundRect">
            <a:avLst>
              <a:gd name="adj" fmla="val 2381"/>
            </a:avLst>
          </a:prstGeom>
          <a:solidFill>
            <a:srgbClr val="94AFAF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798" indent="-342798" defTabSz="1828252">
              <a:spcBef>
                <a:spcPts val="1200"/>
              </a:spcBef>
              <a:buClr>
                <a:srgbClr val="FCFBFA"/>
              </a:buClr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FCFBFA"/>
              </a:solidFill>
              <a:latin typeface="Oracle Sans Tab" panose="020B0503020204020204" pitchFamily="34" charset="0"/>
              <a:cs typeface="Oracle Sans Tab" panose="020B0503020204020204" pitchFamily="34" charset="0"/>
            </a:endParaRPr>
          </a:p>
          <a:p>
            <a:pPr marL="342798" indent="-342798" defTabSz="1828252">
              <a:spcBef>
                <a:spcPts val="1200"/>
              </a:spcBef>
              <a:buClr>
                <a:srgbClr val="FCFBFA"/>
              </a:buClr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FCFBFA"/>
              </a:solidFill>
              <a:latin typeface="Oracle Sans Tab" panose="020B0503020204020204" pitchFamily="34" charset="0"/>
              <a:cs typeface="Oracle Sans Tab" panose="020B0503020204020204" pitchFamily="34" charset="0"/>
            </a:endParaRPr>
          </a:p>
          <a:p>
            <a:pPr marL="342798" indent="-342798" defTabSz="1828252">
              <a:spcBef>
                <a:spcPts val="1200"/>
              </a:spcBef>
              <a:buClr>
                <a:srgbClr val="FCFBFA"/>
              </a:buClr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FCFBFA"/>
              </a:solidFill>
              <a:latin typeface="Oracle Sans Tab" panose="020B0503020204020204" pitchFamily="34" charset="0"/>
              <a:cs typeface="Oracle Sans Tab" panose="020B0503020204020204" pitchFamily="34" charset="0"/>
            </a:endParaRPr>
          </a:p>
          <a:p>
            <a:pPr marL="342798" indent="-342798" defTabSz="1828252">
              <a:spcBef>
                <a:spcPts val="1200"/>
              </a:spcBef>
              <a:buClr>
                <a:srgbClr val="FCFBFA"/>
              </a:buClr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FCFBFA"/>
              </a:solidFill>
              <a:latin typeface="Oracle Sans Tab" panose="020B0503020204020204" pitchFamily="34" charset="0"/>
              <a:cs typeface="Oracle Sans Tab" panose="020B0503020204020204" pitchFamily="34" charset="0"/>
            </a:endParaRPr>
          </a:p>
          <a:p>
            <a:pPr marL="342798" indent="-342798" defTabSz="1828252">
              <a:spcBef>
                <a:spcPts val="1200"/>
              </a:spcBef>
              <a:buClr>
                <a:srgbClr val="FCFBFA"/>
              </a:buClr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FCFBFA"/>
              </a:solidFill>
              <a:latin typeface="Oracle Sans Tab" panose="020B0503020204020204" pitchFamily="34" charset="0"/>
              <a:cs typeface="Oracle Sans Tab" panose="020B0503020204020204" pitchFamily="34" charset="0"/>
            </a:endParaRPr>
          </a:p>
          <a:p>
            <a:pPr marL="342798" indent="-342798" defTabSz="1828252">
              <a:spcBef>
                <a:spcPts val="1200"/>
              </a:spcBef>
              <a:buClr>
                <a:srgbClr val="FCFBFA"/>
              </a:buClr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FCFBFA"/>
              </a:solidFill>
              <a:latin typeface="Oracle Sans Tab" panose="020B0503020204020204" pitchFamily="34" charset="0"/>
              <a:cs typeface="Oracle Sans Tab" panose="020B0503020204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5AD9209-9CBC-EC24-743B-FC2875FDB644}"/>
              </a:ext>
            </a:extLst>
          </p:cNvPr>
          <p:cNvSpPr txBox="1"/>
          <p:nvPr/>
        </p:nvSpPr>
        <p:spPr>
          <a:xfrm>
            <a:off x="10251757" y="3326675"/>
            <a:ext cx="387041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7902">
              <a:defRPr/>
            </a:pPr>
            <a:r>
              <a:rPr lang="en-US" sz="4000" b="1" dirty="0">
                <a:solidFill>
                  <a:schemeClr val="bg1"/>
                </a:solidFill>
                <a:cs typeface="Arial"/>
              </a:rPr>
              <a:t>OCI for AWS &amp; Azure Architects</a:t>
            </a:r>
          </a:p>
        </p:txBody>
      </p:sp>
      <p:pic>
        <p:nvPicPr>
          <p:cNvPr id="73" name="Picture 2" descr="Badge">
            <a:hlinkClick r:id="rId18"/>
            <a:extLst>
              <a:ext uri="{FF2B5EF4-FFF2-40B4-BE49-F238E27FC236}">
                <a16:creationId xmlns:a16="http://schemas.microsoft.com/office/drawing/2014/main" id="{93BC0547-54A0-31B2-CF8D-C03C5644E4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15035" y="7690473"/>
            <a:ext cx="1557280" cy="149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F18E3564-8E6B-EF0F-F393-588C08B16052}"/>
              </a:ext>
            </a:extLst>
          </p:cNvPr>
          <p:cNvSpPr txBox="1"/>
          <p:nvPr/>
        </p:nvSpPr>
        <p:spPr>
          <a:xfrm>
            <a:off x="8921930" y="5554404"/>
            <a:ext cx="6250386" cy="1840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Oracle Sans Tab" panose="020B0503020204020204" pitchFamily="34" charset="0"/>
                <a:cs typeface="Oracle Sans Tab" panose="020B0503020204020204" pitchFamily="34" charset="0"/>
              </a:rPr>
              <a:t>Augment AWS &amp; Azure knowledge to OCI with </a:t>
            </a:r>
            <a:r>
              <a:rPr lang="en-US" sz="2800" b="1" dirty="0">
                <a:solidFill>
                  <a:schemeClr val="bg1"/>
                </a:solidFill>
                <a:latin typeface="Oracle Sans Tab" panose="020B0503020204020204" pitchFamily="34" charset="0"/>
                <a:cs typeface="Oracle Sans Tab" panose="020B0503020204020204" pitchFamily="34" charset="0"/>
              </a:rPr>
              <a:t>3 Hours </a:t>
            </a:r>
            <a:r>
              <a:rPr lang="en-US" sz="2800" dirty="0">
                <a:solidFill>
                  <a:schemeClr val="bg1"/>
                </a:solidFill>
                <a:latin typeface="Oracle Sans Tab" panose="020B0503020204020204" pitchFamily="34" charset="0"/>
                <a:cs typeface="Oracle Sans Tab" panose="020B0503020204020204" pitchFamily="34" charset="0"/>
              </a:rPr>
              <a:t>courses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HK" sz="2200" dirty="0">
              <a:solidFill>
                <a:schemeClr val="bg1"/>
              </a:solidFill>
              <a:latin typeface="OracleSansVF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01DCDA0-6B26-71A5-7D03-219755FE136B}"/>
              </a:ext>
            </a:extLst>
          </p:cNvPr>
          <p:cNvSpPr txBox="1"/>
          <p:nvPr/>
        </p:nvSpPr>
        <p:spPr>
          <a:xfrm>
            <a:off x="8921929" y="9523159"/>
            <a:ext cx="35235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HK" sz="2400" dirty="0">
                <a:solidFill>
                  <a:schemeClr val="bg1"/>
                </a:solidFill>
                <a:latin typeface="OracleSansVF"/>
              </a:rPr>
              <a:t>Global Infrastructure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HK" sz="2400" dirty="0">
                <a:solidFill>
                  <a:schemeClr val="bg1"/>
                </a:solidFill>
                <a:latin typeface="OracleSansVF"/>
              </a:rPr>
              <a:t>Identity and Access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HK" sz="2400" dirty="0">
                <a:solidFill>
                  <a:schemeClr val="bg1"/>
                </a:solidFill>
                <a:latin typeface="OracleSansVF"/>
              </a:rPr>
              <a:t>Networking, Compute &amp; Storage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HK" sz="2400" dirty="0">
                <a:solidFill>
                  <a:schemeClr val="bg1"/>
                </a:solidFill>
                <a:latin typeface="OracleSansVF"/>
              </a:rPr>
              <a:t>Database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CFAF0F6-8BB7-67C6-B362-EB8CB39216D9}"/>
              </a:ext>
            </a:extLst>
          </p:cNvPr>
          <p:cNvSpPr txBox="1"/>
          <p:nvPr/>
        </p:nvSpPr>
        <p:spPr>
          <a:xfrm>
            <a:off x="12505955" y="9541980"/>
            <a:ext cx="35235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HK" sz="2400" dirty="0">
                <a:solidFill>
                  <a:schemeClr val="bg1"/>
                </a:solidFill>
                <a:latin typeface="OracleSansVF"/>
              </a:rPr>
              <a:t>Security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HK" sz="2400" dirty="0">
                <a:solidFill>
                  <a:schemeClr val="bg1"/>
                </a:solidFill>
                <a:latin typeface="OracleSansVF"/>
              </a:rPr>
              <a:t>Application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HK" sz="2400" dirty="0">
                <a:solidFill>
                  <a:schemeClr val="bg1"/>
                </a:solidFill>
                <a:latin typeface="OracleSansVF"/>
              </a:rPr>
              <a:t>Monitoring &amp; Observability</a:t>
            </a:r>
            <a:endParaRPr lang="en-US" sz="24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94B7AE1-81A0-E4C5-3B95-7E16948E549C}"/>
              </a:ext>
            </a:extLst>
          </p:cNvPr>
          <p:cNvSpPr txBox="1"/>
          <p:nvPr/>
        </p:nvSpPr>
        <p:spPr>
          <a:xfrm>
            <a:off x="10425191" y="12320855"/>
            <a:ext cx="352354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HK" sz="2200" dirty="0">
                <a:solidFill>
                  <a:schemeClr val="bg1"/>
                </a:solidFill>
                <a:latin typeface="OracleSansVF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HK" sz="2200" dirty="0">
                <a:solidFill>
                  <a:schemeClr val="bg1"/>
                </a:solidFill>
                <a:latin typeface="OracleSansVF"/>
              </a:rPr>
              <a:t> to the trainings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5B93FF6-8847-F278-F2A1-00B7599171FD}"/>
              </a:ext>
            </a:extLst>
          </p:cNvPr>
          <p:cNvSpPr/>
          <p:nvPr/>
        </p:nvSpPr>
        <p:spPr>
          <a:xfrm>
            <a:off x="16534542" y="6572822"/>
            <a:ext cx="2936146" cy="44816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7E1A6B73-F103-4748-10E6-D29CC0444353}"/>
              </a:ext>
            </a:extLst>
          </p:cNvPr>
          <p:cNvSpPr/>
          <p:nvPr/>
        </p:nvSpPr>
        <p:spPr>
          <a:xfrm>
            <a:off x="16549645" y="5265063"/>
            <a:ext cx="7155688" cy="7103226"/>
          </a:xfrm>
          <a:prstGeom prst="roundRect">
            <a:avLst>
              <a:gd name="adj" fmla="val 5224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713F25"/>
              </a:solidFill>
              <a:latin typeface="Oracle Sans Tab" panose="020B0503020204020204" pitchFamily="34" charset="0"/>
              <a:cs typeface="Oracle Sans Tab" panose="020B0503020204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D0B53A6-932E-D181-B35E-07FC84D646D9}"/>
              </a:ext>
            </a:extLst>
          </p:cNvPr>
          <p:cNvSpPr txBox="1"/>
          <p:nvPr/>
        </p:nvSpPr>
        <p:spPr>
          <a:xfrm>
            <a:off x="16848180" y="5539256"/>
            <a:ext cx="5272190" cy="589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713F25"/>
              </a:solidFill>
              <a:latin typeface="Oracle Sans Tab" panose="020B0503020204020204" pitchFamily="34" charset="0"/>
              <a:cs typeface="Oracle Sans Tab" panose="020B0503020204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B4D3D65-1E5C-B9F7-03D0-4A0C73B20309}"/>
              </a:ext>
            </a:extLst>
          </p:cNvPr>
          <p:cNvSpPr txBox="1"/>
          <p:nvPr/>
        </p:nvSpPr>
        <p:spPr>
          <a:xfrm>
            <a:off x="18192282" y="3361163"/>
            <a:ext cx="387041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7902">
              <a:defRPr/>
            </a:pPr>
            <a:r>
              <a:rPr lang="en-US" sz="4000" b="1" dirty="0">
                <a:solidFill>
                  <a:schemeClr val="bg1"/>
                </a:solidFill>
                <a:cs typeface="Arial"/>
              </a:rPr>
              <a:t>Leverage OCLS &amp; Partners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4CF7A85-265C-9D7B-0D94-010B358A87BF}"/>
              </a:ext>
            </a:extLst>
          </p:cNvPr>
          <p:cNvSpPr txBox="1"/>
          <p:nvPr/>
        </p:nvSpPr>
        <p:spPr>
          <a:xfrm>
            <a:off x="16848179" y="5602936"/>
            <a:ext cx="6506736" cy="5718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8300" indent="-3524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Oracle Sans Tab" panose="020B0503020204020204" pitchFamily="34" charset="0"/>
                <a:cs typeface="Oracle Sans Tab" panose="020B0503020204020204" pitchFamily="34" charset="0"/>
              </a:rPr>
              <a:t>Oracle Cloud Lift Service </a:t>
            </a:r>
            <a:r>
              <a:rPr lang="en-US" sz="2800" dirty="0">
                <a:latin typeface="Oracle Sans Tab" panose="020B0503020204020204" pitchFamily="34" charset="0"/>
                <a:cs typeface="Oracle Sans Tab" panose="020B0503020204020204" pitchFamily="34" charset="0"/>
              </a:rPr>
              <a:t>(OCLS)</a:t>
            </a:r>
          </a:p>
          <a:p>
            <a:pPr marL="368300" indent="-3524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Oracle Sans Tab" panose="020B0503020204020204" pitchFamily="34" charset="0"/>
                <a:cs typeface="Oracle Sans Tab" panose="020B0503020204020204" pitchFamily="34" charset="0"/>
              </a:rPr>
              <a:t>Free assistance for migrating to OCI </a:t>
            </a:r>
          </a:p>
          <a:p>
            <a:pPr marL="368300" indent="-3524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Oracle Sans Tab" panose="020B0503020204020204" pitchFamily="34" charset="0"/>
                <a:cs typeface="Oracle Sans Tab" panose="020B0503020204020204" pitchFamily="34" charset="0"/>
              </a:rPr>
              <a:t>Hands-on help &amp; guidance from  experienced cloud engineers </a:t>
            </a:r>
          </a:p>
          <a:p>
            <a:pPr marL="368300" indent="-352426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b="1" dirty="0">
              <a:latin typeface="Oracle Sans Tab" panose="020B0503020204020204" pitchFamily="34" charset="0"/>
              <a:cs typeface="Oracle Sans Tab" panose="020B0503020204020204" pitchFamily="34" charset="0"/>
            </a:endParaRPr>
          </a:p>
          <a:p>
            <a:pPr marL="368300" indent="-35242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Oracle Sans Tab" panose="020B0503020204020204" pitchFamily="34" charset="0"/>
                <a:cs typeface="Oracle Sans Tab" panose="020B0503020204020204" pitchFamily="34" charset="0"/>
              </a:rPr>
              <a:t>OCI Certified Partners </a:t>
            </a:r>
            <a:r>
              <a:rPr lang="en-US" sz="2800" dirty="0">
                <a:latin typeface="Oracle Sans Tab" panose="020B0503020204020204" pitchFamily="34" charset="0"/>
                <a:cs typeface="Oracle Sans Tab" panose="020B0503020204020204" pitchFamily="34" charset="0"/>
              </a:rPr>
              <a:t>for migration, turn-key service, support and maintenance.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HK" sz="2200" dirty="0">
              <a:latin typeface="OracleSansVF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41D70CB-2473-DE9B-5262-0BCF0BFDE38C}"/>
              </a:ext>
            </a:extLst>
          </p:cNvPr>
          <p:cNvSpPr txBox="1"/>
          <p:nvPr/>
        </p:nvSpPr>
        <p:spPr>
          <a:xfrm>
            <a:off x="18365717" y="12431969"/>
            <a:ext cx="352354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HK" sz="2200" dirty="0">
                <a:solidFill>
                  <a:schemeClr val="bg1"/>
                </a:solidFill>
                <a:latin typeface="OracleSansVF"/>
                <a:hlinkClick r:id="rId2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HK" sz="2200" dirty="0">
                <a:solidFill>
                  <a:schemeClr val="bg1"/>
                </a:solidFill>
                <a:latin typeface="OracleSansVF"/>
              </a:rPr>
              <a:t> to the partner list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9D77AB2-F2B4-C115-AEA7-A551762EA99F}"/>
              </a:ext>
            </a:extLst>
          </p:cNvPr>
          <p:cNvSpPr txBox="1"/>
          <p:nvPr/>
        </p:nvSpPr>
        <p:spPr>
          <a:xfrm>
            <a:off x="8988784" y="8482973"/>
            <a:ext cx="3785486" cy="837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>
                <a:solidFill>
                  <a:schemeClr val="bg1"/>
                </a:solidFill>
                <a:latin typeface="Oracle Sans Tab" panose="020B0503020204020204" pitchFamily="34" charset="0"/>
                <a:cs typeface="Oracle Sans Tab" panose="020B0503020204020204" pitchFamily="34" charset="0"/>
              </a:rPr>
              <a:t>Topics: </a:t>
            </a:r>
          </a:p>
        </p:txBody>
      </p:sp>
      <p:sp>
        <p:nvSpPr>
          <p:cNvPr id="85" name="Slide Number Placeholder 6">
            <a:extLst>
              <a:ext uri="{FF2B5EF4-FFF2-40B4-BE49-F238E27FC236}">
                <a16:creationId xmlns:a16="http://schemas.microsoft.com/office/drawing/2014/main" id="{07F9D491-8314-CB6B-57F6-44DB3D2E6752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86" name="Footer Placeholder 5">
            <a:extLst>
              <a:ext uri="{FF2B5EF4-FFF2-40B4-BE49-F238E27FC236}">
                <a16:creationId xmlns:a16="http://schemas.microsoft.com/office/drawing/2014/main" id="{94857B1F-7E0C-B24F-3C7F-945A231C1BD3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  <p:sp>
        <p:nvSpPr>
          <p:cNvPr id="87" name="Title 1">
            <a:extLst>
              <a:ext uri="{FF2B5EF4-FFF2-40B4-BE49-F238E27FC236}">
                <a16:creationId xmlns:a16="http://schemas.microsoft.com/office/drawing/2014/main" id="{FD5F39FC-FCE3-7A97-25D6-6CDF9BCD717D}"/>
              </a:ext>
            </a:extLst>
          </p:cNvPr>
          <p:cNvSpPr txBox="1">
            <a:spLocks/>
          </p:cNvSpPr>
          <p:nvPr/>
        </p:nvSpPr>
        <p:spPr>
          <a:xfrm>
            <a:off x="1379698" y="1185357"/>
            <a:ext cx="21370446" cy="1351986"/>
          </a:xfrm>
          <a:prstGeom prst="rect">
            <a:avLst/>
          </a:prstGeom>
        </p:spPr>
        <p:txBody>
          <a:bodyPr/>
          <a:lstStyle>
            <a:lvl1pPr algn="l" defTabSz="1828709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6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r>
              <a:rPr lang="en-US" sz="5400" dirty="0"/>
              <a:t>Ramping up OCI Skills</a:t>
            </a:r>
          </a:p>
        </p:txBody>
      </p:sp>
    </p:spTree>
    <p:extLst>
      <p:ext uri="{BB962C8B-B14F-4D97-AF65-F5344CB8AC3E}">
        <p14:creationId xmlns:p14="http://schemas.microsoft.com/office/powerpoint/2010/main" val="3247005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1A01191-D153-FE76-1406-DC815D6374DB}"/>
              </a:ext>
            </a:extLst>
          </p:cNvPr>
          <p:cNvSpPr txBox="1">
            <a:spLocks/>
          </p:cNvSpPr>
          <p:nvPr/>
        </p:nvSpPr>
        <p:spPr>
          <a:xfrm>
            <a:off x="2873110" y="8396298"/>
            <a:ext cx="5317578" cy="2520000"/>
          </a:xfrm>
          <a:prstGeom prst="rect">
            <a:avLst/>
          </a:prstGeom>
        </p:spPr>
        <p:txBody>
          <a:bodyPr vert="horz" lIns="47597" tIns="23798" rIns="47597" bIns="23798" rtlCol="0" anchor="t">
            <a:noAutofit/>
          </a:bodyPr>
          <a:lstStyle>
            <a:lvl1pPr algn="l" defTabSz="21408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38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marL="0" marR="0" lvl="0" indent="0" algn="l" defTabSz="21408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8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A</a:t>
            </a:r>
            <a:r>
              <a:rPr kumimoji="0" lang="en-US" sz="7080" b="0" i="0" u="none" strike="noStrike" kern="1200" cap="none" spc="0" normalizeH="0" baseline="0" noProof="0" dirty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 robust </a:t>
            </a:r>
            <a:r>
              <a:rPr kumimoji="0" lang="en-US" sz="708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cloud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760825B-6D8B-746A-5A1F-61A22837914A}"/>
              </a:ext>
            </a:extLst>
          </p:cNvPr>
          <p:cNvSpPr txBox="1">
            <a:spLocks/>
          </p:cNvSpPr>
          <p:nvPr/>
        </p:nvSpPr>
        <p:spPr>
          <a:xfrm>
            <a:off x="8953586" y="8342906"/>
            <a:ext cx="5317579" cy="2520000"/>
          </a:xfrm>
          <a:prstGeom prst="rect">
            <a:avLst/>
          </a:prstGeom>
        </p:spPr>
        <p:txBody>
          <a:bodyPr vert="horz" lIns="47597" tIns="23798" rIns="47597" bIns="23798" rtlCol="0" anchor="t" anchorCtr="0">
            <a:noAutofit/>
          </a:bodyPr>
          <a:lstStyle>
            <a:lvl1pPr algn="l" defTabSz="21408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2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marL="0" marR="0" lvl="0" indent="0" algn="l" defTabSz="21408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80" b="0" i="0" u="none" strike="noStrike" kern="1200" cap="none" spc="0" normalizeH="0" baseline="0" noProof="0" dirty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Where</a:t>
            </a:r>
            <a:r>
              <a:rPr kumimoji="0" lang="en-US" sz="708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 you need it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2E703D0-2CCE-3AF0-054D-82EAF717A648}"/>
              </a:ext>
            </a:extLst>
          </p:cNvPr>
          <p:cNvSpPr txBox="1">
            <a:spLocks/>
          </p:cNvSpPr>
          <p:nvPr/>
        </p:nvSpPr>
        <p:spPr>
          <a:xfrm>
            <a:off x="15034063" y="8342906"/>
            <a:ext cx="6480000" cy="2520000"/>
          </a:xfrm>
          <a:prstGeom prst="rect">
            <a:avLst/>
          </a:prstGeom>
        </p:spPr>
        <p:txBody>
          <a:bodyPr vert="horz" lIns="47597" tIns="23798" rIns="47597" bIns="23798" rtlCol="0" anchor="t" anchorCtr="0">
            <a:noAutofit/>
          </a:bodyPr>
          <a:lstStyle>
            <a:lvl1pPr algn="l" defTabSz="21408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2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marL="0" marR="0" lvl="0" indent="0" algn="l" defTabSz="21408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8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That works </a:t>
            </a:r>
          </a:p>
          <a:p>
            <a:pPr marL="0" marR="0" lvl="0" indent="0" algn="l" defTabSz="21408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8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well with </a:t>
            </a:r>
            <a:r>
              <a:rPr kumimoji="0" lang="en-US" sz="7080" b="0" i="0" u="none" strike="noStrike" kern="1200" cap="none" spc="0" normalizeH="0" baseline="0" noProof="0" dirty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others</a:t>
            </a:r>
            <a:r>
              <a:rPr kumimoji="0" lang="en-US" sz="708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 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AE2296-757E-DC3F-306A-F36A62D80CB2}"/>
              </a:ext>
            </a:extLst>
          </p:cNvPr>
          <p:cNvCxnSpPr>
            <a:cxnSpLocks/>
          </p:cNvCxnSpPr>
          <p:nvPr/>
        </p:nvCxnSpPr>
        <p:spPr>
          <a:xfrm>
            <a:off x="8572137" y="8342906"/>
            <a:ext cx="0" cy="2314484"/>
          </a:xfrm>
          <a:prstGeom prst="line">
            <a:avLst/>
          </a:prstGeom>
          <a:ln w="15875">
            <a:solidFill>
              <a:srgbClr val="81D5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061344-54DD-1AC1-F1CA-D0887A1553ED}"/>
              </a:ext>
            </a:extLst>
          </p:cNvPr>
          <p:cNvCxnSpPr>
            <a:cxnSpLocks/>
          </p:cNvCxnSpPr>
          <p:nvPr/>
        </p:nvCxnSpPr>
        <p:spPr>
          <a:xfrm>
            <a:off x="14652614" y="8342906"/>
            <a:ext cx="0" cy="2314484"/>
          </a:xfrm>
          <a:prstGeom prst="line">
            <a:avLst/>
          </a:prstGeom>
          <a:ln w="15875">
            <a:solidFill>
              <a:srgbClr val="81D5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1966BCA7-033D-0CC8-6F9A-C6A309104C7B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F108F6DC-4E14-6E47-E0FE-16ABE28E1194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  <p:pic>
        <p:nvPicPr>
          <p:cNvPr id="5" name="Picture 4" descr="A person with a beard and mustache&#10;&#10;Description automatically generated">
            <a:extLst>
              <a:ext uri="{FF2B5EF4-FFF2-40B4-BE49-F238E27FC236}">
                <a16:creationId xmlns:a16="http://schemas.microsoft.com/office/drawing/2014/main" id="{6EBF8245-6D54-FE4F-6359-B0D6D64B2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4087" y="1920688"/>
            <a:ext cx="97790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5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6">
            <a:extLst>
              <a:ext uri="{FF2B5EF4-FFF2-40B4-BE49-F238E27FC236}">
                <a16:creationId xmlns:a16="http://schemas.microsoft.com/office/drawing/2014/main" id="{E8CE4B0F-D805-F7BE-5BC3-EF63B363A95F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22BE663C-FE2A-BF43-DE97-7E1FBDAEF854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</a:t>
            </a:r>
          </a:p>
        </p:txBody>
      </p:sp>
      <p:pic>
        <p:nvPicPr>
          <p:cNvPr id="2" name="Picture 4" descr="Vittorio Garbuglio">
            <a:extLst>
              <a:ext uri="{FF2B5EF4-FFF2-40B4-BE49-F238E27FC236}">
                <a16:creationId xmlns:a16="http://schemas.microsoft.com/office/drawing/2014/main" id="{AD78CA5D-5056-41CE-9D3C-8B1621F12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3445" y="4396797"/>
            <a:ext cx="64770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Jürgen Coetsiers">
            <a:extLst>
              <a:ext uri="{FF2B5EF4-FFF2-40B4-BE49-F238E27FC236}">
                <a16:creationId xmlns:a16="http://schemas.microsoft.com/office/drawing/2014/main" id="{0EEFBBD7-512C-B96F-3A55-A5B9E3B2F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61" y="4396797"/>
            <a:ext cx="64770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5F441A-9860-C88F-39B5-5F1CD2F24F75}"/>
              </a:ext>
            </a:extLst>
          </p:cNvPr>
          <p:cNvSpPr txBox="1"/>
          <p:nvPr/>
        </p:nvSpPr>
        <p:spPr>
          <a:xfrm>
            <a:off x="5095097" y="9147453"/>
            <a:ext cx="71611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altLang="en-US" sz="3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Jürgen </a:t>
            </a:r>
            <a:r>
              <a:rPr kumimoji="0" lang="en-US" altLang="en-US" sz="3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Coetsiers</a:t>
            </a:r>
            <a:endParaRPr kumimoji="0" lang="en-US" altLang="en-US" sz="36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Oracle Sans" panose="020B0503020204020204" pitchFamily="34" charset="0"/>
            </a:endParaRPr>
          </a:p>
          <a:p>
            <a:r>
              <a:rPr kumimoji="0" lang="en-US" altLang="en-US" sz="3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Enterprise Infrastructure Architect </a:t>
            </a:r>
          </a:p>
          <a:p>
            <a:r>
              <a:rPr kumimoji="0" lang="en-US" altLang="en-US" sz="36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Belgian Railways</a:t>
            </a:r>
            <a:endParaRPr kumimoji="0" lang="en-US" altLang="en-US" sz="36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2F7068-AEF4-F6F0-1EBE-F34C7664925D}"/>
              </a:ext>
            </a:extLst>
          </p:cNvPr>
          <p:cNvSpPr txBox="1"/>
          <p:nvPr/>
        </p:nvSpPr>
        <p:spPr>
          <a:xfrm>
            <a:off x="13441595" y="9147453"/>
            <a:ext cx="62607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Vittorio </a:t>
            </a:r>
            <a:r>
              <a:rPr kumimoji="0" lang="en-US" altLang="en-US" sz="3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Garbuglio</a:t>
            </a:r>
            <a:r>
              <a:rPr kumimoji="0" lang="en-US" altLang="en-US" sz="3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EMEA </a:t>
            </a:r>
            <a:r>
              <a:rPr kumimoji="0" lang="en-US" altLang="en-US" sz="3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Multicloud</a:t>
            </a:r>
            <a:r>
              <a:rPr kumimoji="0" lang="en-US" altLang="en-US" sz="3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 Leader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rPr>
              <a:t>Oracle</a:t>
            </a:r>
            <a:endParaRPr kumimoji="0" lang="en-US" altLang="en-US" sz="36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Oracle Sans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13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6AD409-EB7E-1327-7388-66A7D602B314}"/>
              </a:ext>
            </a:extLst>
          </p:cNvPr>
          <p:cNvSpPr txBox="1"/>
          <p:nvPr/>
        </p:nvSpPr>
        <p:spPr>
          <a:xfrm>
            <a:off x="7227093" y="12239625"/>
            <a:ext cx="9932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https://</a:t>
            </a:r>
            <a:r>
              <a:rPr lang="en-US" sz="3600" dirty="0" err="1">
                <a:solidFill>
                  <a:schemeClr val="bg1"/>
                </a:solidFill>
              </a:rPr>
              <a:t>www.oracle.com</a:t>
            </a:r>
            <a:r>
              <a:rPr lang="en-US" sz="3600" dirty="0">
                <a:solidFill>
                  <a:schemeClr val="bg1"/>
                </a:solidFill>
              </a:rPr>
              <a:t>/cloud/service-comparison/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B7824F68-D3E4-1750-C536-CDFB9B41D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237" y="1476375"/>
            <a:ext cx="13982700" cy="10763250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C7A6D567-52A4-10C8-1382-4278CABDDBA5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FB2A72-6B32-6A02-5165-222F00DF70CC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</a:t>
            </a:r>
          </a:p>
        </p:txBody>
      </p:sp>
    </p:spTree>
    <p:extLst>
      <p:ext uri="{BB962C8B-B14F-4D97-AF65-F5344CB8AC3E}">
        <p14:creationId xmlns:p14="http://schemas.microsoft.com/office/powerpoint/2010/main" val="281103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9F2FAEA-08B9-C4A5-F985-E07917C357FE}"/>
              </a:ext>
            </a:extLst>
          </p:cNvPr>
          <p:cNvGrpSpPr/>
          <p:nvPr/>
        </p:nvGrpSpPr>
        <p:grpSpPr>
          <a:xfrm>
            <a:off x="8716544" y="3491490"/>
            <a:ext cx="6954086" cy="6733020"/>
            <a:chOff x="8047371" y="3483171"/>
            <a:chExt cx="6954086" cy="6733020"/>
          </a:xfrm>
        </p:grpSpPr>
        <p:pic>
          <p:nvPicPr>
            <p:cNvPr id="3" name="Picture 2" descr="Melanie Posey">
              <a:extLst>
                <a:ext uri="{FF2B5EF4-FFF2-40B4-BE49-F238E27FC236}">
                  <a16:creationId xmlns:a16="http://schemas.microsoft.com/office/drawing/2014/main" id="{329BDD9E-F9AF-6D9F-2C4F-77C0A25DD0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5914" y="3483171"/>
              <a:ext cx="6477000" cy="361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21D00B7-FFD3-13F8-6F9A-938DBB289F3C}"/>
                </a:ext>
              </a:extLst>
            </p:cNvPr>
            <p:cNvSpPr txBox="1"/>
            <p:nvPr/>
          </p:nvSpPr>
          <p:spPr>
            <a:xfrm>
              <a:off x="8047371" y="7907867"/>
              <a:ext cx="6954086" cy="23083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6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Oracle Sans" panose="020B0503020204020204" pitchFamily="34" charset="0"/>
                </a:rPr>
                <a:t>Melanie Posey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6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Oracle Sans" panose="020B0503020204020204" pitchFamily="34" charset="0"/>
                </a:rPr>
                <a:t>TMT Research Director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6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Oracle Sans" panose="020B0503020204020204" pitchFamily="34" charset="0"/>
                </a:rPr>
                <a:t>Cloud &amp; Services Transformation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600" i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Oracle Sans" panose="020B0503020204020204" pitchFamily="34" charset="0"/>
                </a:rPr>
                <a:t>S&amp;P Global Market Intelligence </a:t>
              </a:r>
              <a:endParaRPr kumimoji="0" lang="en-US" altLang="en-US" sz="3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Oracle Sans" panose="020B05030202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186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8A418B00-1562-E1FB-1216-B28D40056D2D}"/>
              </a:ext>
            </a:extLst>
          </p:cNvPr>
          <p:cNvSpPr txBox="1">
            <a:spLocks/>
          </p:cNvSpPr>
          <p:nvPr/>
        </p:nvSpPr>
        <p:spPr>
          <a:xfrm>
            <a:off x="1306287" y="9980224"/>
            <a:ext cx="15942622" cy="3717028"/>
          </a:xfrm>
          <a:prstGeom prst="rect">
            <a:avLst/>
          </a:prstGeom>
        </p:spPr>
        <p:txBody>
          <a:bodyPr/>
          <a:lstStyle>
            <a:lvl1pPr marL="457177" indent="-457177" algn="l" defTabSz="1828709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4200" b="0" i="0" kern="1200">
                <a:solidFill>
                  <a:schemeClr val="tx2"/>
                </a:solidFill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defRPr>
            </a:lvl1pPr>
            <a:lvl2pPr marL="1371531" indent="-457177" algn="l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b="0" i="0" kern="1200">
                <a:solidFill>
                  <a:schemeClr val="tx1"/>
                </a:solidFill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defRPr>
            </a:lvl2pPr>
            <a:lvl3pPr marL="2285886" indent="-457177" algn="l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00" b="0" i="0" kern="1200">
                <a:solidFill>
                  <a:schemeClr val="tx1"/>
                </a:solidFill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defRPr>
            </a:lvl3pPr>
            <a:lvl4pPr marL="3200240" indent="-457177" algn="l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defRPr>
            </a:lvl4pPr>
            <a:lvl5pPr marL="4114594" indent="-457177" algn="l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defRPr>
            </a:lvl5pPr>
            <a:lvl6pPr marL="5028949" indent="-457177" algn="l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303" indent="-457177" algn="l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7657" indent="-457177" algn="l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011" indent="-457177" algn="l" defTabSz="182870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709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" panose="020B0503020204020204" pitchFamily="34" charset="0"/>
                <a:ea typeface="+mn-ea"/>
                <a:cs typeface="Oracle Sans" panose="020B0503020204020204" pitchFamily="34" charset="0"/>
              </a:rPr>
              <a:t>Stephane M. Moriceau</a:t>
            </a:r>
          </a:p>
          <a:p>
            <a:pPr marL="0" marR="0" lvl="0" indent="0" algn="l" defTabSz="1828709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rPr>
              <a:t>Director, OCI Solutions, JAPAC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345948-303F-65B8-B363-9F66EAF4AC61}"/>
              </a:ext>
            </a:extLst>
          </p:cNvPr>
          <p:cNvSpPr txBox="1">
            <a:spLocks/>
          </p:cNvSpPr>
          <p:nvPr/>
        </p:nvSpPr>
        <p:spPr>
          <a:xfrm>
            <a:off x="1262746" y="3443657"/>
            <a:ext cx="16187054" cy="4782171"/>
          </a:xfrm>
          <a:prstGeom prst="rect">
            <a:avLst/>
          </a:prstGeom>
        </p:spPr>
        <p:txBody>
          <a:bodyPr/>
          <a:lstStyle>
            <a:lvl1pPr algn="l" defTabSz="1828709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6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marL="0" marR="0" lvl="0" indent="0" algn="l" defTabSz="182870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rgbClr val="FFFFFF"/>
                </a:solidFill>
              </a:rPr>
              <a:t>OCI: your best candidate for </a:t>
            </a:r>
            <a:r>
              <a:rPr lang="en-US" sz="9600" dirty="0" err="1">
                <a:solidFill>
                  <a:srgbClr val="FFFFFF"/>
                </a:solidFill>
              </a:rPr>
              <a:t>multicloud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racle Sans Ultra Light" panose="020B0303020204020204" pitchFamily="34" charset="0"/>
              <a:ea typeface="+mj-ea"/>
              <a:cs typeface="Oracle Sans Ultra Light" panose="020B0303020204020204" pitchFamily="34" charset="0"/>
            </a:endParaRPr>
          </a:p>
        </p:txBody>
      </p:sp>
      <p:pic>
        <p:nvPicPr>
          <p:cNvPr id="2" name="OTag">
            <a:extLst>
              <a:ext uri="{FF2B5EF4-FFF2-40B4-BE49-F238E27FC236}">
                <a16:creationId xmlns:a16="http://schemas.microsoft.com/office/drawing/2014/main" id="{562AB2AB-EFBE-C294-74CB-12253FC2FD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9818" y="12896456"/>
            <a:ext cx="819666" cy="81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3A982B1F-D30D-476E-A528-97E0818D29A6}"/>
              </a:ext>
            </a:extLst>
          </p:cNvPr>
          <p:cNvSpPr txBox="1">
            <a:spLocks/>
          </p:cNvSpPr>
          <p:nvPr/>
        </p:nvSpPr>
        <p:spPr>
          <a:xfrm>
            <a:off x="1567361" y="7849457"/>
            <a:ext cx="13926639" cy="13519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1828709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2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endParaRPr lang="en-US" sz="6000" dirty="0">
              <a:latin typeface="Oracle Sans Ultra Light" panose="020B0303020204020204" pitchFamily="34" charset="0"/>
              <a:cs typeface="Oracle Sans Ultra Light" panose="020B0303020204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C70A94-A03F-D05B-007F-4D210DB0A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8832" y="3229048"/>
            <a:ext cx="3758399" cy="313199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4FE106E-9002-4C64-F9D7-85F97B795F21}"/>
              </a:ext>
            </a:extLst>
          </p:cNvPr>
          <p:cNvGrpSpPr/>
          <p:nvPr/>
        </p:nvGrpSpPr>
        <p:grpSpPr>
          <a:xfrm>
            <a:off x="1641998" y="2500034"/>
            <a:ext cx="13926639" cy="8683275"/>
            <a:chOff x="1641998" y="2410321"/>
            <a:chExt cx="13926639" cy="8683275"/>
          </a:xfrm>
        </p:grpSpPr>
        <p:sp>
          <p:nvSpPr>
            <p:cNvPr id="4" name="Content Placeholder 8">
              <a:extLst>
                <a:ext uri="{FF2B5EF4-FFF2-40B4-BE49-F238E27FC236}">
                  <a16:creationId xmlns:a16="http://schemas.microsoft.com/office/drawing/2014/main" id="{C579C3FC-58E7-471F-A0D2-60CFFFA622AC}"/>
                </a:ext>
              </a:extLst>
            </p:cNvPr>
            <p:cNvSpPr txBox="1">
              <a:spLocks/>
            </p:cNvSpPr>
            <p:nvPr/>
          </p:nvSpPr>
          <p:spPr>
            <a:xfrm>
              <a:off x="1641998" y="2410321"/>
              <a:ext cx="13926639" cy="3892510"/>
            </a:xfrm>
            <a:prstGeom prst="rect">
              <a:avLst/>
            </a:prstGeom>
            <a:noFill/>
          </p:spPr>
          <p:txBody>
            <a:bodyPr vert="horz" lIns="0" tIns="0" rIns="0" bIns="0" rtlCol="0">
              <a:noAutofit/>
            </a:bodyPr>
            <a:lstStyle>
              <a:lvl1pPr marL="0" marR="0" indent="0" algn="l" defTabSz="914400" rtl="0" eaLnBrk="1" fontAlgn="auto" latinLnBrk="0" hangingPunct="1">
                <a:lnSpc>
                  <a:spcPct val="95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System Font Regular"/>
                <a:buNone/>
                <a:tabLst/>
                <a:defRPr sz="1800" b="0" i="0" kern="1200">
                  <a:solidFill>
                    <a:schemeClr val="tx1"/>
                  </a:solidFill>
                  <a:latin typeface="Oracle Sans" panose="020B0503020204020204" pitchFamily="34" charset="0"/>
                  <a:ea typeface="+mn-ea"/>
                  <a:cs typeface="Oracle Sans" panose="020B0503020204020204" pitchFamily="34" charset="0"/>
                </a:defRPr>
              </a:lvl1pPr>
              <a:lvl2pPr marL="365760" marR="0" indent="-182880" algn="l" defTabSz="914400" rtl="0" eaLnBrk="1" fontAlgn="auto" latinLnBrk="0" hangingPunct="1">
                <a:lnSpc>
                  <a:spcPct val="95000"/>
                </a:lnSpc>
                <a:spcBef>
                  <a:spcPts val="6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1800" b="0" i="0" kern="1200">
                  <a:solidFill>
                    <a:schemeClr val="tx1"/>
                  </a:solidFill>
                  <a:latin typeface="Oracle Sans" panose="020B0503020204020204" pitchFamily="34" charset="0"/>
                  <a:ea typeface="+mn-ea"/>
                  <a:cs typeface="Oracle Sans" panose="020B0503020204020204" pitchFamily="34" charset="0"/>
                </a:defRPr>
              </a:lvl2pPr>
              <a:lvl3pPr marL="547688" marR="0" indent="-182563" algn="l" defTabSz="914400" rtl="0" eaLnBrk="1" fontAlgn="auto" latinLnBrk="0" hangingPunct="1">
                <a:lnSpc>
                  <a:spcPct val="95000"/>
                </a:lnSpc>
                <a:spcBef>
                  <a:spcPts val="4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1600" b="0" i="0" kern="1200">
                  <a:solidFill>
                    <a:schemeClr val="tx1"/>
                  </a:solidFill>
                  <a:latin typeface="Oracle Sans" panose="020B0503020204020204" pitchFamily="34" charset="0"/>
                  <a:ea typeface="+mn-ea"/>
                  <a:cs typeface="Oracle Sans" panose="020B0503020204020204" pitchFamily="34" charset="0"/>
                </a:defRPr>
              </a:lvl3pPr>
              <a:lvl4pPr marL="730250" marR="0" indent="-182563" algn="l" defTabSz="914400" rtl="0" eaLnBrk="1" fontAlgn="auto" latinLnBrk="0" hangingPunct="1">
                <a:lnSpc>
                  <a:spcPct val="95000"/>
                </a:lnSpc>
                <a:spcBef>
                  <a:spcPts val="4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1400" b="0" i="0" kern="1200">
                  <a:solidFill>
                    <a:schemeClr val="tx1"/>
                  </a:solidFill>
                  <a:latin typeface="Oracle Sans" panose="020B0503020204020204" pitchFamily="34" charset="0"/>
                  <a:ea typeface="+mn-ea"/>
                  <a:cs typeface="Oracle Sans" panose="020B0503020204020204" pitchFamily="34" charset="0"/>
                </a:defRPr>
              </a:lvl4pPr>
              <a:lvl5pPr marL="914400" marR="0" indent="-182880" algn="l" defTabSz="914400" rtl="0" eaLnBrk="1" fontAlgn="auto" latinLnBrk="0" hangingPunct="1">
                <a:lnSpc>
                  <a:spcPct val="95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System Font Regular"/>
                <a:buChar char="•"/>
                <a:tabLst/>
                <a:defRPr sz="1200" b="0" i="0" kern="1200">
                  <a:solidFill>
                    <a:schemeClr val="tx1"/>
                  </a:solidFill>
                  <a:latin typeface="Oracle Sans" panose="020B0503020204020204" pitchFamily="34" charset="0"/>
                  <a:ea typeface="+mn-ea"/>
                  <a:cs typeface="Oracle Sans" panose="020B0503020204020204" pitchFamily="34" charset="0"/>
                </a:defRPr>
              </a:lvl5pPr>
              <a:lvl6pPr marL="1097280" indent="-182880" algn="l" defTabSz="914400" rtl="0" eaLnBrk="1" latinLnBrk="0" hangingPunct="1">
                <a:lnSpc>
                  <a:spcPct val="95000"/>
                </a:lnSpc>
                <a:spcBef>
                  <a:spcPts val="40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200" b="0" i="0" kern="1200">
                  <a:solidFill>
                    <a:schemeClr val="tx1"/>
                  </a:solidFill>
                  <a:latin typeface="Oracle Sans Light" panose="020B0403020204020204" pitchFamily="34" charset="0"/>
                  <a:ea typeface="+mn-ea"/>
                  <a:cs typeface="Oracle Sans Light" panose="020B0403020204020204" pitchFamily="34" charset="0"/>
                </a:defRPr>
              </a:lvl6pPr>
              <a:lvl7pPr marL="1280160" indent="-182880" algn="l" defTabSz="914400" rtl="0" eaLnBrk="1" latinLnBrk="0" hangingPunct="1">
                <a:lnSpc>
                  <a:spcPct val="95000"/>
                </a:lnSpc>
                <a:spcBef>
                  <a:spcPts val="4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200" b="0" i="0" kern="1200">
                  <a:solidFill>
                    <a:schemeClr val="tx1"/>
                  </a:solidFill>
                  <a:latin typeface="Oracle Sans Light" panose="020B0403020204020204" pitchFamily="34" charset="0"/>
                  <a:ea typeface="+mn-ea"/>
                  <a:cs typeface="Oracle Sans Light" panose="020B0403020204020204" pitchFamily="34" charset="0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600" dirty="0">
                  <a:solidFill>
                    <a:srgbClr val="FFDDAE"/>
                  </a:solidFill>
                  <a:latin typeface="Oracle Sans Light" panose="020B0403020204020204" pitchFamily="34" charset="0"/>
                  <a:cs typeface="Oracle Sans Light" panose="020B0403020204020204" pitchFamily="34" charset="0"/>
                </a:rPr>
                <a:t>98% </a:t>
              </a:r>
              <a:r>
                <a:rPr lang="en-US" sz="5600" dirty="0">
                  <a:solidFill>
                    <a:schemeClr val="bg1"/>
                  </a:solidFill>
                  <a:latin typeface="Oracle Sans Light" panose="020B0403020204020204" pitchFamily="34" charset="0"/>
                  <a:cs typeface="Oracle Sans Light" panose="020B0403020204020204" pitchFamily="34" charset="0"/>
                </a:rPr>
                <a:t>of enterprises surveyed are using at least 2 cloud infrastructure providers</a:t>
              </a:r>
              <a:endParaRPr lang="en-US" sz="6400" dirty="0">
                <a:solidFill>
                  <a:schemeClr val="bg1"/>
                </a:solidFill>
                <a:latin typeface="Oracle Sans Light" panose="020B0403020204020204" pitchFamily="34" charset="0"/>
                <a:cs typeface="Oracle Sans Light" panose="020B0403020204020204" pitchFamily="34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E59F8A2-9A60-70DB-A7FE-8AE14392993C}"/>
                </a:ext>
              </a:extLst>
            </p:cNvPr>
            <p:cNvGrpSpPr/>
            <p:nvPr/>
          </p:nvGrpSpPr>
          <p:grpSpPr>
            <a:xfrm>
              <a:off x="1641998" y="6877920"/>
              <a:ext cx="13926639" cy="4215676"/>
              <a:chOff x="825247" y="4563636"/>
              <a:chExt cx="5451471" cy="2107838"/>
            </a:xfrm>
          </p:grpSpPr>
          <p:sp>
            <p:nvSpPr>
              <p:cNvPr id="13" name="Content Placeholder 8">
                <a:extLst>
                  <a:ext uri="{FF2B5EF4-FFF2-40B4-BE49-F238E27FC236}">
                    <a16:creationId xmlns:a16="http://schemas.microsoft.com/office/drawing/2014/main" id="{D5D2536C-99E6-44A7-857C-5300A4E0C6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5247" y="4563636"/>
                <a:ext cx="5451471" cy="1946255"/>
              </a:xfrm>
              <a:prstGeom prst="rect">
                <a:avLst/>
              </a:prstGeom>
              <a:noFill/>
            </p:spPr>
            <p:txBody>
              <a:bodyPr vert="horz" lIns="0" tIns="0" rIns="0" bIns="0" rtlCol="0">
                <a:noAutofit/>
              </a:bodyPr>
              <a:lstStyle>
                <a:lvl1pPr marL="0" marR="0" indent="0" algn="l" defTabSz="914400" rtl="0" eaLnBrk="1" fontAlgn="auto" latinLnBrk="0" hangingPunct="1">
                  <a:lnSpc>
                    <a:spcPct val="95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m Font Regular"/>
                  <a:buNone/>
                  <a:tabLst/>
                  <a:defRPr sz="1800" b="0" i="0" kern="1200">
                    <a:solidFill>
                      <a:schemeClr val="tx1"/>
                    </a:solidFill>
                    <a:latin typeface="Oracle Sans" panose="020B0503020204020204" pitchFamily="34" charset="0"/>
                    <a:ea typeface="+mn-ea"/>
                    <a:cs typeface="Oracle Sans" panose="020B0503020204020204" pitchFamily="34" charset="0"/>
                  </a:defRPr>
                </a:lvl1pPr>
                <a:lvl2pPr marL="365760" marR="0" indent="-182880" algn="l" defTabSz="914400" rtl="0" eaLnBrk="1" fontAlgn="auto" latinLnBrk="0" hangingPunct="1">
                  <a:lnSpc>
                    <a:spcPct val="95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100000"/>
                  <a:buFont typeface="Arial" panose="020B0604020202020204" pitchFamily="34" charset="0"/>
                  <a:buChar char="•"/>
                  <a:tabLst/>
                  <a:defRPr sz="1800" b="0" i="0" kern="1200">
                    <a:solidFill>
                      <a:schemeClr val="tx1"/>
                    </a:solidFill>
                    <a:latin typeface="Oracle Sans" panose="020B0503020204020204" pitchFamily="34" charset="0"/>
                    <a:ea typeface="+mn-ea"/>
                    <a:cs typeface="Oracle Sans" panose="020B0503020204020204" pitchFamily="34" charset="0"/>
                  </a:defRPr>
                </a:lvl2pPr>
                <a:lvl3pPr marL="547688" marR="0" indent="-182563" algn="l" defTabSz="914400" rtl="0" eaLnBrk="1" fontAlgn="auto" latinLnBrk="0" hangingPunct="1">
                  <a:lnSpc>
                    <a:spcPct val="95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Pct val="100000"/>
                  <a:buFont typeface="Arial" panose="020B0604020202020204" pitchFamily="34" charset="0"/>
                  <a:buChar char="•"/>
                  <a:tabLst/>
                  <a:defRPr sz="1600" b="0" i="0" kern="1200">
                    <a:solidFill>
                      <a:schemeClr val="tx1"/>
                    </a:solidFill>
                    <a:latin typeface="Oracle Sans" panose="020B0503020204020204" pitchFamily="34" charset="0"/>
                    <a:ea typeface="+mn-ea"/>
                    <a:cs typeface="Oracle Sans" panose="020B0503020204020204" pitchFamily="34" charset="0"/>
                  </a:defRPr>
                </a:lvl3pPr>
                <a:lvl4pPr marL="730250" marR="0" indent="-182563" algn="l" defTabSz="914400" rtl="0" eaLnBrk="1" fontAlgn="auto" latinLnBrk="0" hangingPunct="1">
                  <a:lnSpc>
                    <a:spcPct val="95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Pct val="100000"/>
                  <a:buFont typeface="Arial" panose="020B0604020202020204" pitchFamily="34" charset="0"/>
                  <a:buChar char="•"/>
                  <a:tabLst/>
                  <a:defRPr sz="1400" b="0" i="0" kern="1200">
                    <a:solidFill>
                      <a:schemeClr val="tx1"/>
                    </a:solidFill>
                    <a:latin typeface="Oracle Sans" panose="020B0503020204020204" pitchFamily="34" charset="0"/>
                    <a:ea typeface="+mn-ea"/>
                    <a:cs typeface="Oracle Sans" panose="020B0503020204020204" pitchFamily="34" charset="0"/>
                  </a:defRPr>
                </a:lvl4pPr>
                <a:lvl5pPr marL="914400" marR="0" indent="-182880" algn="l" defTabSz="914400" rtl="0" eaLnBrk="1" fontAlgn="auto" latinLnBrk="0" hangingPunct="1">
                  <a:lnSpc>
                    <a:spcPct val="95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 typeface="System Font Regular"/>
                  <a:buChar char="•"/>
                  <a:tabLst/>
                  <a:defRPr sz="1200" b="0" i="0" kern="1200">
                    <a:solidFill>
                      <a:schemeClr val="tx1"/>
                    </a:solidFill>
                    <a:latin typeface="Oracle Sans" panose="020B0503020204020204" pitchFamily="34" charset="0"/>
                    <a:ea typeface="+mn-ea"/>
                    <a:cs typeface="Oracle Sans" panose="020B0503020204020204" pitchFamily="34" charset="0"/>
                  </a:defRPr>
                </a:lvl5pPr>
                <a:lvl6pPr marL="1097280" indent="-182880" algn="l" defTabSz="914400" rtl="0" eaLnBrk="1" latinLnBrk="0" hangingPunct="1">
                  <a:lnSpc>
                    <a:spcPct val="95000"/>
                  </a:lnSpc>
                  <a:spcBef>
                    <a:spcPts val="40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200" b="0" i="0" kern="1200">
                    <a:solidFill>
                      <a:schemeClr val="tx1"/>
                    </a:solidFill>
                    <a:latin typeface="Oracle Sans Light" panose="020B0403020204020204" pitchFamily="34" charset="0"/>
                    <a:ea typeface="+mn-ea"/>
                    <a:cs typeface="Oracle Sans Light" panose="020B0403020204020204" pitchFamily="34" charset="0"/>
                  </a:defRPr>
                </a:lvl6pPr>
                <a:lvl7pPr marL="1280160" indent="-182880" algn="l" defTabSz="914400" rtl="0" eaLnBrk="1" latinLnBrk="0" hangingPunct="1">
                  <a:lnSpc>
                    <a:spcPct val="95000"/>
                  </a:lnSpc>
                  <a:spcBef>
                    <a:spcPts val="4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200" b="0" i="0" kern="1200">
                    <a:solidFill>
                      <a:schemeClr val="tx1"/>
                    </a:solidFill>
                    <a:latin typeface="Oracle Sans Light" panose="020B0403020204020204" pitchFamily="34" charset="0"/>
                    <a:ea typeface="+mn-ea"/>
                    <a:cs typeface="Oracle Sans Light" panose="020B0403020204020204" pitchFamily="34" charset="0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4800" dirty="0">
                    <a:solidFill>
                      <a:schemeClr val="bg1"/>
                    </a:solidFill>
                    <a:latin typeface="Oracle Sans Light" panose="020B0403020204020204" pitchFamily="34" charset="0"/>
                    <a:cs typeface="Oracle Sans Light" panose="020B0403020204020204" pitchFamily="34" charset="0"/>
                  </a:rPr>
                  <a:t>Top drivers for </a:t>
                </a:r>
                <a:r>
                  <a:rPr lang="en-US" sz="4800" dirty="0" err="1">
                    <a:solidFill>
                      <a:schemeClr val="bg1"/>
                    </a:solidFill>
                    <a:latin typeface="Oracle Sans Light" panose="020B0403020204020204" pitchFamily="34" charset="0"/>
                    <a:cs typeface="Oracle Sans Light" panose="020B0403020204020204" pitchFamily="34" charset="0"/>
                  </a:rPr>
                  <a:t>multicloud</a:t>
                </a:r>
                <a:r>
                  <a:rPr lang="en-US" sz="4800" dirty="0">
                    <a:solidFill>
                      <a:schemeClr val="bg1"/>
                    </a:solidFill>
                    <a:latin typeface="Oracle Sans Light" panose="020B0403020204020204" pitchFamily="34" charset="0"/>
                    <a:cs typeface="Oracle Sans Light" panose="020B0403020204020204" pitchFamily="34" charset="0"/>
                  </a:rPr>
                  <a:t>:</a:t>
                </a:r>
              </a:p>
              <a:p>
                <a:pPr marL="685800" indent="-685800">
                  <a:buFont typeface="Arial" panose="020B0604020202020204" pitchFamily="34" charset="0"/>
                  <a:buChar char="•"/>
                </a:pPr>
                <a:r>
                  <a:rPr lang="en-US" sz="4800" dirty="0">
                    <a:solidFill>
                      <a:schemeClr val="bg1"/>
                    </a:solidFill>
                    <a:latin typeface="Oracle Sans Light" panose="020B0403020204020204" pitchFamily="34" charset="0"/>
                    <a:cs typeface="Oracle Sans Light" panose="020B0403020204020204" pitchFamily="34" charset="0"/>
                  </a:rPr>
                  <a:t>data sovereignty (41%)</a:t>
                </a:r>
              </a:p>
              <a:p>
                <a:pPr marL="685800" indent="-685800">
                  <a:buFont typeface="Arial" panose="020B0604020202020204" pitchFamily="34" charset="0"/>
                  <a:buChar char="•"/>
                </a:pPr>
                <a:r>
                  <a:rPr lang="en-US" sz="4800" dirty="0">
                    <a:solidFill>
                      <a:schemeClr val="bg1"/>
                    </a:solidFill>
                    <a:latin typeface="Oracle Sans Light" panose="020B0403020204020204" pitchFamily="34" charset="0"/>
                    <a:cs typeface="Oracle Sans Light" panose="020B0403020204020204" pitchFamily="34" charset="0"/>
                  </a:rPr>
                  <a:t>cost optimization (40%)</a:t>
                </a:r>
              </a:p>
              <a:p>
                <a:pPr marL="685800" indent="-685800">
                  <a:buFont typeface="Arial" panose="020B0604020202020204" pitchFamily="34" charset="0"/>
                  <a:buChar char="•"/>
                </a:pPr>
                <a:r>
                  <a:rPr lang="en-US" sz="4800" dirty="0">
                    <a:solidFill>
                      <a:schemeClr val="bg1"/>
                    </a:solidFill>
                    <a:latin typeface="Oracle Sans Light" panose="020B0403020204020204" pitchFamily="34" charset="0"/>
                    <a:cs typeface="Oracle Sans Light" panose="020B0403020204020204" pitchFamily="34" charset="0"/>
                  </a:rPr>
                  <a:t>business agility and innovation (30%)</a:t>
                </a:r>
                <a:endParaRPr lang="en-US" sz="5400" dirty="0">
                  <a:solidFill>
                    <a:schemeClr val="bg1"/>
                  </a:solidFill>
                  <a:latin typeface="Oracle Sans Light" panose="020B0403020204020204" pitchFamily="34" charset="0"/>
                  <a:cs typeface="Oracle Sans Light" panose="020B04030202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2B657B-3F8F-73A1-C3EA-08D266473329}"/>
                  </a:ext>
                </a:extLst>
              </p:cNvPr>
              <p:cNvSpPr txBox="1"/>
              <p:nvPr/>
            </p:nvSpPr>
            <p:spPr>
              <a:xfrm>
                <a:off x="825247" y="6348308"/>
                <a:ext cx="2938182" cy="3231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cs typeface="Oracle Sans" panose="020B0503020204020204" pitchFamily="34" charset="0"/>
                  </a:rPr>
                  <a:t>S&amp;P Global survey, 2023</a:t>
                </a:r>
              </a:p>
            </p:txBody>
          </p:sp>
        </p:grpSp>
      </p:grpSp>
      <p:pic>
        <p:nvPicPr>
          <p:cNvPr id="16" name="Picture 15" descr="Qr code&#10;&#10;Description automatically generated">
            <a:extLst>
              <a:ext uri="{FF2B5EF4-FFF2-40B4-BE49-F238E27FC236}">
                <a16:creationId xmlns:a16="http://schemas.microsoft.com/office/drawing/2014/main" id="{BEAB6E9C-0A53-092E-61E6-A2203E0D39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80351" y="7354953"/>
            <a:ext cx="2962800" cy="2962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61BF424-80AE-A477-347B-687C5CD0BAED}"/>
              </a:ext>
            </a:extLst>
          </p:cNvPr>
          <p:cNvSpPr txBox="1"/>
          <p:nvPr/>
        </p:nvSpPr>
        <p:spPr>
          <a:xfrm>
            <a:off x="15966369" y="10598887"/>
            <a:ext cx="77907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6" algn="ctr" defTabSz="914400">
              <a:spcAft>
                <a:spcPts val="2400"/>
              </a:spcAft>
              <a:defRPr/>
            </a:pPr>
            <a:r>
              <a:rPr lang="en-US" sz="3600" b="1" dirty="0">
                <a:solidFill>
                  <a:schemeClr val="bg1"/>
                </a:solidFill>
                <a:latin typeface="Oracle Sans Ultra Light" panose="020B0303020204020204" pitchFamily="34" charset="0"/>
                <a:cs typeface="Oracle Sans Ultra Light" panose="020B0303020204020204" pitchFamily="34" charset="0"/>
              </a:rPr>
              <a:t>Download the S&amp;P Global </a:t>
            </a:r>
            <a:r>
              <a:rPr lang="en-US" sz="3600" b="1" dirty="0" err="1">
                <a:solidFill>
                  <a:schemeClr val="accent5"/>
                </a:solidFill>
                <a:latin typeface="Oracle Sans Ultra Light" panose="020B0303020204020204" pitchFamily="34" charset="0"/>
                <a:cs typeface="Oracle Sans Ultra Light" panose="020B0303020204020204" pitchFamily="34" charset="0"/>
              </a:rPr>
              <a:t>multicloud</a:t>
            </a:r>
            <a:r>
              <a:rPr lang="en-US" sz="3600" b="1" dirty="0">
                <a:solidFill>
                  <a:schemeClr val="bg1"/>
                </a:solidFill>
                <a:latin typeface="Oracle Sans Ultra Light" panose="020B0303020204020204" pitchFamily="34" charset="0"/>
                <a:cs typeface="Oracle Sans Ultra Light" panose="020B0303020204020204" pitchFamily="34" charset="0"/>
              </a:rPr>
              <a:t> survey</a:t>
            </a:r>
          </a:p>
        </p:txBody>
      </p:sp>
      <p:sp>
        <p:nvSpPr>
          <p:cNvPr id="3" name="Slide Number Placeholder 6">
            <a:extLst>
              <a:ext uri="{FF2B5EF4-FFF2-40B4-BE49-F238E27FC236}">
                <a16:creationId xmlns:a16="http://schemas.microsoft.com/office/drawing/2014/main" id="{ED0CD400-76F0-31F8-DD21-FE09EA0896B5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0456999-A2DC-9AAF-9349-C14AF60DD37B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</p:spTree>
    <p:extLst>
      <p:ext uri="{BB962C8B-B14F-4D97-AF65-F5344CB8AC3E}">
        <p14:creationId xmlns:p14="http://schemas.microsoft.com/office/powerpoint/2010/main" val="225366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6">
            <a:extLst>
              <a:ext uri="{FF2B5EF4-FFF2-40B4-BE49-F238E27FC236}">
                <a16:creationId xmlns:a16="http://schemas.microsoft.com/office/drawing/2014/main" id="{3EA18BAB-69D7-938B-2B83-F764C6BF4E31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79DE7EA7-195C-D14E-79FA-E63FB9F8A7D9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0DB505-1F16-5B80-E419-038C49233912}"/>
              </a:ext>
            </a:extLst>
          </p:cNvPr>
          <p:cNvSpPr txBox="1"/>
          <p:nvPr/>
        </p:nvSpPr>
        <p:spPr>
          <a:xfrm>
            <a:off x="8597670" y="4734342"/>
            <a:ext cx="71918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What makes OCI special?</a:t>
            </a:r>
          </a:p>
          <a:p>
            <a:endParaRPr lang="en-US" sz="5400" dirty="0">
              <a:solidFill>
                <a:schemeClr val="bg1"/>
              </a:solidFill>
            </a:endParaRPr>
          </a:p>
          <a:p>
            <a:r>
              <a:rPr lang="en-US" sz="5400" dirty="0">
                <a:solidFill>
                  <a:schemeClr val="bg1"/>
                </a:solidFill>
              </a:rPr>
              <a:t>Why OCI for </a:t>
            </a:r>
            <a:r>
              <a:rPr lang="en-US" sz="5400" dirty="0" err="1">
                <a:solidFill>
                  <a:schemeClr val="bg1"/>
                </a:solidFill>
              </a:rPr>
              <a:t>multicloud</a:t>
            </a:r>
            <a:r>
              <a:rPr lang="en-US" sz="5400" dirty="0">
                <a:solidFill>
                  <a:schemeClr val="bg1"/>
                </a:solidFill>
              </a:rPr>
              <a:t>?</a:t>
            </a:r>
          </a:p>
          <a:p>
            <a:endParaRPr lang="en-US" sz="5400" dirty="0">
              <a:solidFill>
                <a:schemeClr val="bg1"/>
              </a:solidFill>
            </a:endParaRPr>
          </a:p>
          <a:p>
            <a:r>
              <a:rPr lang="en-US" sz="5400" dirty="0">
                <a:solidFill>
                  <a:schemeClr val="bg1"/>
                </a:solidFill>
              </a:rPr>
              <a:t>What about onboarding?</a:t>
            </a:r>
          </a:p>
        </p:txBody>
      </p:sp>
    </p:spTree>
    <p:extLst>
      <p:ext uri="{BB962C8B-B14F-4D97-AF65-F5344CB8AC3E}">
        <p14:creationId xmlns:p14="http://schemas.microsoft.com/office/powerpoint/2010/main" val="2592493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0966E082-05DF-744A-D497-CE99CE0F83F5}"/>
              </a:ext>
            </a:extLst>
          </p:cNvPr>
          <p:cNvSpPr txBox="1">
            <a:spLocks/>
          </p:cNvSpPr>
          <p:nvPr/>
        </p:nvSpPr>
        <p:spPr>
          <a:xfrm>
            <a:off x="1262746" y="3443657"/>
            <a:ext cx="16187054" cy="4782171"/>
          </a:xfrm>
          <a:prstGeom prst="rect">
            <a:avLst/>
          </a:prstGeom>
        </p:spPr>
        <p:txBody>
          <a:bodyPr/>
          <a:lstStyle>
            <a:lvl1pPr algn="l" defTabSz="1828709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6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marL="0" marR="0" lvl="0" indent="0" algn="l" defTabSz="182870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</a:rPr>
              <a:t>What makes OCI special?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racle Sans Ultra Light" panose="020B0303020204020204" pitchFamily="34" charset="0"/>
              <a:ea typeface="+mj-ea"/>
              <a:cs typeface="Oracle Sans Ultra Light" panose="020B03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122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EC84D-8A16-B85C-4745-D90AAFCE2DB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973578" y="5672971"/>
            <a:ext cx="5760911" cy="3600000"/>
          </a:xfrm>
        </p:spPr>
        <p:txBody>
          <a:bodyPr anchor="ctr">
            <a:noAutofit/>
          </a:bodyPr>
          <a:lstStyle/>
          <a:p>
            <a:pPr algn="ctr"/>
            <a:r>
              <a:rPr kumimoji="0" lang="en-US" sz="8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Lower      </a:t>
            </a:r>
            <a:r>
              <a:rPr kumimoji="0" lang="en-US" sz="8200" b="0" i="0" u="none" strike="noStrike" kern="1200" cap="none" spc="0" normalizeH="0" baseline="0" noProof="0" dirty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rPr>
              <a:t>Cost</a:t>
            </a:r>
            <a:r>
              <a:rPr lang="en-US" sz="8200" dirty="0"/>
              <a:t> 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A10F5A-172C-602B-5502-C1FCC1C201FC}"/>
              </a:ext>
            </a:extLst>
          </p:cNvPr>
          <p:cNvSpPr txBox="1">
            <a:spLocks/>
          </p:cNvSpPr>
          <p:nvPr/>
        </p:nvSpPr>
        <p:spPr>
          <a:xfrm>
            <a:off x="9035402" y="5672971"/>
            <a:ext cx="6012000" cy="3600000"/>
          </a:xfrm>
          <a:prstGeom prst="rect">
            <a:avLst/>
          </a:prstGeom>
        </p:spPr>
        <p:txBody>
          <a:bodyPr vert="horz" lIns="47597" tIns="23798" rIns="47597" bIns="23798" rtlCol="0" anchor="ctr" anchorCtr="0">
            <a:noAutofit/>
          </a:bodyPr>
          <a:lstStyle>
            <a:lvl1pPr algn="l" defTabSz="21408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2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marL="0" marR="0" lvl="0" indent="0" algn="ctr" defTabSz="182873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200" dirty="0"/>
              <a:t>Higher </a:t>
            </a:r>
            <a:r>
              <a:rPr lang="en-US" sz="8200" dirty="0">
                <a:solidFill>
                  <a:srgbClr val="81D5E0"/>
                </a:solidFill>
              </a:rPr>
              <a:t>Performance</a:t>
            </a:r>
            <a:endParaRPr kumimoji="0" lang="en-US" sz="8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racle Sans Light" panose="020B0403020204020204" pitchFamily="34" charset="0"/>
              <a:ea typeface="+mj-ea"/>
              <a:cs typeface="Oracle Sans Light" panose="020B0403020204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A39165-F08B-4EAC-56C7-DB0074B19AB7}"/>
              </a:ext>
            </a:extLst>
          </p:cNvPr>
          <p:cNvSpPr txBox="1">
            <a:spLocks/>
          </p:cNvSpPr>
          <p:nvPr/>
        </p:nvSpPr>
        <p:spPr>
          <a:xfrm>
            <a:off x="16348315" y="5672971"/>
            <a:ext cx="5760000" cy="3600000"/>
          </a:xfrm>
          <a:prstGeom prst="rect">
            <a:avLst/>
          </a:prstGeom>
        </p:spPr>
        <p:txBody>
          <a:bodyPr vert="horz" lIns="47597" tIns="23798" rIns="47597" bIns="23798" rtlCol="0" anchor="ctr" anchorCtr="0">
            <a:noAutofit/>
          </a:bodyPr>
          <a:lstStyle>
            <a:lvl1pPr algn="l" defTabSz="21408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6200" b="0" i="0" kern="1200">
                <a:solidFill>
                  <a:schemeClr val="bg1"/>
                </a:solidFill>
                <a:latin typeface="Oracle Sans Light" panose="020B0403020204020204" pitchFamily="34" charset="0"/>
                <a:ea typeface="+mj-ea"/>
                <a:cs typeface="Oracle Sans Light" panose="020B0403020204020204" pitchFamily="34" charset="0"/>
              </a:defRPr>
            </a:lvl1pPr>
          </a:lstStyle>
          <a:p>
            <a:pPr lvl="0" algn="ctr" defTabSz="1828731">
              <a:defRPr/>
            </a:pPr>
            <a:r>
              <a:rPr lang="en-US" sz="8200" dirty="0"/>
              <a:t>Stronger </a:t>
            </a:r>
            <a:r>
              <a:rPr lang="en-US" sz="8200" dirty="0">
                <a:solidFill>
                  <a:srgbClr val="81D5E0"/>
                </a:solidFill>
              </a:rPr>
              <a:t>Security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E833E9-18CB-507B-434A-AE8A5B8F06F4}"/>
              </a:ext>
            </a:extLst>
          </p:cNvPr>
          <p:cNvGrpSpPr/>
          <p:nvPr/>
        </p:nvGrpSpPr>
        <p:grpSpPr>
          <a:xfrm>
            <a:off x="8537945" y="6315729"/>
            <a:ext cx="7006912" cy="2314484"/>
            <a:chOff x="8537945" y="6315729"/>
            <a:chExt cx="7006912" cy="231448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3483A71-9B3A-839B-FEB6-8C3E4071ADE9}"/>
                </a:ext>
              </a:extLst>
            </p:cNvPr>
            <p:cNvCxnSpPr>
              <a:cxnSpLocks/>
            </p:cNvCxnSpPr>
            <p:nvPr/>
          </p:nvCxnSpPr>
          <p:spPr>
            <a:xfrm>
              <a:off x="8537945" y="6315729"/>
              <a:ext cx="0" cy="2314484"/>
            </a:xfrm>
            <a:prstGeom prst="line">
              <a:avLst/>
            </a:prstGeom>
            <a:ln w="15875">
              <a:solidFill>
                <a:srgbClr val="81D5E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CD27C5B-C0A9-7774-A2B5-AC1A0765C11F}"/>
                </a:ext>
              </a:extLst>
            </p:cNvPr>
            <p:cNvCxnSpPr>
              <a:cxnSpLocks/>
            </p:cNvCxnSpPr>
            <p:nvPr/>
          </p:nvCxnSpPr>
          <p:spPr>
            <a:xfrm>
              <a:off x="15544857" y="6315729"/>
              <a:ext cx="0" cy="2314484"/>
            </a:xfrm>
            <a:prstGeom prst="line">
              <a:avLst/>
            </a:prstGeom>
            <a:ln w="15875">
              <a:solidFill>
                <a:srgbClr val="81D5E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OTag">
            <a:extLst>
              <a:ext uri="{FF2B5EF4-FFF2-40B4-BE49-F238E27FC236}">
                <a16:creationId xmlns:a16="http://schemas.microsoft.com/office/drawing/2014/main" id="{34BEF2E9-8C69-0E4F-DE5E-943119BA4E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9818" y="12896456"/>
            <a:ext cx="819666" cy="819544"/>
          </a:xfrm>
          <a:prstGeom prst="rect">
            <a:avLst/>
          </a:prstGeom>
        </p:spPr>
      </p:pic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BC76ED0-7472-7899-9C11-2A5ADF7FB2F6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11F033C1-6C9C-D3F6-69F6-399ED8916695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</p:spTree>
    <p:extLst>
      <p:ext uri="{BB962C8B-B14F-4D97-AF65-F5344CB8AC3E}">
        <p14:creationId xmlns:p14="http://schemas.microsoft.com/office/powerpoint/2010/main" val="62517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aphic 32">
            <a:extLst>
              <a:ext uri="{FF2B5EF4-FFF2-40B4-BE49-F238E27FC236}">
                <a16:creationId xmlns:a16="http://schemas.microsoft.com/office/drawing/2014/main" id="{798C16E5-CD58-AA29-FF39-8672DDD56104}"/>
              </a:ext>
            </a:extLst>
          </p:cNvPr>
          <p:cNvGrpSpPr/>
          <p:nvPr/>
        </p:nvGrpSpPr>
        <p:grpSpPr>
          <a:xfrm>
            <a:off x="1713124" y="10558398"/>
            <a:ext cx="895200" cy="910290"/>
            <a:chOff x="7494174" y="2308193"/>
            <a:chExt cx="1703736" cy="1736979"/>
          </a:xfrm>
          <a:solidFill>
            <a:schemeClr val="bg1"/>
          </a:solidFill>
        </p:grpSpPr>
        <p:sp>
          <p:nvSpPr>
            <p:cNvPr id="37" name="Graphic 32">
              <a:extLst>
                <a:ext uri="{FF2B5EF4-FFF2-40B4-BE49-F238E27FC236}">
                  <a16:creationId xmlns:a16="http://schemas.microsoft.com/office/drawing/2014/main" id="{B797CEB1-A5CF-68D2-C833-082DCBE9B51C}"/>
                </a:ext>
              </a:extLst>
            </p:cNvPr>
            <p:cNvSpPr/>
            <p:nvPr/>
          </p:nvSpPr>
          <p:spPr>
            <a:xfrm>
              <a:off x="8205787" y="3687032"/>
              <a:ext cx="277367" cy="305657"/>
            </a:xfrm>
            <a:custGeom>
              <a:avLst/>
              <a:gdLst>
                <a:gd name="connsiteX0" fmla="*/ 219837 w 277367"/>
                <a:gd name="connsiteY0" fmla="*/ 7525 h 305657"/>
                <a:gd name="connsiteX1" fmla="*/ 138684 w 277367"/>
                <a:gd name="connsiteY1" fmla="*/ 0 h 305657"/>
                <a:gd name="connsiteX2" fmla="*/ 57531 w 277367"/>
                <a:gd name="connsiteY2" fmla="*/ 7525 h 305657"/>
                <a:gd name="connsiteX3" fmla="*/ 0 w 277367"/>
                <a:gd name="connsiteY3" fmla="*/ 50197 h 305657"/>
                <a:gd name="connsiteX4" fmla="*/ 0 w 277367"/>
                <a:gd name="connsiteY4" fmla="*/ 256318 h 305657"/>
                <a:gd name="connsiteX5" fmla="*/ 57626 w 277367"/>
                <a:gd name="connsiteY5" fmla="*/ 298323 h 305657"/>
                <a:gd name="connsiteX6" fmla="*/ 138684 w 277367"/>
                <a:gd name="connsiteY6" fmla="*/ 305657 h 305657"/>
                <a:gd name="connsiteX7" fmla="*/ 219837 w 277367"/>
                <a:gd name="connsiteY7" fmla="*/ 298323 h 305657"/>
                <a:gd name="connsiteX8" fmla="*/ 277368 w 277367"/>
                <a:gd name="connsiteY8" fmla="*/ 256413 h 305657"/>
                <a:gd name="connsiteX9" fmla="*/ 277368 w 277367"/>
                <a:gd name="connsiteY9" fmla="*/ 50292 h 305657"/>
                <a:gd name="connsiteX10" fmla="*/ 219837 w 277367"/>
                <a:gd name="connsiteY10" fmla="*/ 7525 h 305657"/>
                <a:gd name="connsiteX11" fmla="*/ 138684 w 277367"/>
                <a:gd name="connsiteY11" fmla="*/ 126968 h 305657"/>
                <a:gd name="connsiteX12" fmla="*/ 60674 w 277367"/>
                <a:gd name="connsiteY12" fmla="*/ 119348 h 305657"/>
                <a:gd name="connsiteX13" fmla="*/ 42767 w 277367"/>
                <a:gd name="connsiteY13" fmla="*/ 113538 h 305657"/>
                <a:gd name="connsiteX14" fmla="*/ 42767 w 277367"/>
                <a:gd name="connsiteY14" fmla="*/ 89249 h 305657"/>
                <a:gd name="connsiteX15" fmla="*/ 138684 w 277367"/>
                <a:gd name="connsiteY15" fmla="*/ 100489 h 305657"/>
                <a:gd name="connsiteX16" fmla="*/ 234601 w 277367"/>
                <a:gd name="connsiteY16" fmla="*/ 89249 h 305657"/>
                <a:gd name="connsiteX17" fmla="*/ 234601 w 277367"/>
                <a:gd name="connsiteY17" fmla="*/ 113538 h 305657"/>
                <a:gd name="connsiteX18" fmla="*/ 216694 w 277367"/>
                <a:gd name="connsiteY18" fmla="*/ 119348 h 305657"/>
                <a:gd name="connsiteX19" fmla="*/ 138684 w 277367"/>
                <a:gd name="connsiteY19" fmla="*/ 126968 h 305657"/>
                <a:gd name="connsiteX20" fmla="*/ 138684 w 277367"/>
                <a:gd name="connsiteY20" fmla="*/ 194881 h 305657"/>
                <a:gd name="connsiteX21" fmla="*/ 60674 w 277367"/>
                <a:gd name="connsiteY21" fmla="*/ 187262 h 305657"/>
                <a:gd name="connsiteX22" fmla="*/ 42767 w 277367"/>
                <a:gd name="connsiteY22" fmla="*/ 181451 h 305657"/>
                <a:gd name="connsiteX23" fmla="*/ 42767 w 277367"/>
                <a:gd name="connsiteY23" fmla="*/ 158877 h 305657"/>
                <a:gd name="connsiteX24" fmla="*/ 138684 w 277367"/>
                <a:gd name="connsiteY24" fmla="*/ 169831 h 305657"/>
                <a:gd name="connsiteX25" fmla="*/ 234601 w 277367"/>
                <a:gd name="connsiteY25" fmla="*/ 158877 h 305657"/>
                <a:gd name="connsiteX26" fmla="*/ 234601 w 277367"/>
                <a:gd name="connsiteY26" fmla="*/ 181451 h 305657"/>
                <a:gd name="connsiteX27" fmla="*/ 216694 w 277367"/>
                <a:gd name="connsiteY27" fmla="*/ 187262 h 305657"/>
                <a:gd name="connsiteX28" fmla="*/ 138684 w 277367"/>
                <a:gd name="connsiteY28" fmla="*/ 194881 h 305657"/>
                <a:gd name="connsiteX29" fmla="*/ 138684 w 277367"/>
                <a:gd name="connsiteY29" fmla="*/ 57721 h 305657"/>
                <a:gd name="connsiteX30" fmla="*/ 62199 w 277367"/>
                <a:gd name="connsiteY30" fmla="*/ 50197 h 305657"/>
                <a:gd name="connsiteX31" fmla="*/ 138684 w 277367"/>
                <a:gd name="connsiteY31" fmla="*/ 42672 h 305657"/>
                <a:gd name="connsiteX32" fmla="*/ 215075 w 277367"/>
                <a:gd name="connsiteY32" fmla="*/ 50197 h 305657"/>
                <a:gd name="connsiteX33" fmla="*/ 138684 w 277367"/>
                <a:gd name="connsiteY33" fmla="*/ 57721 h 305657"/>
                <a:gd name="connsiteX34" fmla="*/ 234601 w 277367"/>
                <a:gd name="connsiteY34" fmla="*/ 226695 h 305657"/>
                <a:gd name="connsiteX35" fmla="*/ 234601 w 277367"/>
                <a:gd name="connsiteY35" fmla="*/ 249460 h 305657"/>
                <a:gd name="connsiteX36" fmla="*/ 216694 w 277367"/>
                <a:gd name="connsiteY36" fmla="*/ 255270 h 305657"/>
                <a:gd name="connsiteX37" fmla="*/ 138684 w 277367"/>
                <a:gd name="connsiteY37" fmla="*/ 262890 h 305657"/>
                <a:gd name="connsiteX38" fmla="*/ 60674 w 277367"/>
                <a:gd name="connsiteY38" fmla="*/ 255270 h 305657"/>
                <a:gd name="connsiteX39" fmla="*/ 42767 w 277367"/>
                <a:gd name="connsiteY39" fmla="*/ 249460 h 305657"/>
                <a:gd name="connsiteX40" fmla="*/ 42767 w 277367"/>
                <a:gd name="connsiteY40" fmla="*/ 226695 h 305657"/>
                <a:gd name="connsiteX41" fmla="*/ 138684 w 277367"/>
                <a:gd name="connsiteY41" fmla="*/ 237649 h 305657"/>
                <a:gd name="connsiteX42" fmla="*/ 234601 w 277367"/>
                <a:gd name="connsiteY42" fmla="*/ 226695 h 305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77367" h="305657">
                  <a:moveTo>
                    <a:pt x="219837" y="7525"/>
                  </a:moveTo>
                  <a:cubicBezTo>
                    <a:pt x="186500" y="476"/>
                    <a:pt x="149257" y="0"/>
                    <a:pt x="138684" y="0"/>
                  </a:cubicBezTo>
                  <a:cubicBezTo>
                    <a:pt x="128111" y="0"/>
                    <a:pt x="90868" y="571"/>
                    <a:pt x="57531" y="7525"/>
                  </a:cubicBezTo>
                  <a:cubicBezTo>
                    <a:pt x="43243" y="10478"/>
                    <a:pt x="0" y="19621"/>
                    <a:pt x="0" y="50197"/>
                  </a:cubicBezTo>
                  <a:lnTo>
                    <a:pt x="0" y="256318"/>
                  </a:lnTo>
                  <a:cubicBezTo>
                    <a:pt x="0" y="286512"/>
                    <a:pt x="43339" y="295370"/>
                    <a:pt x="57626" y="298323"/>
                  </a:cubicBezTo>
                  <a:cubicBezTo>
                    <a:pt x="91059" y="305086"/>
                    <a:pt x="128111" y="305657"/>
                    <a:pt x="138684" y="305657"/>
                  </a:cubicBezTo>
                  <a:cubicBezTo>
                    <a:pt x="149257" y="305657"/>
                    <a:pt x="186309" y="305086"/>
                    <a:pt x="219837" y="298323"/>
                  </a:cubicBezTo>
                  <a:cubicBezTo>
                    <a:pt x="234029" y="295370"/>
                    <a:pt x="277368" y="286512"/>
                    <a:pt x="277368" y="256413"/>
                  </a:cubicBezTo>
                  <a:lnTo>
                    <a:pt x="277368" y="50292"/>
                  </a:lnTo>
                  <a:cubicBezTo>
                    <a:pt x="277368" y="19431"/>
                    <a:pt x="234125" y="10478"/>
                    <a:pt x="219837" y="7525"/>
                  </a:cubicBezTo>
                  <a:close/>
                  <a:moveTo>
                    <a:pt x="138684" y="126968"/>
                  </a:moveTo>
                  <a:cubicBezTo>
                    <a:pt x="108871" y="126968"/>
                    <a:pt x="81153" y="124301"/>
                    <a:pt x="60674" y="119348"/>
                  </a:cubicBezTo>
                  <a:cubicBezTo>
                    <a:pt x="51435" y="117158"/>
                    <a:pt x="45911" y="115062"/>
                    <a:pt x="42767" y="113538"/>
                  </a:cubicBezTo>
                  <a:lnTo>
                    <a:pt x="42767" y="89249"/>
                  </a:lnTo>
                  <a:cubicBezTo>
                    <a:pt x="80296" y="100203"/>
                    <a:pt x="132588" y="100489"/>
                    <a:pt x="138684" y="100489"/>
                  </a:cubicBezTo>
                  <a:cubicBezTo>
                    <a:pt x="144875" y="100489"/>
                    <a:pt x="197168" y="100108"/>
                    <a:pt x="234601" y="89249"/>
                  </a:cubicBezTo>
                  <a:lnTo>
                    <a:pt x="234601" y="113538"/>
                  </a:lnTo>
                  <a:cubicBezTo>
                    <a:pt x="231648" y="114967"/>
                    <a:pt x="226123" y="117158"/>
                    <a:pt x="216694" y="119348"/>
                  </a:cubicBezTo>
                  <a:cubicBezTo>
                    <a:pt x="196025" y="124301"/>
                    <a:pt x="168307" y="126968"/>
                    <a:pt x="138684" y="126968"/>
                  </a:cubicBezTo>
                  <a:close/>
                  <a:moveTo>
                    <a:pt x="138684" y="194881"/>
                  </a:moveTo>
                  <a:cubicBezTo>
                    <a:pt x="108585" y="194881"/>
                    <a:pt x="80963" y="192214"/>
                    <a:pt x="60674" y="187262"/>
                  </a:cubicBezTo>
                  <a:cubicBezTo>
                    <a:pt x="51435" y="185071"/>
                    <a:pt x="45911" y="182975"/>
                    <a:pt x="42767" y="181451"/>
                  </a:cubicBezTo>
                  <a:lnTo>
                    <a:pt x="42767" y="158877"/>
                  </a:lnTo>
                  <a:cubicBezTo>
                    <a:pt x="80200" y="169450"/>
                    <a:pt x="132588" y="169831"/>
                    <a:pt x="138684" y="169831"/>
                  </a:cubicBezTo>
                  <a:cubicBezTo>
                    <a:pt x="144780" y="169831"/>
                    <a:pt x="197168" y="169545"/>
                    <a:pt x="234601" y="158877"/>
                  </a:cubicBezTo>
                  <a:lnTo>
                    <a:pt x="234601" y="181451"/>
                  </a:lnTo>
                  <a:cubicBezTo>
                    <a:pt x="231648" y="182880"/>
                    <a:pt x="226123" y="185071"/>
                    <a:pt x="216694" y="187262"/>
                  </a:cubicBezTo>
                  <a:cubicBezTo>
                    <a:pt x="196025" y="192119"/>
                    <a:pt x="168307" y="194881"/>
                    <a:pt x="138684" y="194881"/>
                  </a:cubicBezTo>
                  <a:close/>
                  <a:moveTo>
                    <a:pt x="138684" y="57721"/>
                  </a:moveTo>
                  <a:cubicBezTo>
                    <a:pt x="109728" y="57721"/>
                    <a:pt x="82582" y="55054"/>
                    <a:pt x="62199" y="50197"/>
                  </a:cubicBezTo>
                  <a:cubicBezTo>
                    <a:pt x="82582" y="45339"/>
                    <a:pt x="109633" y="42672"/>
                    <a:pt x="138684" y="42672"/>
                  </a:cubicBezTo>
                  <a:cubicBezTo>
                    <a:pt x="167640" y="42672"/>
                    <a:pt x="194691" y="45339"/>
                    <a:pt x="215075" y="50197"/>
                  </a:cubicBezTo>
                  <a:cubicBezTo>
                    <a:pt x="194786" y="55054"/>
                    <a:pt x="167640" y="57721"/>
                    <a:pt x="138684" y="57721"/>
                  </a:cubicBezTo>
                  <a:close/>
                  <a:moveTo>
                    <a:pt x="234601" y="226695"/>
                  </a:moveTo>
                  <a:lnTo>
                    <a:pt x="234601" y="249460"/>
                  </a:lnTo>
                  <a:cubicBezTo>
                    <a:pt x="231648" y="250888"/>
                    <a:pt x="226123" y="252984"/>
                    <a:pt x="216694" y="255270"/>
                  </a:cubicBezTo>
                  <a:cubicBezTo>
                    <a:pt x="196025" y="260128"/>
                    <a:pt x="168307" y="262890"/>
                    <a:pt x="138684" y="262890"/>
                  </a:cubicBezTo>
                  <a:cubicBezTo>
                    <a:pt x="108871" y="262890"/>
                    <a:pt x="81153" y="260223"/>
                    <a:pt x="60674" y="255270"/>
                  </a:cubicBezTo>
                  <a:cubicBezTo>
                    <a:pt x="51435" y="253079"/>
                    <a:pt x="45911" y="250984"/>
                    <a:pt x="42767" y="249460"/>
                  </a:cubicBezTo>
                  <a:lnTo>
                    <a:pt x="42767" y="226695"/>
                  </a:lnTo>
                  <a:cubicBezTo>
                    <a:pt x="80200" y="237268"/>
                    <a:pt x="132493" y="237649"/>
                    <a:pt x="138684" y="237649"/>
                  </a:cubicBezTo>
                  <a:cubicBezTo>
                    <a:pt x="144875" y="237649"/>
                    <a:pt x="197168" y="237268"/>
                    <a:pt x="234601" y="2266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38" name="Graphic 32">
              <a:extLst>
                <a:ext uri="{FF2B5EF4-FFF2-40B4-BE49-F238E27FC236}">
                  <a16:creationId xmlns:a16="http://schemas.microsoft.com/office/drawing/2014/main" id="{1567FB16-AA2A-9C65-D6F1-D5CDEA153463}"/>
                </a:ext>
              </a:extLst>
            </p:cNvPr>
            <p:cNvSpPr/>
            <p:nvPr/>
          </p:nvSpPr>
          <p:spPr>
            <a:xfrm>
              <a:off x="8037290" y="2308193"/>
              <a:ext cx="614362" cy="588835"/>
            </a:xfrm>
            <a:custGeom>
              <a:avLst/>
              <a:gdLst>
                <a:gd name="connsiteX0" fmla="*/ 614077 w 614362"/>
                <a:gd name="connsiteY0" fmla="*/ 282321 h 588835"/>
                <a:gd name="connsiteX1" fmla="*/ 310039 w 614362"/>
                <a:gd name="connsiteY1" fmla="*/ 95 h 588835"/>
                <a:gd name="connsiteX2" fmla="*/ 307181 w 614362"/>
                <a:gd name="connsiteY2" fmla="*/ 0 h 588835"/>
                <a:gd name="connsiteX3" fmla="*/ 304324 w 614362"/>
                <a:gd name="connsiteY3" fmla="*/ 95 h 588835"/>
                <a:gd name="connsiteX4" fmla="*/ 286 w 614362"/>
                <a:gd name="connsiteY4" fmla="*/ 282321 h 588835"/>
                <a:gd name="connsiteX5" fmla="*/ 0 w 614362"/>
                <a:gd name="connsiteY5" fmla="*/ 288226 h 588835"/>
                <a:gd name="connsiteX6" fmla="*/ 95 w 614362"/>
                <a:gd name="connsiteY6" fmla="*/ 291179 h 588835"/>
                <a:gd name="connsiteX7" fmla="*/ 0 w 614362"/>
                <a:gd name="connsiteY7" fmla="*/ 294418 h 588835"/>
                <a:gd name="connsiteX8" fmla="*/ 304324 w 614362"/>
                <a:gd name="connsiteY8" fmla="*/ 588740 h 588835"/>
                <a:gd name="connsiteX9" fmla="*/ 307181 w 614362"/>
                <a:gd name="connsiteY9" fmla="*/ 588835 h 588835"/>
                <a:gd name="connsiteX10" fmla="*/ 310039 w 614362"/>
                <a:gd name="connsiteY10" fmla="*/ 588740 h 588835"/>
                <a:gd name="connsiteX11" fmla="*/ 614363 w 614362"/>
                <a:gd name="connsiteY11" fmla="*/ 294418 h 588835"/>
                <a:gd name="connsiteX12" fmla="*/ 614267 w 614362"/>
                <a:gd name="connsiteY12" fmla="*/ 291179 h 588835"/>
                <a:gd name="connsiteX13" fmla="*/ 614363 w 614362"/>
                <a:gd name="connsiteY13" fmla="*/ 288226 h 588835"/>
                <a:gd name="connsiteX14" fmla="*/ 614077 w 614362"/>
                <a:gd name="connsiteY14" fmla="*/ 282321 h 588835"/>
                <a:gd name="connsiteX15" fmla="*/ 540925 w 614362"/>
                <a:gd name="connsiteY15" fmla="*/ 209455 h 588835"/>
                <a:gd name="connsiteX16" fmla="*/ 513207 w 614362"/>
                <a:gd name="connsiteY16" fmla="*/ 199263 h 588835"/>
                <a:gd name="connsiteX17" fmla="*/ 419958 w 614362"/>
                <a:gd name="connsiteY17" fmla="*/ 179070 h 588835"/>
                <a:gd name="connsiteX18" fmla="*/ 400050 w 614362"/>
                <a:gd name="connsiteY18" fmla="*/ 96964 h 588835"/>
                <a:gd name="connsiteX19" fmla="*/ 388144 w 614362"/>
                <a:gd name="connsiteY19" fmla="*/ 67723 h 588835"/>
                <a:gd name="connsiteX20" fmla="*/ 540925 w 614362"/>
                <a:gd name="connsiteY20" fmla="*/ 209455 h 588835"/>
                <a:gd name="connsiteX21" fmla="*/ 307181 w 614362"/>
                <a:gd name="connsiteY21" fmla="*/ 54769 h 588835"/>
                <a:gd name="connsiteX22" fmla="*/ 361093 w 614362"/>
                <a:gd name="connsiteY22" fmla="*/ 173355 h 588835"/>
                <a:gd name="connsiteX23" fmla="*/ 307181 w 614362"/>
                <a:gd name="connsiteY23" fmla="*/ 171736 h 588835"/>
                <a:gd name="connsiteX24" fmla="*/ 253270 w 614362"/>
                <a:gd name="connsiteY24" fmla="*/ 173355 h 588835"/>
                <a:gd name="connsiteX25" fmla="*/ 307181 w 614362"/>
                <a:gd name="connsiteY25" fmla="*/ 54769 h 588835"/>
                <a:gd name="connsiteX26" fmla="*/ 57150 w 614362"/>
                <a:gd name="connsiteY26" fmla="*/ 289179 h 588835"/>
                <a:gd name="connsiteX27" fmla="*/ 57245 w 614362"/>
                <a:gd name="connsiteY27" fmla="*/ 286798 h 588835"/>
                <a:gd name="connsiteX28" fmla="*/ 187833 w 614362"/>
                <a:gd name="connsiteY28" fmla="*/ 235267 h 588835"/>
                <a:gd name="connsiteX29" fmla="*/ 185642 w 614362"/>
                <a:gd name="connsiteY29" fmla="*/ 294418 h 588835"/>
                <a:gd name="connsiteX30" fmla="*/ 187071 w 614362"/>
                <a:gd name="connsiteY30" fmla="*/ 340900 h 588835"/>
                <a:gd name="connsiteX31" fmla="*/ 57150 w 614362"/>
                <a:gd name="connsiteY31" fmla="*/ 289179 h 588835"/>
                <a:gd name="connsiteX32" fmla="*/ 68009 w 614362"/>
                <a:gd name="connsiteY32" fmla="*/ 364712 h 588835"/>
                <a:gd name="connsiteX33" fmla="*/ 101060 w 614362"/>
                <a:gd name="connsiteY33" fmla="*/ 377285 h 588835"/>
                <a:gd name="connsiteX34" fmla="*/ 192405 w 614362"/>
                <a:gd name="connsiteY34" fmla="*/ 397192 h 588835"/>
                <a:gd name="connsiteX35" fmla="*/ 214313 w 614362"/>
                <a:gd name="connsiteY35" fmla="*/ 491966 h 588835"/>
                <a:gd name="connsiteX36" fmla="*/ 226219 w 614362"/>
                <a:gd name="connsiteY36" fmla="*/ 521208 h 588835"/>
                <a:gd name="connsiteX37" fmla="*/ 68009 w 614362"/>
                <a:gd name="connsiteY37" fmla="*/ 364712 h 588835"/>
                <a:gd name="connsiteX38" fmla="*/ 214313 w 614362"/>
                <a:gd name="connsiteY38" fmla="*/ 96964 h 588835"/>
                <a:gd name="connsiteX39" fmla="*/ 194405 w 614362"/>
                <a:gd name="connsiteY39" fmla="*/ 179070 h 588835"/>
                <a:gd name="connsiteX40" fmla="*/ 101155 w 614362"/>
                <a:gd name="connsiteY40" fmla="*/ 199263 h 588835"/>
                <a:gd name="connsiteX41" fmla="*/ 73438 w 614362"/>
                <a:gd name="connsiteY41" fmla="*/ 209455 h 588835"/>
                <a:gd name="connsiteX42" fmla="*/ 226314 w 614362"/>
                <a:gd name="connsiteY42" fmla="*/ 67723 h 588835"/>
                <a:gd name="connsiteX43" fmla="*/ 214313 w 614362"/>
                <a:gd name="connsiteY43" fmla="*/ 96964 h 588835"/>
                <a:gd name="connsiteX44" fmla="*/ 307181 w 614362"/>
                <a:gd name="connsiteY44" fmla="*/ 534162 h 588835"/>
                <a:gd name="connsiteX45" fmla="*/ 250984 w 614362"/>
                <a:gd name="connsiteY45" fmla="*/ 403003 h 588835"/>
                <a:gd name="connsiteX46" fmla="*/ 307181 w 614362"/>
                <a:gd name="connsiteY46" fmla="*/ 404717 h 588835"/>
                <a:gd name="connsiteX47" fmla="*/ 363379 w 614362"/>
                <a:gd name="connsiteY47" fmla="*/ 403003 h 588835"/>
                <a:gd name="connsiteX48" fmla="*/ 307181 w 614362"/>
                <a:gd name="connsiteY48" fmla="*/ 534162 h 588835"/>
                <a:gd name="connsiteX49" fmla="*/ 369856 w 614362"/>
                <a:gd name="connsiteY49" fmla="*/ 347758 h 588835"/>
                <a:gd name="connsiteX50" fmla="*/ 307181 w 614362"/>
                <a:gd name="connsiteY50" fmla="*/ 350044 h 588835"/>
                <a:gd name="connsiteX51" fmla="*/ 244507 w 614362"/>
                <a:gd name="connsiteY51" fmla="*/ 347758 h 588835"/>
                <a:gd name="connsiteX52" fmla="*/ 242602 w 614362"/>
                <a:gd name="connsiteY52" fmla="*/ 294513 h 588835"/>
                <a:gd name="connsiteX53" fmla="*/ 245555 w 614362"/>
                <a:gd name="connsiteY53" fmla="*/ 228695 h 588835"/>
                <a:gd name="connsiteX54" fmla="*/ 307086 w 614362"/>
                <a:gd name="connsiteY54" fmla="*/ 226409 h 588835"/>
                <a:gd name="connsiteX55" fmla="*/ 368618 w 614362"/>
                <a:gd name="connsiteY55" fmla="*/ 228695 h 588835"/>
                <a:gd name="connsiteX56" fmla="*/ 371570 w 614362"/>
                <a:gd name="connsiteY56" fmla="*/ 294513 h 588835"/>
                <a:gd name="connsiteX57" fmla="*/ 369856 w 614362"/>
                <a:gd name="connsiteY57" fmla="*/ 347758 h 588835"/>
                <a:gd name="connsiteX58" fmla="*/ 388048 w 614362"/>
                <a:gd name="connsiteY58" fmla="*/ 521208 h 588835"/>
                <a:gd name="connsiteX59" fmla="*/ 399955 w 614362"/>
                <a:gd name="connsiteY59" fmla="*/ 491966 h 588835"/>
                <a:gd name="connsiteX60" fmla="*/ 421862 w 614362"/>
                <a:gd name="connsiteY60" fmla="*/ 397192 h 588835"/>
                <a:gd name="connsiteX61" fmla="*/ 513207 w 614362"/>
                <a:gd name="connsiteY61" fmla="*/ 377285 h 588835"/>
                <a:gd name="connsiteX62" fmla="*/ 546259 w 614362"/>
                <a:gd name="connsiteY62" fmla="*/ 364712 h 588835"/>
                <a:gd name="connsiteX63" fmla="*/ 388048 w 614362"/>
                <a:gd name="connsiteY63" fmla="*/ 521208 h 588835"/>
                <a:gd name="connsiteX64" fmla="*/ 427387 w 614362"/>
                <a:gd name="connsiteY64" fmla="*/ 340995 h 588835"/>
                <a:gd name="connsiteX65" fmla="*/ 428816 w 614362"/>
                <a:gd name="connsiteY65" fmla="*/ 294513 h 588835"/>
                <a:gd name="connsiteX66" fmla="*/ 426625 w 614362"/>
                <a:gd name="connsiteY66" fmla="*/ 235363 h 588835"/>
                <a:gd name="connsiteX67" fmla="*/ 557213 w 614362"/>
                <a:gd name="connsiteY67" fmla="*/ 286893 h 588835"/>
                <a:gd name="connsiteX68" fmla="*/ 557308 w 614362"/>
                <a:gd name="connsiteY68" fmla="*/ 289274 h 588835"/>
                <a:gd name="connsiteX69" fmla="*/ 427387 w 614362"/>
                <a:gd name="connsiteY69" fmla="*/ 340995 h 58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14362" h="588835">
                  <a:moveTo>
                    <a:pt x="614077" y="282321"/>
                  </a:moveTo>
                  <a:cubicBezTo>
                    <a:pt x="607505" y="126587"/>
                    <a:pt x="473964" y="1619"/>
                    <a:pt x="310039" y="95"/>
                  </a:cubicBezTo>
                  <a:cubicBezTo>
                    <a:pt x="309086" y="0"/>
                    <a:pt x="308134" y="0"/>
                    <a:pt x="307181" y="0"/>
                  </a:cubicBezTo>
                  <a:cubicBezTo>
                    <a:pt x="306229" y="0"/>
                    <a:pt x="305276" y="0"/>
                    <a:pt x="304324" y="95"/>
                  </a:cubicBezTo>
                  <a:cubicBezTo>
                    <a:pt x="140494" y="1524"/>
                    <a:pt x="6953" y="126492"/>
                    <a:pt x="286" y="282321"/>
                  </a:cubicBezTo>
                  <a:cubicBezTo>
                    <a:pt x="0" y="284321"/>
                    <a:pt x="0" y="286321"/>
                    <a:pt x="0" y="288226"/>
                  </a:cubicBezTo>
                  <a:cubicBezTo>
                    <a:pt x="0" y="289179"/>
                    <a:pt x="95" y="290227"/>
                    <a:pt x="95" y="291179"/>
                  </a:cubicBezTo>
                  <a:cubicBezTo>
                    <a:pt x="95" y="292227"/>
                    <a:pt x="0" y="293370"/>
                    <a:pt x="0" y="294418"/>
                  </a:cubicBezTo>
                  <a:cubicBezTo>
                    <a:pt x="0" y="455867"/>
                    <a:pt x="136207" y="587216"/>
                    <a:pt x="304324" y="588740"/>
                  </a:cubicBezTo>
                  <a:cubicBezTo>
                    <a:pt x="305276" y="588835"/>
                    <a:pt x="306229" y="588835"/>
                    <a:pt x="307181" y="588835"/>
                  </a:cubicBezTo>
                  <a:cubicBezTo>
                    <a:pt x="308134" y="588835"/>
                    <a:pt x="309086" y="588835"/>
                    <a:pt x="310039" y="588740"/>
                  </a:cubicBezTo>
                  <a:cubicBezTo>
                    <a:pt x="478060" y="587216"/>
                    <a:pt x="614363" y="455867"/>
                    <a:pt x="614363" y="294418"/>
                  </a:cubicBezTo>
                  <a:cubicBezTo>
                    <a:pt x="614363" y="293370"/>
                    <a:pt x="614267" y="292227"/>
                    <a:pt x="614267" y="291179"/>
                  </a:cubicBezTo>
                  <a:cubicBezTo>
                    <a:pt x="614363" y="290227"/>
                    <a:pt x="614363" y="289179"/>
                    <a:pt x="614363" y="288226"/>
                  </a:cubicBezTo>
                  <a:cubicBezTo>
                    <a:pt x="614363" y="286321"/>
                    <a:pt x="614267" y="284321"/>
                    <a:pt x="614077" y="282321"/>
                  </a:cubicBezTo>
                  <a:close/>
                  <a:moveTo>
                    <a:pt x="540925" y="209455"/>
                  </a:moveTo>
                  <a:cubicBezTo>
                    <a:pt x="532543" y="205930"/>
                    <a:pt x="523399" y="202501"/>
                    <a:pt x="513207" y="199263"/>
                  </a:cubicBezTo>
                  <a:cubicBezTo>
                    <a:pt x="485870" y="190500"/>
                    <a:pt x="454247" y="183737"/>
                    <a:pt x="419958" y="179070"/>
                  </a:cubicBezTo>
                  <a:cubicBezTo>
                    <a:pt x="415195" y="149066"/>
                    <a:pt x="408527" y="121253"/>
                    <a:pt x="400050" y="96964"/>
                  </a:cubicBezTo>
                  <a:cubicBezTo>
                    <a:pt x="396240" y="86106"/>
                    <a:pt x="392239" y="76391"/>
                    <a:pt x="388144" y="67723"/>
                  </a:cubicBezTo>
                  <a:cubicBezTo>
                    <a:pt x="458343" y="90773"/>
                    <a:pt x="514636" y="143161"/>
                    <a:pt x="540925" y="209455"/>
                  </a:cubicBezTo>
                  <a:close/>
                  <a:moveTo>
                    <a:pt x="307181" y="54769"/>
                  </a:moveTo>
                  <a:cubicBezTo>
                    <a:pt x="320230" y="54769"/>
                    <a:pt x="346424" y="95726"/>
                    <a:pt x="361093" y="173355"/>
                  </a:cubicBezTo>
                  <a:cubicBezTo>
                    <a:pt x="343471" y="172307"/>
                    <a:pt x="325374" y="171736"/>
                    <a:pt x="307181" y="171736"/>
                  </a:cubicBezTo>
                  <a:cubicBezTo>
                    <a:pt x="288893" y="171736"/>
                    <a:pt x="270796" y="172307"/>
                    <a:pt x="253270" y="173355"/>
                  </a:cubicBezTo>
                  <a:cubicBezTo>
                    <a:pt x="267843" y="95726"/>
                    <a:pt x="294037" y="54769"/>
                    <a:pt x="307181" y="54769"/>
                  </a:cubicBezTo>
                  <a:close/>
                  <a:moveTo>
                    <a:pt x="57150" y="289179"/>
                  </a:moveTo>
                  <a:cubicBezTo>
                    <a:pt x="57150" y="288417"/>
                    <a:pt x="57245" y="287655"/>
                    <a:pt x="57245" y="286798"/>
                  </a:cubicBezTo>
                  <a:cubicBezTo>
                    <a:pt x="60293" y="273463"/>
                    <a:pt x="105156" y="248602"/>
                    <a:pt x="187833" y="235267"/>
                  </a:cubicBezTo>
                  <a:cubicBezTo>
                    <a:pt x="186404" y="254508"/>
                    <a:pt x="185642" y="274320"/>
                    <a:pt x="185642" y="294418"/>
                  </a:cubicBezTo>
                  <a:cubicBezTo>
                    <a:pt x="185642" y="310134"/>
                    <a:pt x="186118" y="325660"/>
                    <a:pt x="187071" y="340900"/>
                  </a:cubicBezTo>
                  <a:cubicBezTo>
                    <a:pt x="103917" y="327565"/>
                    <a:pt x="59246" y="302324"/>
                    <a:pt x="57150" y="289179"/>
                  </a:cubicBezTo>
                  <a:close/>
                  <a:moveTo>
                    <a:pt x="68009" y="364712"/>
                  </a:moveTo>
                  <a:cubicBezTo>
                    <a:pt x="77724" y="368999"/>
                    <a:pt x="88582" y="373189"/>
                    <a:pt x="101060" y="377285"/>
                  </a:cubicBezTo>
                  <a:cubicBezTo>
                    <a:pt x="127825" y="385858"/>
                    <a:pt x="158877" y="392525"/>
                    <a:pt x="192405" y="397192"/>
                  </a:cubicBezTo>
                  <a:cubicBezTo>
                    <a:pt x="197263" y="432149"/>
                    <a:pt x="204597" y="464344"/>
                    <a:pt x="214313" y="491966"/>
                  </a:cubicBezTo>
                  <a:cubicBezTo>
                    <a:pt x="218123" y="502825"/>
                    <a:pt x="222123" y="512540"/>
                    <a:pt x="226219" y="521208"/>
                  </a:cubicBezTo>
                  <a:cubicBezTo>
                    <a:pt x="150781" y="496443"/>
                    <a:pt x="91440" y="437959"/>
                    <a:pt x="68009" y="364712"/>
                  </a:cubicBezTo>
                  <a:close/>
                  <a:moveTo>
                    <a:pt x="214313" y="96964"/>
                  </a:moveTo>
                  <a:cubicBezTo>
                    <a:pt x="205835" y="121158"/>
                    <a:pt x="199168" y="148971"/>
                    <a:pt x="194405" y="179070"/>
                  </a:cubicBezTo>
                  <a:cubicBezTo>
                    <a:pt x="160115" y="183737"/>
                    <a:pt x="128492" y="190500"/>
                    <a:pt x="101155" y="199263"/>
                  </a:cubicBezTo>
                  <a:cubicBezTo>
                    <a:pt x="90964" y="202501"/>
                    <a:pt x="81725" y="205930"/>
                    <a:pt x="73438" y="209455"/>
                  </a:cubicBezTo>
                  <a:cubicBezTo>
                    <a:pt x="99822" y="143161"/>
                    <a:pt x="156020" y="90773"/>
                    <a:pt x="226314" y="67723"/>
                  </a:cubicBezTo>
                  <a:cubicBezTo>
                    <a:pt x="222028" y="76391"/>
                    <a:pt x="218123" y="86106"/>
                    <a:pt x="214313" y="96964"/>
                  </a:cubicBezTo>
                  <a:close/>
                  <a:moveTo>
                    <a:pt x="307181" y="534162"/>
                  </a:moveTo>
                  <a:cubicBezTo>
                    <a:pt x="293465" y="534162"/>
                    <a:pt x="265081" y="488728"/>
                    <a:pt x="250984" y="403003"/>
                  </a:cubicBezTo>
                  <a:cubicBezTo>
                    <a:pt x="269272" y="404146"/>
                    <a:pt x="288131" y="404717"/>
                    <a:pt x="307181" y="404717"/>
                  </a:cubicBezTo>
                  <a:cubicBezTo>
                    <a:pt x="326231" y="404717"/>
                    <a:pt x="344996" y="404146"/>
                    <a:pt x="363379" y="403003"/>
                  </a:cubicBezTo>
                  <a:cubicBezTo>
                    <a:pt x="349282" y="488728"/>
                    <a:pt x="320897" y="534162"/>
                    <a:pt x="307181" y="534162"/>
                  </a:cubicBezTo>
                  <a:close/>
                  <a:moveTo>
                    <a:pt x="369856" y="347758"/>
                  </a:moveTo>
                  <a:cubicBezTo>
                    <a:pt x="350330" y="349282"/>
                    <a:pt x="329470" y="350044"/>
                    <a:pt x="307181" y="350044"/>
                  </a:cubicBezTo>
                  <a:cubicBezTo>
                    <a:pt x="284798" y="350044"/>
                    <a:pt x="264033" y="349187"/>
                    <a:pt x="244507" y="347758"/>
                  </a:cubicBezTo>
                  <a:cubicBezTo>
                    <a:pt x="243268" y="331089"/>
                    <a:pt x="242602" y="313372"/>
                    <a:pt x="242602" y="294513"/>
                  </a:cubicBezTo>
                  <a:cubicBezTo>
                    <a:pt x="242602" y="270891"/>
                    <a:pt x="243650" y="248984"/>
                    <a:pt x="245555" y="228695"/>
                  </a:cubicBezTo>
                  <a:cubicBezTo>
                    <a:pt x="264700" y="227267"/>
                    <a:pt x="285179" y="226409"/>
                    <a:pt x="307086" y="226409"/>
                  </a:cubicBezTo>
                  <a:cubicBezTo>
                    <a:pt x="328993" y="226409"/>
                    <a:pt x="349472" y="227171"/>
                    <a:pt x="368618" y="228695"/>
                  </a:cubicBezTo>
                  <a:cubicBezTo>
                    <a:pt x="370523" y="248984"/>
                    <a:pt x="371570" y="270891"/>
                    <a:pt x="371570" y="294513"/>
                  </a:cubicBezTo>
                  <a:cubicBezTo>
                    <a:pt x="371666" y="313277"/>
                    <a:pt x="370999" y="330994"/>
                    <a:pt x="369856" y="347758"/>
                  </a:cubicBezTo>
                  <a:close/>
                  <a:moveTo>
                    <a:pt x="388048" y="521208"/>
                  </a:moveTo>
                  <a:cubicBezTo>
                    <a:pt x="392239" y="512540"/>
                    <a:pt x="396145" y="502825"/>
                    <a:pt x="399955" y="491966"/>
                  </a:cubicBezTo>
                  <a:cubicBezTo>
                    <a:pt x="409575" y="464344"/>
                    <a:pt x="416909" y="432054"/>
                    <a:pt x="421862" y="397192"/>
                  </a:cubicBezTo>
                  <a:cubicBezTo>
                    <a:pt x="455486" y="392525"/>
                    <a:pt x="486442" y="385858"/>
                    <a:pt x="513207" y="377285"/>
                  </a:cubicBezTo>
                  <a:cubicBezTo>
                    <a:pt x="525685" y="373285"/>
                    <a:pt x="536543" y="369094"/>
                    <a:pt x="546259" y="364712"/>
                  </a:cubicBezTo>
                  <a:cubicBezTo>
                    <a:pt x="522827" y="437959"/>
                    <a:pt x="463486" y="496443"/>
                    <a:pt x="388048" y="521208"/>
                  </a:cubicBezTo>
                  <a:close/>
                  <a:moveTo>
                    <a:pt x="427387" y="340995"/>
                  </a:moveTo>
                  <a:cubicBezTo>
                    <a:pt x="428244" y="325755"/>
                    <a:pt x="428816" y="310229"/>
                    <a:pt x="428816" y="294513"/>
                  </a:cubicBezTo>
                  <a:cubicBezTo>
                    <a:pt x="428816" y="274415"/>
                    <a:pt x="428054" y="254603"/>
                    <a:pt x="426625" y="235363"/>
                  </a:cubicBezTo>
                  <a:cubicBezTo>
                    <a:pt x="509302" y="248698"/>
                    <a:pt x="554164" y="273558"/>
                    <a:pt x="557213" y="286893"/>
                  </a:cubicBezTo>
                  <a:cubicBezTo>
                    <a:pt x="557213" y="287655"/>
                    <a:pt x="557308" y="288417"/>
                    <a:pt x="557308" y="289274"/>
                  </a:cubicBezTo>
                  <a:cubicBezTo>
                    <a:pt x="555117" y="302324"/>
                    <a:pt x="510350" y="327565"/>
                    <a:pt x="427387" y="340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39" name="Graphic 32">
              <a:extLst>
                <a:ext uri="{FF2B5EF4-FFF2-40B4-BE49-F238E27FC236}">
                  <a16:creationId xmlns:a16="http://schemas.microsoft.com/office/drawing/2014/main" id="{F542CC2D-6765-79D7-5E9D-BF3568F47B0C}"/>
                </a:ext>
              </a:extLst>
            </p:cNvPr>
            <p:cNvSpPr/>
            <p:nvPr/>
          </p:nvSpPr>
          <p:spPr>
            <a:xfrm>
              <a:off x="8122253" y="3084290"/>
              <a:ext cx="444341" cy="382238"/>
            </a:xfrm>
            <a:custGeom>
              <a:avLst/>
              <a:gdLst>
                <a:gd name="connsiteX0" fmla="*/ 412338 w 444341"/>
                <a:gd name="connsiteY0" fmla="*/ 36576 h 382238"/>
                <a:gd name="connsiteX1" fmla="*/ 412242 w 444341"/>
                <a:gd name="connsiteY1" fmla="*/ 35623 h 382238"/>
                <a:gd name="connsiteX2" fmla="*/ 370332 w 444341"/>
                <a:gd name="connsiteY2" fmla="*/ 0 h 382238"/>
                <a:gd name="connsiteX3" fmla="*/ 72771 w 444341"/>
                <a:gd name="connsiteY3" fmla="*/ 0 h 382238"/>
                <a:gd name="connsiteX4" fmla="*/ 32099 w 444341"/>
                <a:gd name="connsiteY4" fmla="*/ 37814 h 382238"/>
                <a:gd name="connsiteX5" fmla="*/ 0 w 444341"/>
                <a:gd name="connsiteY5" fmla="*/ 250793 h 382238"/>
                <a:gd name="connsiteX6" fmla="*/ 0 w 444341"/>
                <a:gd name="connsiteY6" fmla="*/ 382238 h 382238"/>
                <a:gd name="connsiteX7" fmla="*/ 444341 w 444341"/>
                <a:gd name="connsiteY7" fmla="*/ 382238 h 382238"/>
                <a:gd name="connsiteX8" fmla="*/ 444246 w 444341"/>
                <a:gd name="connsiteY8" fmla="*/ 250888 h 382238"/>
                <a:gd name="connsiteX9" fmla="*/ 412338 w 444341"/>
                <a:gd name="connsiteY9" fmla="*/ 36576 h 382238"/>
                <a:gd name="connsiteX10" fmla="*/ 361093 w 444341"/>
                <a:gd name="connsiteY10" fmla="*/ 53054 h 382238"/>
                <a:gd name="connsiteX11" fmla="*/ 387668 w 444341"/>
                <a:gd name="connsiteY11" fmla="*/ 231457 h 382238"/>
                <a:gd name="connsiteX12" fmla="*/ 57912 w 444341"/>
                <a:gd name="connsiteY12" fmla="*/ 231457 h 382238"/>
                <a:gd name="connsiteX13" fmla="*/ 84487 w 444341"/>
                <a:gd name="connsiteY13" fmla="*/ 53054 h 382238"/>
                <a:gd name="connsiteX14" fmla="*/ 361093 w 444341"/>
                <a:gd name="connsiteY14" fmla="*/ 53054 h 382238"/>
                <a:gd name="connsiteX15" fmla="*/ 53626 w 444341"/>
                <a:gd name="connsiteY15" fmla="*/ 329851 h 382238"/>
                <a:gd name="connsiteX16" fmla="*/ 53626 w 444341"/>
                <a:gd name="connsiteY16" fmla="*/ 284036 h 382238"/>
                <a:gd name="connsiteX17" fmla="*/ 391287 w 444341"/>
                <a:gd name="connsiteY17" fmla="*/ 284036 h 382238"/>
                <a:gd name="connsiteX18" fmla="*/ 391287 w 444341"/>
                <a:gd name="connsiteY18" fmla="*/ 329851 h 382238"/>
                <a:gd name="connsiteX19" fmla="*/ 53626 w 444341"/>
                <a:gd name="connsiteY19" fmla="*/ 329851 h 38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44341" h="382238">
                  <a:moveTo>
                    <a:pt x="412338" y="36576"/>
                  </a:moveTo>
                  <a:lnTo>
                    <a:pt x="412242" y="35623"/>
                  </a:lnTo>
                  <a:cubicBezTo>
                    <a:pt x="408147" y="14669"/>
                    <a:pt x="390906" y="0"/>
                    <a:pt x="370332" y="0"/>
                  </a:cubicBezTo>
                  <a:lnTo>
                    <a:pt x="72771" y="0"/>
                  </a:lnTo>
                  <a:cubicBezTo>
                    <a:pt x="51245" y="0"/>
                    <a:pt x="33433" y="16764"/>
                    <a:pt x="32099" y="37814"/>
                  </a:cubicBezTo>
                  <a:lnTo>
                    <a:pt x="0" y="250793"/>
                  </a:lnTo>
                  <a:lnTo>
                    <a:pt x="0" y="382238"/>
                  </a:lnTo>
                  <a:lnTo>
                    <a:pt x="444341" y="382238"/>
                  </a:lnTo>
                  <a:lnTo>
                    <a:pt x="444246" y="250888"/>
                  </a:lnTo>
                  <a:lnTo>
                    <a:pt x="412338" y="36576"/>
                  </a:lnTo>
                  <a:close/>
                  <a:moveTo>
                    <a:pt x="361093" y="53054"/>
                  </a:moveTo>
                  <a:lnTo>
                    <a:pt x="387668" y="231457"/>
                  </a:lnTo>
                  <a:lnTo>
                    <a:pt x="57912" y="231457"/>
                  </a:lnTo>
                  <a:lnTo>
                    <a:pt x="84487" y="53054"/>
                  </a:lnTo>
                  <a:lnTo>
                    <a:pt x="361093" y="53054"/>
                  </a:lnTo>
                  <a:close/>
                  <a:moveTo>
                    <a:pt x="53626" y="329851"/>
                  </a:moveTo>
                  <a:lnTo>
                    <a:pt x="53626" y="284036"/>
                  </a:lnTo>
                  <a:lnTo>
                    <a:pt x="391287" y="284036"/>
                  </a:lnTo>
                  <a:lnTo>
                    <a:pt x="391287" y="329851"/>
                  </a:lnTo>
                  <a:lnTo>
                    <a:pt x="53626" y="3298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40" name="Graphic 32">
              <a:extLst>
                <a:ext uri="{FF2B5EF4-FFF2-40B4-BE49-F238E27FC236}">
                  <a16:creationId xmlns:a16="http://schemas.microsoft.com/office/drawing/2014/main" id="{D72785F3-AF6B-4913-780D-2B6E7956FCF0}"/>
                </a:ext>
              </a:extLst>
            </p:cNvPr>
            <p:cNvSpPr/>
            <p:nvPr/>
          </p:nvSpPr>
          <p:spPr>
            <a:xfrm>
              <a:off x="8939593" y="2384964"/>
              <a:ext cx="258317" cy="1660207"/>
            </a:xfrm>
            <a:custGeom>
              <a:avLst/>
              <a:gdLst>
                <a:gd name="connsiteX0" fmla="*/ 258318 w 258317"/>
                <a:gd name="connsiteY0" fmla="*/ 238887 h 1660207"/>
                <a:gd name="connsiteX1" fmla="*/ 258318 w 258317"/>
                <a:gd name="connsiteY1" fmla="*/ 129159 h 1660207"/>
                <a:gd name="connsiteX2" fmla="*/ 129159 w 258317"/>
                <a:gd name="connsiteY2" fmla="*/ 0 h 1660207"/>
                <a:gd name="connsiteX3" fmla="*/ 0 w 258317"/>
                <a:gd name="connsiteY3" fmla="*/ 129159 h 1660207"/>
                <a:gd name="connsiteX4" fmla="*/ 0 w 258317"/>
                <a:gd name="connsiteY4" fmla="*/ 238887 h 1660207"/>
                <a:gd name="connsiteX5" fmla="*/ 91059 w 258317"/>
                <a:gd name="connsiteY5" fmla="*/ 147733 h 1660207"/>
                <a:gd name="connsiteX6" fmla="*/ 91059 w 258317"/>
                <a:gd name="connsiteY6" fmla="*/ 1512475 h 1660207"/>
                <a:gd name="connsiteX7" fmla="*/ 0 w 258317"/>
                <a:gd name="connsiteY7" fmla="*/ 1421320 h 1660207"/>
                <a:gd name="connsiteX8" fmla="*/ 0 w 258317"/>
                <a:gd name="connsiteY8" fmla="*/ 1531049 h 1660207"/>
                <a:gd name="connsiteX9" fmla="*/ 129159 w 258317"/>
                <a:gd name="connsiteY9" fmla="*/ 1660208 h 1660207"/>
                <a:gd name="connsiteX10" fmla="*/ 258318 w 258317"/>
                <a:gd name="connsiteY10" fmla="*/ 1531049 h 1660207"/>
                <a:gd name="connsiteX11" fmla="*/ 258318 w 258317"/>
                <a:gd name="connsiteY11" fmla="*/ 1421320 h 1660207"/>
                <a:gd name="connsiteX12" fmla="*/ 167259 w 258317"/>
                <a:gd name="connsiteY12" fmla="*/ 1512475 h 1660207"/>
                <a:gd name="connsiteX13" fmla="*/ 167259 w 258317"/>
                <a:gd name="connsiteY13" fmla="*/ 147733 h 166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8317" h="1660207">
                  <a:moveTo>
                    <a:pt x="258318" y="238887"/>
                  </a:moveTo>
                  <a:lnTo>
                    <a:pt x="258318" y="129159"/>
                  </a:lnTo>
                  <a:lnTo>
                    <a:pt x="129159" y="0"/>
                  </a:lnTo>
                  <a:lnTo>
                    <a:pt x="0" y="129159"/>
                  </a:lnTo>
                  <a:lnTo>
                    <a:pt x="0" y="238887"/>
                  </a:lnTo>
                  <a:lnTo>
                    <a:pt x="91059" y="147733"/>
                  </a:lnTo>
                  <a:lnTo>
                    <a:pt x="91059" y="1512475"/>
                  </a:lnTo>
                  <a:lnTo>
                    <a:pt x="0" y="1421320"/>
                  </a:lnTo>
                  <a:lnTo>
                    <a:pt x="0" y="1531049"/>
                  </a:lnTo>
                  <a:lnTo>
                    <a:pt x="129159" y="1660208"/>
                  </a:lnTo>
                  <a:lnTo>
                    <a:pt x="258318" y="1531049"/>
                  </a:lnTo>
                  <a:lnTo>
                    <a:pt x="258318" y="1421320"/>
                  </a:lnTo>
                  <a:lnTo>
                    <a:pt x="167259" y="1512475"/>
                  </a:lnTo>
                  <a:lnTo>
                    <a:pt x="167259" y="1477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41" name="Graphic 32">
              <a:extLst>
                <a:ext uri="{FF2B5EF4-FFF2-40B4-BE49-F238E27FC236}">
                  <a16:creationId xmlns:a16="http://schemas.microsoft.com/office/drawing/2014/main" id="{75D2DDE9-C67E-5A9F-9C4F-57C9AE6C12CA}"/>
                </a:ext>
              </a:extLst>
            </p:cNvPr>
            <p:cNvSpPr/>
            <p:nvPr/>
          </p:nvSpPr>
          <p:spPr>
            <a:xfrm>
              <a:off x="7494174" y="2384964"/>
              <a:ext cx="258413" cy="1660207"/>
            </a:xfrm>
            <a:custGeom>
              <a:avLst/>
              <a:gdLst>
                <a:gd name="connsiteX0" fmla="*/ 0 w 258413"/>
                <a:gd name="connsiteY0" fmla="*/ 129159 h 1660207"/>
                <a:gd name="connsiteX1" fmla="*/ 0 w 258413"/>
                <a:gd name="connsiteY1" fmla="*/ 238887 h 1660207"/>
                <a:gd name="connsiteX2" fmla="*/ 91059 w 258413"/>
                <a:gd name="connsiteY2" fmla="*/ 147733 h 1660207"/>
                <a:gd name="connsiteX3" fmla="*/ 91059 w 258413"/>
                <a:gd name="connsiteY3" fmla="*/ 1512475 h 1660207"/>
                <a:gd name="connsiteX4" fmla="*/ 0 w 258413"/>
                <a:gd name="connsiteY4" fmla="*/ 1421320 h 1660207"/>
                <a:gd name="connsiteX5" fmla="*/ 0 w 258413"/>
                <a:gd name="connsiteY5" fmla="*/ 1531049 h 1660207"/>
                <a:gd name="connsiteX6" fmla="*/ 129159 w 258413"/>
                <a:gd name="connsiteY6" fmla="*/ 1660208 h 1660207"/>
                <a:gd name="connsiteX7" fmla="*/ 258413 w 258413"/>
                <a:gd name="connsiteY7" fmla="*/ 1531049 h 1660207"/>
                <a:gd name="connsiteX8" fmla="*/ 258413 w 258413"/>
                <a:gd name="connsiteY8" fmla="*/ 1421320 h 1660207"/>
                <a:gd name="connsiteX9" fmla="*/ 167259 w 258413"/>
                <a:gd name="connsiteY9" fmla="*/ 1512475 h 1660207"/>
                <a:gd name="connsiteX10" fmla="*/ 167259 w 258413"/>
                <a:gd name="connsiteY10" fmla="*/ 147733 h 1660207"/>
                <a:gd name="connsiteX11" fmla="*/ 258413 w 258413"/>
                <a:gd name="connsiteY11" fmla="*/ 238887 h 1660207"/>
                <a:gd name="connsiteX12" fmla="*/ 258413 w 258413"/>
                <a:gd name="connsiteY12" fmla="*/ 129159 h 1660207"/>
                <a:gd name="connsiteX13" fmla="*/ 129159 w 258413"/>
                <a:gd name="connsiteY13" fmla="*/ 0 h 166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8413" h="1660207">
                  <a:moveTo>
                    <a:pt x="0" y="129159"/>
                  </a:moveTo>
                  <a:lnTo>
                    <a:pt x="0" y="238887"/>
                  </a:lnTo>
                  <a:lnTo>
                    <a:pt x="91059" y="147733"/>
                  </a:lnTo>
                  <a:lnTo>
                    <a:pt x="91059" y="1512475"/>
                  </a:lnTo>
                  <a:lnTo>
                    <a:pt x="0" y="1421320"/>
                  </a:lnTo>
                  <a:lnTo>
                    <a:pt x="0" y="1531049"/>
                  </a:lnTo>
                  <a:lnTo>
                    <a:pt x="129159" y="1660208"/>
                  </a:lnTo>
                  <a:lnTo>
                    <a:pt x="258413" y="1531049"/>
                  </a:lnTo>
                  <a:lnTo>
                    <a:pt x="258413" y="1421320"/>
                  </a:lnTo>
                  <a:lnTo>
                    <a:pt x="167259" y="1512475"/>
                  </a:lnTo>
                  <a:lnTo>
                    <a:pt x="167259" y="147733"/>
                  </a:lnTo>
                  <a:lnTo>
                    <a:pt x="258413" y="238887"/>
                  </a:lnTo>
                  <a:lnTo>
                    <a:pt x="258413" y="129159"/>
                  </a:lnTo>
                  <a:lnTo>
                    <a:pt x="12915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</p:grpSp>
      <p:pic>
        <p:nvPicPr>
          <p:cNvPr id="44" name="Picture Placeholder 58">
            <a:extLst>
              <a:ext uri="{FF2B5EF4-FFF2-40B4-BE49-F238E27FC236}">
                <a16:creationId xmlns:a16="http://schemas.microsoft.com/office/drawing/2014/main" id="{B5232BCF-810A-20A9-BC89-8F7D3849A3A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432636" y="3584875"/>
            <a:ext cx="1409476" cy="140947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0B6D381-6043-FD09-00B4-315CD2A8AEDF}"/>
              </a:ext>
            </a:extLst>
          </p:cNvPr>
          <p:cNvSpPr/>
          <p:nvPr/>
        </p:nvSpPr>
        <p:spPr>
          <a:xfrm>
            <a:off x="12502007" y="0"/>
            <a:ext cx="11885168" cy="13716000"/>
          </a:xfrm>
          <a:prstGeom prst="rect">
            <a:avLst/>
          </a:prstGeom>
          <a:solidFill>
            <a:srgbClr val="1323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CFBFA"/>
              </a:solidFill>
              <a:effectLst/>
              <a:uLnTx/>
              <a:uFillTx/>
              <a:latin typeface="Oracle Sans Tab"/>
              <a:ea typeface="+mn-ea"/>
              <a:cs typeface="+mn-cs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8133902-303E-FFFE-853F-A0CEE53F6DDD}"/>
              </a:ext>
            </a:extLst>
          </p:cNvPr>
          <p:cNvSpPr txBox="1">
            <a:spLocks/>
          </p:cNvSpPr>
          <p:nvPr/>
        </p:nvSpPr>
        <p:spPr>
          <a:xfrm>
            <a:off x="1537950" y="396000"/>
            <a:ext cx="21344875" cy="164592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18288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800" b="1" i="0" kern="1200" baseline="0">
                <a:solidFill>
                  <a:schemeClr val="tx1"/>
                </a:solidFill>
                <a:latin typeface="+mn-lt"/>
                <a:ea typeface="+mn-ea"/>
                <a:cs typeface="+mj-cs"/>
              </a:defRPr>
            </a:lvl1pPr>
          </a:lstStyle>
          <a:p>
            <a:pPr marL="0" marR="0" lvl="0" indent="0" algn="l" defTabSz="18288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rPr>
              <a:t>OCI’s Unique Architecture</a:t>
            </a:r>
            <a:endParaRPr kumimoji="0" lang="en-SG" sz="5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racle Sans Light" panose="020B0403020204020204" pitchFamily="34" charset="0"/>
              <a:ea typeface="+mn-ea"/>
              <a:cs typeface="Oracle Sans Light" panose="020B0403020204020204" pitchFamily="34" charset="0"/>
            </a:endParaRPr>
          </a:p>
        </p:txBody>
      </p:sp>
      <p:grpSp>
        <p:nvGrpSpPr>
          <p:cNvPr id="2" name="Graphic 101">
            <a:extLst>
              <a:ext uri="{FF2B5EF4-FFF2-40B4-BE49-F238E27FC236}">
                <a16:creationId xmlns:a16="http://schemas.microsoft.com/office/drawing/2014/main" id="{3BD2775A-0A2C-725D-5F82-AB247A3A7544}"/>
              </a:ext>
            </a:extLst>
          </p:cNvPr>
          <p:cNvGrpSpPr/>
          <p:nvPr/>
        </p:nvGrpSpPr>
        <p:grpSpPr>
          <a:xfrm rot="10800000">
            <a:off x="1697530" y="5557904"/>
            <a:ext cx="1025036" cy="831988"/>
            <a:chOff x="3108959" y="744746"/>
            <a:chExt cx="2755297" cy="2242222"/>
          </a:xfrm>
          <a:solidFill>
            <a:schemeClr val="bg1"/>
          </a:solidFill>
        </p:grpSpPr>
        <p:sp>
          <p:nvSpPr>
            <p:cNvPr id="3" name="Graphic 101">
              <a:extLst>
                <a:ext uri="{FF2B5EF4-FFF2-40B4-BE49-F238E27FC236}">
                  <a16:creationId xmlns:a16="http://schemas.microsoft.com/office/drawing/2014/main" id="{3B961B31-2172-E2CD-34C4-7CE7D56EA025}"/>
                </a:ext>
              </a:extLst>
            </p:cNvPr>
            <p:cNvSpPr/>
            <p:nvPr/>
          </p:nvSpPr>
          <p:spPr>
            <a:xfrm>
              <a:off x="4056030" y="897826"/>
              <a:ext cx="861155" cy="90487"/>
            </a:xfrm>
            <a:custGeom>
              <a:avLst/>
              <a:gdLst>
                <a:gd name="connsiteX0" fmla="*/ 0 w 861155"/>
                <a:gd name="connsiteY0" fmla="*/ 0 h 90487"/>
                <a:gd name="connsiteX1" fmla="*/ 861155 w 861155"/>
                <a:gd name="connsiteY1" fmla="*/ 0 h 90487"/>
                <a:gd name="connsiteX2" fmla="*/ 861155 w 861155"/>
                <a:gd name="connsiteY2" fmla="*/ 90487 h 90487"/>
                <a:gd name="connsiteX3" fmla="*/ 0 w 861155"/>
                <a:gd name="connsiteY3" fmla="*/ 90487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155" h="90487">
                  <a:moveTo>
                    <a:pt x="0" y="0"/>
                  </a:moveTo>
                  <a:lnTo>
                    <a:pt x="861155" y="0"/>
                  </a:lnTo>
                  <a:lnTo>
                    <a:pt x="861155" y="90487"/>
                  </a:lnTo>
                  <a:lnTo>
                    <a:pt x="0" y="90487"/>
                  </a:lnTo>
                  <a:close/>
                </a:path>
              </a:pathLst>
            </a:custGeom>
            <a:grpFill/>
            <a:ln w="317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4" name="Graphic 101">
              <a:extLst>
                <a:ext uri="{FF2B5EF4-FFF2-40B4-BE49-F238E27FC236}">
                  <a16:creationId xmlns:a16="http://schemas.microsoft.com/office/drawing/2014/main" id="{1C4B1F1B-9AA3-402C-0C28-43307FF376CD}"/>
                </a:ext>
              </a:extLst>
            </p:cNvPr>
            <p:cNvSpPr/>
            <p:nvPr/>
          </p:nvSpPr>
          <p:spPr>
            <a:xfrm>
              <a:off x="3734181" y="1232630"/>
              <a:ext cx="1504854" cy="90487"/>
            </a:xfrm>
            <a:custGeom>
              <a:avLst/>
              <a:gdLst>
                <a:gd name="connsiteX0" fmla="*/ 0 w 1504854"/>
                <a:gd name="connsiteY0" fmla="*/ 0 h 90487"/>
                <a:gd name="connsiteX1" fmla="*/ 1504855 w 1504854"/>
                <a:gd name="connsiteY1" fmla="*/ 0 h 90487"/>
                <a:gd name="connsiteX2" fmla="*/ 1504855 w 1504854"/>
                <a:gd name="connsiteY2" fmla="*/ 90488 h 90487"/>
                <a:gd name="connsiteX3" fmla="*/ 0 w 1504854"/>
                <a:gd name="connsiteY3" fmla="*/ 90488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04854" h="90487">
                  <a:moveTo>
                    <a:pt x="0" y="0"/>
                  </a:moveTo>
                  <a:lnTo>
                    <a:pt x="1504855" y="0"/>
                  </a:lnTo>
                  <a:lnTo>
                    <a:pt x="1504855" y="90488"/>
                  </a:lnTo>
                  <a:lnTo>
                    <a:pt x="0" y="90488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15" name="Graphic 101">
              <a:extLst>
                <a:ext uri="{FF2B5EF4-FFF2-40B4-BE49-F238E27FC236}">
                  <a16:creationId xmlns:a16="http://schemas.microsoft.com/office/drawing/2014/main" id="{E2DD3F4A-4B45-BB84-5C36-F61E51D18E93}"/>
                </a:ext>
              </a:extLst>
            </p:cNvPr>
            <p:cNvSpPr/>
            <p:nvPr/>
          </p:nvSpPr>
          <p:spPr>
            <a:xfrm>
              <a:off x="4056030" y="1567529"/>
              <a:ext cx="861155" cy="90487"/>
            </a:xfrm>
            <a:custGeom>
              <a:avLst/>
              <a:gdLst>
                <a:gd name="connsiteX0" fmla="*/ 0 w 861155"/>
                <a:gd name="connsiteY0" fmla="*/ 0 h 90487"/>
                <a:gd name="connsiteX1" fmla="*/ 861155 w 861155"/>
                <a:gd name="connsiteY1" fmla="*/ 0 h 90487"/>
                <a:gd name="connsiteX2" fmla="*/ 861155 w 861155"/>
                <a:gd name="connsiteY2" fmla="*/ 90488 h 90487"/>
                <a:gd name="connsiteX3" fmla="*/ 0 w 861155"/>
                <a:gd name="connsiteY3" fmla="*/ 90488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155" h="90487">
                  <a:moveTo>
                    <a:pt x="0" y="0"/>
                  </a:moveTo>
                  <a:lnTo>
                    <a:pt x="861155" y="0"/>
                  </a:lnTo>
                  <a:lnTo>
                    <a:pt x="861155" y="90488"/>
                  </a:lnTo>
                  <a:lnTo>
                    <a:pt x="0" y="90488"/>
                  </a:lnTo>
                  <a:close/>
                </a:path>
              </a:pathLst>
            </a:custGeom>
            <a:grpFill/>
            <a:ln w="317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18" name="Graphic 101">
              <a:extLst>
                <a:ext uri="{FF2B5EF4-FFF2-40B4-BE49-F238E27FC236}">
                  <a16:creationId xmlns:a16="http://schemas.microsoft.com/office/drawing/2014/main" id="{6D95F7FF-2E0E-13E8-21F2-DE27407986FE}"/>
                </a:ext>
              </a:extLst>
            </p:cNvPr>
            <p:cNvSpPr/>
            <p:nvPr/>
          </p:nvSpPr>
          <p:spPr>
            <a:xfrm>
              <a:off x="4056030" y="1902428"/>
              <a:ext cx="861155" cy="90487"/>
            </a:xfrm>
            <a:custGeom>
              <a:avLst/>
              <a:gdLst>
                <a:gd name="connsiteX0" fmla="*/ 0 w 861155"/>
                <a:gd name="connsiteY0" fmla="*/ 0 h 90487"/>
                <a:gd name="connsiteX1" fmla="*/ 861155 w 861155"/>
                <a:gd name="connsiteY1" fmla="*/ 0 h 90487"/>
                <a:gd name="connsiteX2" fmla="*/ 861155 w 861155"/>
                <a:gd name="connsiteY2" fmla="*/ 90487 h 90487"/>
                <a:gd name="connsiteX3" fmla="*/ 0 w 861155"/>
                <a:gd name="connsiteY3" fmla="*/ 90487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155" h="90487">
                  <a:moveTo>
                    <a:pt x="0" y="0"/>
                  </a:moveTo>
                  <a:lnTo>
                    <a:pt x="861155" y="0"/>
                  </a:lnTo>
                  <a:lnTo>
                    <a:pt x="861155" y="90487"/>
                  </a:lnTo>
                  <a:lnTo>
                    <a:pt x="0" y="90487"/>
                  </a:lnTo>
                  <a:close/>
                </a:path>
              </a:pathLst>
            </a:custGeom>
            <a:grpFill/>
            <a:ln w="317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19" name="Graphic 101">
              <a:extLst>
                <a:ext uri="{FF2B5EF4-FFF2-40B4-BE49-F238E27FC236}">
                  <a16:creationId xmlns:a16="http://schemas.microsoft.com/office/drawing/2014/main" id="{26268384-54FD-F372-CB33-52D2CA06C3AF}"/>
                </a:ext>
              </a:extLst>
            </p:cNvPr>
            <p:cNvSpPr/>
            <p:nvPr/>
          </p:nvSpPr>
          <p:spPr>
            <a:xfrm>
              <a:off x="4056030" y="2237232"/>
              <a:ext cx="861155" cy="90487"/>
            </a:xfrm>
            <a:custGeom>
              <a:avLst/>
              <a:gdLst>
                <a:gd name="connsiteX0" fmla="*/ 0 w 861155"/>
                <a:gd name="connsiteY0" fmla="*/ 0 h 90487"/>
                <a:gd name="connsiteX1" fmla="*/ 861155 w 861155"/>
                <a:gd name="connsiteY1" fmla="*/ 0 h 90487"/>
                <a:gd name="connsiteX2" fmla="*/ 861155 w 861155"/>
                <a:gd name="connsiteY2" fmla="*/ 90488 h 90487"/>
                <a:gd name="connsiteX3" fmla="*/ 0 w 861155"/>
                <a:gd name="connsiteY3" fmla="*/ 90488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155" h="90487">
                  <a:moveTo>
                    <a:pt x="0" y="0"/>
                  </a:moveTo>
                  <a:lnTo>
                    <a:pt x="861155" y="0"/>
                  </a:lnTo>
                  <a:lnTo>
                    <a:pt x="861155" y="90488"/>
                  </a:lnTo>
                  <a:lnTo>
                    <a:pt x="0" y="90488"/>
                  </a:lnTo>
                  <a:close/>
                </a:path>
              </a:pathLst>
            </a:custGeom>
            <a:grpFill/>
            <a:ln w="317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20" name="Graphic 101">
              <a:extLst>
                <a:ext uri="{FF2B5EF4-FFF2-40B4-BE49-F238E27FC236}">
                  <a16:creationId xmlns:a16="http://schemas.microsoft.com/office/drawing/2014/main" id="{D14B6910-A794-E27C-992B-1464268973AE}"/>
                </a:ext>
              </a:extLst>
            </p:cNvPr>
            <p:cNvSpPr/>
            <p:nvPr/>
          </p:nvSpPr>
          <p:spPr>
            <a:xfrm>
              <a:off x="4056030" y="2572131"/>
              <a:ext cx="861155" cy="90487"/>
            </a:xfrm>
            <a:custGeom>
              <a:avLst/>
              <a:gdLst>
                <a:gd name="connsiteX0" fmla="*/ 0 w 861155"/>
                <a:gd name="connsiteY0" fmla="*/ 0 h 90487"/>
                <a:gd name="connsiteX1" fmla="*/ 861155 w 861155"/>
                <a:gd name="connsiteY1" fmla="*/ 0 h 90487"/>
                <a:gd name="connsiteX2" fmla="*/ 861155 w 861155"/>
                <a:gd name="connsiteY2" fmla="*/ 90487 h 90487"/>
                <a:gd name="connsiteX3" fmla="*/ 0 w 861155"/>
                <a:gd name="connsiteY3" fmla="*/ 90487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155" h="90487">
                  <a:moveTo>
                    <a:pt x="0" y="0"/>
                  </a:moveTo>
                  <a:lnTo>
                    <a:pt x="861155" y="0"/>
                  </a:lnTo>
                  <a:lnTo>
                    <a:pt x="861155" y="90487"/>
                  </a:lnTo>
                  <a:lnTo>
                    <a:pt x="0" y="90487"/>
                  </a:lnTo>
                  <a:close/>
                </a:path>
              </a:pathLst>
            </a:custGeom>
            <a:grpFill/>
            <a:ln w="317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21" name="Graphic 101">
              <a:extLst>
                <a:ext uri="{FF2B5EF4-FFF2-40B4-BE49-F238E27FC236}">
                  <a16:creationId xmlns:a16="http://schemas.microsoft.com/office/drawing/2014/main" id="{8E5EDBFA-CB04-14AB-AC6B-B5B4346AD716}"/>
                </a:ext>
              </a:extLst>
            </p:cNvPr>
            <p:cNvSpPr/>
            <p:nvPr/>
          </p:nvSpPr>
          <p:spPr>
            <a:xfrm>
              <a:off x="3504057" y="1039713"/>
              <a:ext cx="253079" cy="471046"/>
            </a:xfrm>
            <a:custGeom>
              <a:avLst/>
              <a:gdLst>
                <a:gd name="connsiteX0" fmla="*/ 97727 w 253079"/>
                <a:gd name="connsiteY0" fmla="*/ 238161 h 471046"/>
                <a:gd name="connsiteX1" fmla="*/ 251936 w 253079"/>
                <a:gd name="connsiteY1" fmla="*/ 83951 h 471046"/>
                <a:gd name="connsiteX2" fmla="*/ 253079 w 253079"/>
                <a:gd name="connsiteY2" fmla="*/ 82522 h 471046"/>
                <a:gd name="connsiteX3" fmla="*/ 252698 w 253079"/>
                <a:gd name="connsiteY3" fmla="*/ 81665 h 471046"/>
                <a:gd name="connsiteX4" fmla="*/ 171355 w 253079"/>
                <a:gd name="connsiteY4" fmla="*/ 321 h 471046"/>
                <a:gd name="connsiteX5" fmla="*/ 170116 w 253079"/>
                <a:gd name="connsiteY5" fmla="*/ 36 h 471046"/>
                <a:gd name="connsiteX6" fmla="*/ 0 w 253079"/>
                <a:gd name="connsiteY6" fmla="*/ 238161 h 471046"/>
                <a:gd name="connsiteX7" fmla="*/ 155924 w 253079"/>
                <a:gd name="connsiteY7" fmla="*/ 470952 h 471046"/>
                <a:gd name="connsiteX8" fmla="*/ 156400 w 253079"/>
                <a:gd name="connsiteY8" fmla="*/ 471047 h 471046"/>
                <a:gd name="connsiteX9" fmla="*/ 157258 w 253079"/>
                <a:gd name="connsiteY9" fmla="*/ 470666 h 471046"/>
                <a:gd name="connsiteX10" fmla="*/ 234696 w 253079"/>
                <a:gd name="connsiteY10" fmla="*/ 393228 h 471046"/>
                <a:gd name="connsiteX11" fmla="*/ 234982 w 253079"/>
                <a:gd name="connsiteY11" fmla="*/ 391989 h 471046"/>
                <a:gd name="connsiteX12" fmla="*/ 234029 w 253079"/>
                <a:gd name="connsiteY12" fmla="*/ 391227 h 471046"/>
                <a:gd name="connsiteX13" fmla="*/ 97727 w 253079"/>
                <a:gd name="connsiteY13" fmla="*/ 238161 h 47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3079" h="471046">
                  <a:moveTo>
                    <a:pt x="97727" y="238161"/>
                  </a:moveTo>
                  <a:cubicBezTo>
                    <a:pt x="97727" y="153102"/>
                    <a:pt x="166878" y="83951"/>
                    <a:pt x="251936" y="83951"/>
                  </a:cubicBezTo>
                  <a:cubicBezTo>
                    <a:pt x="252603" y="83951"/>
                    <a:pt x="253079" y="83189"/>
                    <a:pt x="253079" y="82522"/>
                  </a:cubicBezTo>
                  <a:cubicBezTo>
                    <a:pt x="253079" y="82236"/>
                    <a:pt x="252984" y="81951"/>
                    <a:pt x="252698" y="81665"/>
                  </a:cubicBezTo>
                  <a:lnTo>
                    <a:pt x="171355" y="321"/>
                  </a:lnTo>
                  <a:cubicBezTo>
                    <a:pt x="171069" y="36"/>
                    <a:pt x="170593" y="-60"/>
                    <a:pt x="170116" y="36"/>
                  </a:cubicBezTo>
                  <a:cubicBezTo>
                    <a:pt x="68389" y="35088"/>
                    <a:pt x="0" y="130719"/>
                    <a:pt x="0" y="238161"/>
                  </a:cubicBezTo>
                  <a:cubicBezTo>
                    <a:pt x="0" y="340459"/>
                    <a:pt x="61246" y="431804"/>
                    <a:pt x="155924" y="470952"/>
                  </a:cubicBezTo>
                  <a:cubicBezTo>
                    <a:pt x="156115" y="471047"/>
                    <a:pt x="156210" y="471047"/>
                    <a:pt x="156400" y="471047"/>
                  </a:cubicBezTo>
                  <a:cubicBezTo>
                    <a:pt x="156686" y="471047"/>
                    <a:pt x="156972" y="470952"/>
                    <a:pt x="157258" y="470666"/>
                  </a:cubicBezTo>
                  <a:lnTo>
                    <a:pt x="234696" y="393228"/>
                  </a:lnTo>
                  <a:cubicBezTo>
                    <a:pt x="234982" y="392942"/>
                    <a:pt x="235077" y="392466"/>
                    <a:pt x="234982" y="391989"/>
                  </a:cubicBezTo>
                  <a:cubicBezTo>
                    <a:pt x="234887" y="391513"/>
                    <a:pt x="234410" y="391227"/>
                    <a:pt x="234029" y="391227"/>
                  </a:cubicBezTo>
                  <a:cubicBezTo>
                    <a:pt x="156400" y="382274"/>
                    <a:pt x="97727" y="316456"/>
                    <a:pt x="97727" y="2381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22" name="Graphic 101">
              <a:extLst>
                <a:ext uri="{FF2B5EF4-FFF2-40B4-BE49-F238E27FC236}">
                  <a16:creationId xmlns:a16="http://schemas.microsoft.com/office/drawing/2014/main" id="{13D95CE4-2062-D1A3-4B03-D508A915FCA8}"/>
                </a:ext>
              </a:extLst>
            </p:cNvPr>
            <p:cNvSpPr/>
            <p:nvPr/>
          </p:nvSpPr>
          <p:spPr>
            <a:xfrm>
              <a:off x="3308699" y="895945"/>
              <a:ext cx="293871" cy="756641"/>
            </a:xfrm>
            <a:custGeom>
              <a:avLst/>
              <a:gdLst>
                <a:gd name="connsiteX0" fmla="*/ 97536 w 293871"/>
                <a:gd name="connsiteY0" fmla="*/ 381928 h 756641"/>
                <a:gd name="connsiteX1" fmla="*/ 293180 w 293871"/>
                <a:gd name="connsiteY1" fmla="*/ 72651 h 756641"/>
                <a:gd name="connsiteX2" fmla="*/ 293846 w 293871"/>
                <a:gd name="connsiteY2" fmla="*/ 71794 h 756641"/>
                <a:gd name="connsiteX3" fmla="*/ 293561 w 293871"/>
                <a:gd name="connsiteY3" fmla="*/ 70746 h 756641"/>
                <a:gd name="connsiteX4" fmla="*/ 223171 w 293871"/>
                <a:gd name="connsiteY4" fmla="*/ 357 h 756641"/>
                <a:gd name="connsiteX5" fmla="*/ 221742 w 293871"/>
                <a:gd name="connsiteY5" fmla="*/ 166 h 756641"/>
                <a:gd name="connsiteX6" fmla="*/ 0 w 293871"/>
                <a:gd name="connsiteY6" fmla="*/ 381928 h 756641"/>
                <a:gd name="connsiteX7" fmla="*/ 57626 w 293871"/>
                <a:gd name="connsiteY7" fmla="*/ 599384 h 756641"/>
                <a:gd name="connsiteX8" fmla="*/ 209455 w 293871"/>
                <a:gd name="connsiteY8" fmla="*/ 756451 h 756641"/>
                <a:gd name="connsiteX9" fmla="*/ 210121 w 293871"/>
                <a:gd name="connsiteY9" fmla="*/ 756642 h 756641"/>
                <a:gd name="connsiteX10" fmla="*/ 210979 w 293871"/>
                <a:gd name="connsiteY10" fmla="*/ 756261 h 756641"/>
                <a:gd name="connsiteX11" fmla="*/ 280702 w 293871"/>
                <a:gd name="connsiteY11" fmla="*/ 686538 h 756641"/>
                <a:gd name="connsiteX12" fmla="*/ 281083 w 293871"/>
                <a:gd name="connsiteY12" fmla="*/ 685490 h 756641"/>
                <a:gd name="connsiteX13" fmla="*/ 280416 w 293871"/>
                <a:gd name="connsiteY13" fmla="*/ 684633 h 756641"/>
                <a:gd name="connsiteX14" fmla="*/ 97536 w 293871"/>
                <a:gd name="connsiteY14" fmla="*/ 381928 h 75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3871" h="756641">
                  <a:moveTo>
                    <a:pt x="97536" y="381928"/>
                  </a:moveTo>
                  <a:cubicBezTo>
                    <a:pt x="97536" y="250674"/>
                    <a:pt x="174308" y="129230"/>
                    <a:pt x="293180" y="72651"/>
                  </a:cubicBezTo>
                  <a:cubicBezTo>
                    <a:pt x="293561" y="72461"/>
                    <a:pt x="293751" y="72175"/>
                    <a:pt x="293846" y="71794"/>
                  </a:cubicBezTo>
                  <a:cubicBezTo>
                    <a:pt x="293942" y="71413"/>
                    <a:pt x="293751" y="71032"/>
                    <a:pt x="293561" y="70746"/>
                  </a:cubicBezTo>
                  <a:lnTo>
                    <a:pt x="223171" y="357"/>
                  </a:lnTo>
                  <a:cubicBezTo>
                    <a:pt x="222790" y="-24"/>
                    <a:pt x="222218" y="-120"/>
                    <a:pt x="221742" y="166"/>
                  </a:cubicBezTo>
                  <a:cubicBezTo>
                    <a:pt x="84963" y="78652"/>
                    <a:pt x="0" y="224956"/>
                    <a:pt x="0" y="381928"/>
                  </a:cubicBezTo>
                  <a:cubicBezTo>
                    <a:pt x="0" y="458223"/>
                    <a:pt x="19907" y="533376"/>
                    <a:pt x="57626" y="599384"/>
                  </a:cubicBezTo>
                  <a:cubicBezTo>
                    <a:pt x="94202" y="663392"/>
                    <a:pt x="146685" y="717684"/>
                    <a:pt x="209455" y="756451"/>
                  </a:cubicBezTo>
                  <a:cubicBezTo>
                    <a:pt x="209645" y="756546"/>
                    <a:pt x="209836" y="756642"/>
                    <a:pt x="210121" y="756642"/>
                  </a:cubicBezTo>
                  <a:cubicBezTo>
                    <a:pt x="210407" y="756642"/>
                    <a:pt x="210693" y="756546"/>
                    <a:pt x="210979" y="756261"/>
                  </a:cubicBezTo>
                  <a:lnTo>
                    <a:pt x="280702" y="686538"/>
                  </a:lnTo>
                  <a:cubicBezTo>
                    <a:pt x="280988" y="686252"/>
                    <a:pt x="281083" y="685871"/>
                    <a:pt x="281083" y="685490"/>
                  </a:cubicBezTo>
                  <a:cubicBezTo>
                    <a:pt x="281083" y="685109"/>
                    <a:pt x="280797" y="684823"/>
                    <a:pt x="280416" y="684633"/>
                  </a:cubicBezTo>
                  <a:cubicBezTo>
                    <a:pt x="167640" y="625101"/>
                    <a:pt x="97536" y="509087"/>
                    <a:pt x="97536" y="3819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23" name="Graphic 101">
              <a:extLst>
                <a:ext uri="{FF2B5EF4-FFF2-40B4-BE49-F238E27FC236}">
                  <a16:creationId xmlns:a16="http://schemas.microsoft.com/office/drawing/2014/main" id="{0213CC93-BDCA-083F-16D6-D42FC9C281F9}"/>
                </a:ext>
              </a:extLst>
            </p:cNvPr>
            <p:cNvSpPr/>
            <p:nvPr/>
          </p:nvSpPr>
          <p:spPr>
            <a:xfrm>
              <a:off x="3108959" y="744802"/>
              <a:ext cx="342328" cy="1044849"/>
            </a:xfrm>
            <a:custGeom>
              <a:avLst/>
              <a:gdLst>
                <a:gd name="connsiteX0" fmla="*/ 97631 w 342328"/>
                <a:gd name="connsiteY0" fmla="*/ 521736 h 1044849"/>
                <a:gd name="connsiteX1" fmla="*/ 339852 w 342328"/>
                <a:gd name="connsiteY1" fmla="*/ 70537 h 1044849"/>
                <a:gd name="connsiteX2" fmla="*/ 340328 w 342328"/>
                <a:gd name="connsiteY2" fmla="*/ 69680 h 1044849"/>
                <a:gd name="connsiteX3" fmla="*/ 339947 w 342328"/>
                <a:gd name="connsiteY3" fmla="*/ 68727 h 1044849"/>
                <a:gd name="connsiteX4" fmla="*/ 271558 w 342328"/>
                <a:gd name="connsiteY4" fmla="*/ 338 h 1044849"/>
                <a:gd name="connsiteX5" fmla="*/ 270034 w 342328"/>
                <a:gd name="connsiteY5" fmla="*/ 243 h 1044849"/>
                <a:gd name="connsiteX6" fmla="*/ 0 w 342328"/>
                <a:gd name="connsiteY6" fmla="*/ 521736 h 1044849"/>
                <a:gd name="connsiteX7" fmla="*/ 272034 w 342328"/>
                <a:gd name="connsiteY7" fmla="*/ 1044659 h 1044849"/>
                <a:gd name="connsiteX8" fmla="*/ 272701 w 342328"/>
                <a:gd name="connsiteY8" fmla="*/ 1044849 h 1044849"/>
                <a:gd name="connsiteX9" fmla="*/ 273558 w 342328"/>
                <a:gd name="connsiteY9" fmla="*/ 1044468 h 1044849"/>
                <a:gd name="connsiteX10" fmla="*/ 341947 w 342328"/>
                <a:gd name="connsiteY10" fmla="*/ 976079 h 1044849"/>
                <a:gd name="connsiteX11" fmla="*/ 342329 w 342328"/>
                <a:gd name="connsiteY11" fmla="*/ 975126 h 1044849"/>
                <a:gd name="connsiteX12" fmla="*/ 341852 w 342328"/>
                <a:gd name="connsiteY12" fmla="*/ 974269 h 1044849"/>
                <a:gd name="connsiteX13" fmla="*/ 97631 w 342328"/>
                <a:gd name="connsiteY13" fmla="*/ 521736 h 104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28" h="1044849">
                  <a:moveTo>
                    <a:pt x="97631" y="521736"/>
                  </a:moveTo>
                  <a:cubicBezTo>
                    <a:pt x="97631" y="340285"/>
                    <a:pt x="188214" y="171597"/>
                    <a:pt x="339852" y="70537"/>
                  </a:cubicBezTo>
                  <a:cubicBezTo>
                    <a:pt x="340138" y="70347"/>
                    <a:pt x="340328" y="70061"/>
                    <a:pt x="340328" y="69680"/>
                  </a:cubicBezTo>
                  <a:cubicBezTo>
                    <a:pt x="340328" y="69299"/>
                    <a:pt x="340233" y="69013"/>
                    <a:pt x="339947" y="68727"/>
                  </a:cubicBezTo>
                  <a:lnTo>
                    <a:pt x="271558" y="338"/>
                  </a:lnTo>
                  <a:cubicBezTo>
                    <a:pt x="271177" y="-43"/>
                    <a:pt x="270510" y="-138"/>
                    <a:pt x="270034" y="243"/>
                  </a:cubicBezTo>
                  <a:cubicBezTo>
                    <a:pt x="100965" y="120353"/>
                    <a:pt x="0" y="315234"/>
                    <a:pt x="0" y="521736"/>
                  </a:cubicBezTo>
                  <a:cubicBezTo>
                    <a:pt x="0" y="729096"/>
                    <a:pt x="101727" y="924644"/>
                    <a:pt x="272034" y="1044659"/>
                  </a:cubicBezTo>
                  <a:cubicBezTo>
                    <a:pt x="272225" y="1044849"/>
                    <a:pt x="272510" y="1044849"/>
                    <a:pt x="272701" y="1044849"/>
                  </a:cubicBezTo>
                  <a:cubicBezTo>
                    <a:pt x="272987" y="1044849"/>
                    <a:pt x="273272" y="1044754"/>
                    <a:pt x="273558" y="1044468"/>
                  </a:cubicBezTo>
                  <a:lnTo>
                    <a:pt x="341947" y="976079"/>
                  </a:lnTo>
                  <a:cubicBezTo>
                    <a:pt x="342233" y="975793"/>
                    <a:pt x="342329" y="975507"/>
                    <a:pt x="342329" y="975126"/>
                  </a:cubicBezTo>
                  <a:cubicBezTo>
                    <a:pt x="342329" y="974745"/>
                    <a:pt x="342138" y="974460"/>
                    <a:pt x="341852" y="974269"/>
                  </a:cubicBezTo>
                  <a:cubicBezTo>
                    <a:pt x="188976" y="873304"/>
                    <a:pt x="97631" y="704140"/>
                    <a:pt x="97631" y="5217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24" name="Graphic 101">
              <a:extLst>
                <a:ext uri="{FF2B5EF4-FFF2-40B4-BE49-F238E27FC236}">
                  <a16:creationId xmlns:a16="http://schemas.microsoft.com/office/drawing/2014/main" id="{494CB26A-B526-F439-0BC9-4CC8BE4A1612}"/>
                </a:ext>
              </a:extLst>
            </p:cNvPr>
            <p:cNvSpPr/>
            <p:nvPr/>
          </p:nvSpPr>
          <p:spPr>
            <a:xfrm>
              <a:off x="5215890" y="1039713"/>
              <a:ext cx="253079" cy="471142"/>
            </a:xfrm>
            <a:custGeom>
              <a:avLst/>
              <a:gdLst>
                <a:gd name="connsiteX0" fmla="*/ 253079 w 253079"/>
                <a:gd name="connsiteY0" fmla="*/ 238161 h 471142"/>
                <a:gd name="connsiteX1" fmla="*/ 82963 w 253079"/>
                <a:gd name="connsiteY1" fmla="*/ 36 h 471142"/>
                <a:gd name="connsiteX2" fmla="*/ 81724 w 253079"/>
                <a:gd name="connsiteY2" fmla="*/ 321 h 471142"/>
                <a:gd name="connsiteX3" fmla="*/ 381 w 253079"/>
                <a:gd name="connsiteY3" fmla="*/ 81665 h 471142"/>
                <a:gd name="connsiteX4" fmla="*/ 0 w 253079"/>
                <a:gd name="connsiteY4" fmla="*/ 82808 h 471142"/>
                <a:gd name="connsiteX5" fmla="*/ 1143 w 253079"/>
                <a:gd name="connsiteY5" fmla="*/ 83951 h 471142"/>
                <a:gd name="connsiteX6" fmla="*/ 155353 w 253079"/>
                <a:gd name="connsiteY6" fmla="*/ 238161 h 471142"/>
                <a:gd name="connsiteX7" fmla="*/ 19050 w 253079"/>
                <a:gd name="connsiteY7" fmla="*/ 391323 h 471142"/>
                <a:gd name="connsiteX8" fmla="*/ 18097 w 253079"/>
                <a:gd name="connsiteY8" fmla="*/ 392085 h 471142"/>
                <a:gd name="connsiteX9" fmla="*/ 18383 w 253079"/>
                <a:gd name="connsiteY9" fmla="*/ 393323 h 471142"/>
                <a:gd name="connsiteX10" fmla="*/ 95821 w 253079"/>
                <a:gd name="connsiteY10" fmla="*/ 470761 h 471142"/>
                <a:gd name="connsiteX11" fmla="*/ 96679 w 253079"/>
                <a:gd name="connsiteY11" fmla="*/ 471142 h 471142"/>
                <a:gd name="connsiteX12" fmla="*/ 97155 w 253079"/>
                <a:gd name="connsiteY12" fmla="*/ 471047 h 471142"/>
                <a:gd name="connsiteX13" fmla="*/ 253079 w 253079"/>
                <a:gd name="connsiteY13" fmla="*/ 238161 h 47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3079" h="471142">
                  <a:moveTo>
                    <a:pt x="253079" y="238161"/>
                  </a:moveTo>
                  <a:cubicBezTo>
                    <a:pt x="253079" y="130719"/>
                    <a:pt x="184690" y="34992"/>
                    <a:pt x="82963" y="36"/>
                  </a:cubicBezTo>
                  <a:cubicBezTo>
                    <a:pt x="82582" y="-60"/>
                    <a:pt x="82105" y="36"/>
                    <a:pt x="81724" y="321"/>
                  </a:cubicBezTo>
                  <a:lnTo>
                    <a:pt x="381" y="81665"/>
                  </a:lnTo>
                  <a:cubicBezTo>
                    <a:pt x="190" y="81855"/>
                    <a:pt x="0" y="82427"/>
                    <a:pt x="0" y="82808"/>
                  </a:cubicBezTo>
                  <a:cubicBezTo>
                    <a:pt x="0" y="83475"/>
                    <a:pt x="571" y="83951"/>
                    <a:pt x="1143" y="83951"/>
                  </a:cubicBezTo>
                  <a:cubicBezTo>
                    <a:pt x="86201" y="83951"/>
                    <a:pt x="155353" y="153102"/>
                    <a:pt x="155353" y="238161"/>
                  </a:cubicBezTo>
                  <a:cubicBezTo>
                    <a:pt x="155353" y="316456"/>
                    <a:pt x="96774" y="382274"/>
                    <a:pt x="19050" y="391323"/>
                  </a:cubicBezTo>
                  <a:cubicBezTo>
                    <a:pt x="18574" y="391418"/>
                    <a:pt x="18193" y="391704"/>
                    <a:pt x="18097" y="392085"/>
                  </a:cubicBezTo>
                  <a:cubicBezTo>
                    <a:pt x="18002" y="392466"/>
                    <a:pt x="18097" y="393037"/>
                    <a:pt x="18383" y="393323"/>
                  </a:cubicBezTo>
                  <a:lnTo>
                    <a:pt x="95821" y="470761"/>
                  </a:lnTo>
                  <a:cubicBezTo>
                    <a:pt x="96012" y="470952"/>
                    <a:pt x="96393" y="471142"/>
                    <a:pt x="96679" y="471142"/>
                  </a:cubicBezTo>
                  <a:cubicBezTo>
                    <a:pt x="96869" y="471142"/>
                    <a:pt x="96964" y="471142"/>
                    <a:pt x="97155" y="471047"/>
                  </a:cubicBezTo>
                  <a:cubicBezTo>
                    <a:pt x="191929" y="431804"/>
                    <a:pt x="253079" y="340459"/>
                    <a:pt x="253079" y="2381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25" name="Graphic 101">
              <a:extLst>
                <a:ext uri="{FF2B5EF4-FFF2-40B4-BE49-F238E27FC236}">
                  <a16:creationId xmlns:a16="http://schemas.microsoft.com/office/drawing/2014/main" id="{705EC332-AA36-7763-0F94-105085C3F47E}"/>
                </a:ext>
              </a:extLst>
            </p:cNvPr>
            <p:cNvSpPr/>
            <p:nvPr/>
          </p:nvSpPr>
          <p:spPr>
            <a:xfrm>
              <a:off x="5370635" y="896041"/>
              <a:ext cx="293882" cy="756641"/>
            </a:xfrm>
            <a:custGeom>
              <a:avLst/>
              <a:gdLst>
                <a:gd name="connsiteX0" fmla="*/ 236256 w 293882"/>
                <a:gd name="connsiteY0" fmla="*/ 599384 h 756641"/>
                <a:gd name="connsiteX1" fmla="*/ 293882 w 293882"/>
                <a:gd name="connsiteY1" fmla="*/ 381928 h 756641"/>
                <a:gd name="connsiteX2" fmla="*/ 72140 w 293882"/>
                <a:gd name="connsiteY2" fmla="*/ 166 h 756641"/>
                <a:gd name="connsiteX3" fmla="*/ 70711 w 293882"/>
                <a:gd name="connsiteY3" fmla="*/ 357 h 756641"/>
                <a:gd name="connsiteX4" fmla="*/ 321 w 293882"/>
                <a:gd name="connsiteY4" fmla="*/ 70746 h 756641"/>
                <a:gd name="connsiteX5" fmla="*/ 36 w 293882"/>
                <a:gd name="connsiteY5" fmla="*/ 71794 h 756641"/>
                <a:gd name="connsiteX6" fmla="*/ 703 w 293882"/>
                <a:gd name="connsiteY6" fmla="*/ 72651 h 756641"/>
                <a:gd name="connsiteX7" fmla="*/ 196346 w 293882"/>
                <a:gd name="connsiteY7" fmla="*/ 381928 h 756641"/>
                <a:gd name="connsiteX8" fmla="*/ 13561 w 293882"/>
                <a:gd name="connsiteY8" fmla="*/ 684633 h 756641"/>
                <a:gd name="connsiteX9" fmla="*/ 12895 w 293882"/>
                <a:gd name="connsiteY9" fmla="*/ 685490 h 756641"/>
                <a:gd name="connsiteX10" fmla="*/ 13275 w 293882"/>
                <a:gd name="connsiteY10" fmla="*/ 686538 h 756641"/>
                <a:gd name="connsiteX11" fmla="*/ 82998 w 293882"/>
                <a:gd name="connsiteY11" fmla="*/ 756261 h 756641"/>
                <a:gd name="connsiteX12" fmla="*/ 83856 w 293882"/>
                <a:gd name="connsiteY12" fmla="*/ 756642 h 756641"/>
                <a:gd name="connsiteX13" fmla="*/ 84522 w 293882"/>
                <a:gd name="connsiteY13" fmla="*/ 756451 h 756641"/>
                <a:gd name="connsiteX14" fmla="*/ 236256 w 293882"/>
                <a:gd name="connsiteY14" fmla="*/ 599384 h 75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3882" h="756641">
                  <a:moveTo>
                    <a:pt x="236256" y="599384"/>
                  </a:moveTo>
                  <a:cubicBezTo>
                    <a:pt x="273975" y="533376"/>
                    <a:pt x="293882" y="458223"/>
                    <a:pt x="293882" y="381928"/>
                  </a:cubicBezTo>
                  <a:cubicBezTo>
                    <a:pt x="293882" y="224956"/>
                    <a:pt x="208919" y="78652"/>
                    <a:pt x="72140" y="166"/>
                  </a:cubicBezTo>
                  <a:cubicBezTo>
                    <a:pt x="71664" y="-120"/>
                    <a:pt x="71092" y="-24"/>
                    <a:pt x="70711" y="357"/>
                  </a:cubicBezTo>
                  <a:lnTo>
                    <a:pt x="321" y="70746"/>
                  </a:lnTo>
                  <a:cubicBezTo>
                    <a:pt x="36" y="71032"/>
                    <a:pt x="-60" y="71413"/>
                    <a:pt x="36" y="71794"/>
                  </a:cubicBezTo>
                  <a:cubicBezTo>
                    <a:pt x="131" y="72175"/>
                    <a:pt x="321" y="72461"/>
                    <a:pt x="703" y="72651"/>
                  </a:cubicBezTo>
                  <a:cubicBezTo>
                    <a:pt x="119575" y="129230"/>
                    <a:pt x="196346" y="250674"/>
                    <a:pt x="196346" y="381928"/>
                  </a:cubicBezTo>
                  <a:cubicBezTo>
                    <a:pt x="196346" y="508992"/>
                    <a:pt x="126337" y="625006"/>
                    <a:pt x="13561" y="684633"/>
                  </a:cubicBezTo>
                  <a:cubicBezTo>
                    <a:pt x="13180" y="684823"/>
                    <a:pt x="12990" y="685109"/>
                    <a:pt x="12895" y="685490"/>
                  </a:cubicBezTo>
                  <a:cubicBezTo>
                    <a:pt x="12799" y="685871"/>
                    <a:pt x="12990" y="686252"/>
                    <a:pt x="13275" y="686538"/>
                  </a:cubicBezTo>
                  <a:lnTo>
                    <a:pt x="82998" y="756261"/>
                  </a:lnTo>
                  <a:cubicBezTo>
                    <a:pt x="83189" y="756451"/>
                    <a:pt x="83570" y="756642"/>
                    <a:pt x="83856" y="756642"/>
                  </a:cubicBezTo>
                  <a:cubicBezTo>
                    <a:pt x="84046" y="756642"/>
                    <a:pt x="84237" y="756546"/>
                    <a:pt x="84522" y="756451"/>
                  </a:cubicBezTo>
                  <a:cubicBezTo>
                    <a:pt x="147197" y="717684"/>
                    <a:pt x="199680" y="663297"/>
                    <a:pt x="236256" y="599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26" name="Graphic 101">
              <a:extLst>
                <a:ext uri="{FF2B5EF4-FFF2-40B4-BE49-F238E27FC236}">
                  <a16:creationId xmlns:a16="http://schemas.microsoft.com/office/drawing/2014/main" id="{ADE6980F-45DD-0798-3A52-1F76E0F66D20}"/>
                </a:ext>
              </a:extLst>
            </p:cNvPr>
            <p:cNvSpPr/>
            <p:nvPr/>
          </p:nvSpPr>
          <p:spPr>
            <a:xfrm>
              <a:off x="5521928" y="744746"/>
              <a:ext cx="342328" cy="1044810"/>
            </a:xfrm>
            <a:custGeom>
              <a:avLst/>
              <a:gdLst>
                <a:gd name="connsiteX0" fmla="*/ 72200 w 342328"/>
                <a:gd name="connsiteY0" fmla="*/ 204 h 1044810"/>
                <a:gd name="connsiteX1" fmla="*/ 70676 w 342328"/>
                <a:gd name="connsiteY1" fmla="*/ 299 h 1044810"/>
                <a:gd name="connsiteX2" fmla="*/ 2381 w 342328"/>
                <a:gd name="connsiteY2" fmla="*/ 68688 h 1044810"/>
                <a:gd name="connsiteX3" fmla="*/ 2000 w 342328"/>
                <a:gd name="connsiteY3" fmla="*/ 69641 h 1044810"/>
                <a:gd name="connsiteX4" fmla="*/ 2477 w 342328"/>
                <a:gd name="connsiteY4" fmla="*/ 70498 h 1044810"/>
                <a:gd name="connsiteX5" fmla="*/ 244697 w 342328"/>
                <a:gd name="connsiteY5" fmla="*/ 521697 h 1044810"/>
                <a:gd name="connsiteX6" fmla="*/ 477 w 342328"/>
                <a:gd name="connsiteY6" fmla="*/ 974230 h 1044810"/>
                <a:gd name="connsiteX7" fmla="*/ 0 w 342328"/>
                <a:gd name="connsiteY7" fmla="*/ 975087 h 1044810"/>
                <a:gd name="connsiteX8" fmla="*/ 381 w 342328"/>
                <a:gd name="connsiteY8" fmla="*/ 976040 h 1044810"/>
                <a:gd name="connsiteX9" fmla="*/ 68771 w 342328"/>
                <a:gd name="connsiteY9" fmla="*/ 1044429 h 1044810"/>
                <a:gd name="connsiteX10" fmla="*/ 69628 w 342328"/>
                <a:gd name="connsiteY10" fmla="*/ 1044811 h 1044810"/>
                <a:gd name="connsiteX11" fmla="*/ 70295 w 342328"/>
                <a:gd name="connsiteY11" fmla="*/ 1044620 h 1044810"/>
                <a:gd name="connsiteX12" fmla="*/ 342329 w 342328"/>
                <a:gd name="connsiteY12" fmla="*/ 521697 h 1044810"/>
                <a:gd name="connsiteX13" fmla="*/ 72200 w 342328"/>
                <a:gd name="connsiteY13" fmla="*/ 204 h 104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28" h="1044810">
                  <a:moveTo>
                    <a:pt x="72200" y="204"/>
                  </a:moveTo>
                  <a:cubicBezTo>
                    <a:pt x="71724" y="-82"/>
                    <a:pt x="71057" y="-82"/>
                    <a:pt x="70676" y="299"/>
                  </a:cubicBezTo>
                  <a:lnTo>
                    <a:pt x="2381" y="68688"/>
                  </a:lnTo>
                  <a:cubicBezTo>
                    <a:pt x="2096" y="68974"/>
                    <a:pt x="2000" y="69260"/>
                    <a:pt x="2000" y="69641"/>
                  </a:cubicBezTo>
                  <a:cubicBezTo>
                    <a:pt x="2000" y="70022"/>
                    <a:pt x="2191" y="70308"/>
                    <a:pt x="2477" y="70498"/>
                  </a:cubicBezTo>
                  <a:cubicBezTo>
                    <a:pt x="154114" y="171558"/>
                    <a:pt x="244697" y="340246"/>
                    <a:pt x="244697" y="521697"/>
                  </a:cubicBezTo>
                  <a:cubicBezTo>
                    <a:pt x="244697" y="704101"/>
                    <a:pt x="153353" y="873265"/>
                    <a:pt x="477" y="974230"/>
                  </a:cubicBezTo>
                  <a:cubicBezTo>
                    <a:pt x="191" y="974421"/>
                    <a:pt x="0" y="974707"/>
                    <a:pt x="0" y="975087"/>
                  </a:cubicBezTo>
                  <a:cubicBezTo>
                    <a:pt x="0" y="975469"/>
                    <a:pt x="95" y="975754"/>
                    <a:pt x="381" y="976040"/>
                  </a:cubicBezTo>
                  <a:lnTo>
                    <a:pt x="68771" y="1044429"/>
                  </a:lnTo>
                  <a:cubicBezTo>
                    <a:pt x="68961" y="1044620"/>
                    <a:pt x="69342" y="1044811"/>
                    <a:pt x="69628" y="1044811"/>
                  </a:cubicBezTo>
                  <a:cubicBezTo>
                    <a:pt x="69914" y="1044811"/>
                    <a:pt x="70104" y="1044715"/>
                    <a:pt x="70295" y="1044620"/>
                  </a:cubicBezTo>
                  <a:cubicBezTo>
                    <a:pt x="240602" y="924510"/>
                    <a:pt x="342329" y="729057"/>
                    <a:pt x="342329" y="521697"/>
                  </a:cubicBezTo>
                  <a:cubicBezTo>
                    <a:pt x="342329" y="315291"/>
                    <a:pt x="241364" y="120409"/>
                    <a:pt x="72200" y="2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27" name="Graphic 101">
              <a:extLst>
                <a:ext uri="{FF2B5EF4-FFF2-40B4-BE49-F238E27FC236}">
                  <a16:creationId xmlns:a16="http://schemas.microsoft.com/office/drawing/2014/main" id="{31A6A086-8B8E-6EC9-1A33-D9DD4E11E061}"/>
                </a:ext>
              </a:extLst>
            </p:cNvPr>
            <p:cNvSpPr/>
            <p:nvPr/>
          </p:nvSpPr>
          <p:spPr>
            <a:xfrm>
              <a:off x="4056032" y="2896482"/>
              <a:ext cx="861153" cy="90486"/>
            </a:xfrm>
            <a:custGeom>
              <a:avLst/>
              <a:gdLst>
                <a:gd name="connsiteX0" fmla="*/ 0 w 861155"/>
                <a:gd name="connsiteY0" fmla="*/ 0 h 90487"/>
                <a:gd name="connsiteX1" fmla="*/ 861155 w 861155"/>
                <a:gd name="connsiteY1" fmla="*/ 0 h 90487"/>
                <a:gd name="connsiteX2" fmla="*/ 861155 w 861155"/>
                <a:gd name="connsiteY2" fmla="*/ 90487 h 90487"/>
                <a:gd name="connsiteX3" fmla="*/ 0 w 861155"/>
                <a:gd name="connsiteY3" fmla="*/ 90487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1155" h="90487">
                  <a:moveTo>
                    <a:pt x="0" y="0"/>
                  </a:moveTo>
                  <a:lnTo>
                    <a:pt x="861155" y="0"/>
                  </a:lnTo>
                  <a:lnTo>
                    <a:pt x="861155" y="90487"/>
                  </a:lnTo>
                  <a:lnTo>
                    <a:pt x="0" y="90487"/>
                  </a:lnTo>
                  <a:close/>
                </a:path>
              </a:pathLst>
            </a:custGeom>
            <a:grpFill/>
            <a:ln w="317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</p:grpSp>
      <p:sp>
        <p:nvSpPr>
          <p:cNvPr id="28" name="Graphic 4">
            <a:extLst>
              <a:ext uri="{FF2B5EF4-FFF2-40B4-BE49-F238E27FC236}">
                <a16:creationId xmlns:a16="http://schemas.microsoft.com/office/drawing/2014/main" id="{CEF67033-A6F0-88A1-B10E-7A141FBAE11D}"/>
              </a:ext>
            </a:extLst>
          </p:cNvPr>
          <p:cNvSpPr/>
          <p:nvPr/>
        </p:nvSpPr>
        <p:spPr>
          <a:xfrm>
            <a:off x="1743683" y="8995605"/>
            <a:ext cx="831596" cy="828786"/>
          </a:xfrm>
          <a:custGeom>
            <a:avLst/>
            <a:gdLst>
              <a:gd name="connsiteX0" fmla="*/ 1878316 w 1878315"/>
              <a:gd name="connsiteY0" fmla="*/ 246087 h 1876855"/>
              <a:gd name="connsiteX1" fmla="*/ 1878316 w 1878315"/>
              <a:gd name="connsiteY1" fmla="*/ 179343 h 1876855"/>
              <a:gd name="connsiteX2" fmla="*/ 1786625 w 1878315"/>
              <a:gd name="connsiteY2" fmla="*/ 179343 h 1876855"/>
              <a:gd name="connsiteX3" fmla="*/ 1786625 w 1878315"/>
              <a:gd name="connsiteY3" fmla="*/ 89438 h 1876855"/>
              <a:gd name="connsiteX4" fmla="*/ 1705145 w 1878315"/>
              <a:gd name="connsiteY4" fmla="*/ 89438 h 1876855"/>
              <a:gd name="connsiteX5" fmla="*/ 1705145 w 1878315"/>
              <a:gd name="connsiteY5" fmla="*/ 0 h 1876855"/>
              <a:gd name="connsiteX6" fmla="*/ 1638413 w 1878315"/>
              <a:gd name="connsiteY6" fmla="*/ 0 h 1876855"/>
              <a:gd name="connsiteX7" fmla="*/ 1638413 w 1878315"/>
              <a:gd name="connsiteY7" fmla="*/ 89438 h 1876855"/>
              <a:gd name="connsiteX8" fmla="*/ 1600309 w 1878315"/>
              <a:gd name="connsiteY8" fmla="*/ 89438 h 1876855"/>
              <a:gd name="connsiteX9" fmla="*/ 1600309 w 1878315"/>
              <a:gd name="connsiteY9" fmla="*/ 0 h 1876855"/>
              <a:gd name="connsiteX10" fmla="*/ 1533576 w 1878315"/>
              <a:gd name="connsiteY10" fmla="*/ 0 h 1876855"/>
              <a:gd name="connsiteX11" fmla="*/ 1533576 w 1878315"/>
              <a:gd name="connsiteY11" fmla="*/ 89438 h 1876855"/>
              <a:gd name="connsiteX12" fmla="*/ 1495472 w 1878315"/>
              <a:gd name="connsiteY12" fmla="*/ 89438 h 1876855"/>
              <a:gd name="connsiteX13" fmla="*/ 1495472 w 1878315"/>
              <a:gd name="connsiteY13" fmla="*/ 0 h 1876855"/>
              <a:gd name="connsiteX14" fmla="*/ 1428740 w 1878315"/>
              <a:gd name="connsiteY14" fmla="*/ 0 h 1876855"/>
              <a:gd name="connsiteX15" fmla="*/ 1428740 w 1878315"/>
              <a:gd name="connsiteY15" fmla="*/ 89438 h 1876855"/>
              <a:gd name="connsiteX16" fmla="*/ 1332712 w 1878315"/>
              <a:gd name="connsiteY16" fmla="*/ 89438 h 1876855"/>
              <a:gd name="connsiteX17" fmla="*/ 1332712 w 1878315"/>
              <a:gd name="connsiteY17" fmla="*/ 178208 h 1876855"/>
              <a:gd name="connsiteX18" fmla="*/ 1173155 w 1878315"/>
              <a:gd name="connsiteY18" fmla="*/ 178208 h 1876855"/>
              <a:gd name="connsiteX19" fmla="*/ 1173155 w 1878315"/>
              <a:gd name="connsiteY19" fmla="*/ 89438 h 1876855"/>
              <a:gd name="connsiteX20" fmla="*/ 1084401 w 1878315"/>
              <a:gd name="connsiteY20" fmla="*/ 89438 h 1876855"/>
              <a:gd name="connsiteX21" fmla="*/ 1084401 w 1878315"/>
              <a:gd name="connsiteY21" fmla="*/ 0 h 1876855"/>
              <a:gd name="connsiteX22" fmla="*/ 1017668 w 1878315"/>
              <a:gd name="connsiteY22" fmla="*/ 0 h 1876855"/>
              <a:gd name="connsiteX23" fmla="*/ 1017668 w 1878315"/>
              <a:gd name="connsiteY23" fmla="*/ 89438 h 1876855"/>
              <a:gd name="connsiteX24" fmla="*/ 979564 w 1878315"/>
              <a:gd name="connsiteY24" fmla="*/ 89438 h 1876855"/>
              <a:gd name="connsiteX25" fmla="*/ 979564 w 1878315"/>
              <a:gd name="connsiteY25" fmla="*/ 0 h 1876855"/>
              <a:gd name="connsiteX26" fmla="*/ 912832 w 1878315"/>
              <a:gd name="connsiteY26" fmla="*/ 0 h 1876855"/>
              <a:gd name="connsiteX27" fmla="*/ 912832 w 1878315"/>
              <a:gd name="connsiteY27" fmla="*/ 89438 h 1876855"/>
              <a:gd name="connsiteX28" fmla="*/ 874728 w 1878315"/>
              <a:gd name="connsiteY28" fmla="*/ 89438 h 1876855"/>
              <a:gd name="connsiteX29" fmla="*/ 874728 w 1878315"/>
              <a:gd name="connsiteY29" fmla="*/ 0 h 1876855"/>
              <a:gd name="connsiteX30" fmla="*/ 807995 w 1878315"/>
              <a:gd name="connsiteY30" fmla="*/ 0 h 1876855"/>
              <a:gd name="connsiteX31" fmla="*/ 807995 w 1878315"/>
              <a:gd name="connsiteY31" fmla="*/ 89438 h 1876855"/>
              <a:gd name="connsiteX32" fmla="*/ 719241 w 1878315"/>
              <a:gd name="connsiteY32" fmla="*/ 89438 h 1876855"/>
              <a:gd name="connsiteX33" fmla="*/ 719241 w 1878315"/>
              <a:gd name="connsiteY33" fmla="*/ 178208 h 1876855"/>
              <a:gd name="connsiteX34" fmla="*/ 559684 w 1878315"/>
              <a:gd name="connsiteY34" fmla="*/ 178208 h 1876855"/>
              <a:gd name="connsiteX35" fmla="*/ 559684 w 1878315"/>
              <a:gd name="connsiteY35" fmla="*/ 89438 h 1876855"/>
              <a:gd name="connsiteX36" fmla="*/ 463656 w 1878315"/>
              <a:gd name="connsiteY36" fmla="*/ 89438 h 1876855"/>
              <a:gd name="connsiteX37" fmla="*/ 463656 w 1878315"/>
              <a:gd name="connsiteY37" fmla="*/ 0 h 1876855"/>
              <a:gd name="connsiteX38" fmla="*/ 396924 w 1878315"/>
              <a:gd name="connsiteY38" fmla="*/ 0 h 1876855"/>
              <a:gd name="connsiteX39" fmla="*/ 396924 w 1878315"/>
              <a:gd name="connsiteY39" fmla="*/ 89438 h 1876855"/>
              <a:gd name="connsiteX40" fmla="*/ 358820 w 1878315"/>
              <a:gd name="connsiteY40" fmla="*/ 89438 h 1876855"/>
              <a:gd name="connsiteX41" fmla="*/ 358820 w 1878315"/>
              <a:gd name="connsiteY41" fmla="*/ 0 h 1876855"/>
              <a:gd name="connsiteX42" fmla="*/ 292088 w 1878315"/>
              <a:gd name="connsiteY42" fmla="*/ 0 h 1876855"/>
              <a:gd name="connsiteX43" fmla="*/ 292088 w 1878315"/>
              <a:gd name="connsiteY43" fmla="*/ 89438 h 1876855"/>
              <a:gd name="connsiteX44" fmla="*/ 253983 w 1878315"/>
              <a:gd name="connsiteY44" fmla="*/ 89438 h 1876855"/>
              <a:gd name="connsiteX45" fmla="*/ 253983 w 1878315"/>
              <a:gd name="connsiteY45" fmla="*/ 0 h 1876855"/>
              <a:gd name="connsiteX46" fmla="*/ 187251 w 1878315"/>
              <a:gd name="connsiteY46" fmla="*/ 0 h 1876855"/>
              <a:gd name="connsiteX47" fmla="*/ 187251 w 1878315"/>
              <a:gd name="connsiteY47" fmla="*/ 89438 h 1876855"/>
              <a:gd name="connsiteX48" fmla="*/ 105637 w 1878315"/>
              <a:gd name="connsiteY48" fmla="*/ 89438 h 1876855"/>
              <a:gd name="connsiteX49" fmla="*/ 105637 w 1878315"/>
              <a:gd name="connsiteY49" fmla="*/ 179343 h 1876855"/>
              <a:gd name="connsiteX50" fmla="*/ 0 w 1878315"/>
              <a:gd name="connsiteY50" fmla="*/ 179343 h 1876855"/>
              <a:gd name="connsiteX51" fmla="*/ 0 w 1878315"/>
              <a:gd name="connsiteY51" fmla="*/ 246087 h 1876855"/>
              <a:gd name="connsiteX52" fmla="*/ 105637 w 1878315"/>
              <a:gd name="connsiteY52" fmla="*/ 246087 h 1876855"/>
              <a:gd name="connsiteX53" fmla="*/ 105637 w 1878315"/>
              <a:gd name="connsiteY53" fmla="*/ 284198 h 1876855"/>
              <a:gd name="connsiteX54" fmla="*/ 0 w 1878315"/>
              <a:gd name="connsiteY54" fmla="*/ 284198 h 1876855"/>
              <a:gd name="connsiteX55" fmla="*/ 0 w 1878315"/>
              <a:gd name="connsiteY55" fmla="*/ 350943 h 1876855"/>
              <a:gd name="connsiteX56" fmla="*/ 105637 w 1878315"/>
              <a:gd name="connsiteY56" fmla="*/ 350943 h 1876855"/>
              <a:gd name="connsiteX57" fmla="*/ 105637 w 1878315"/>
              <a:gd name="connsiteY57" fmla="*/ 389054 h 1876855"/>
              <a:gd name="connsiteX58" fmla="*/ 0 w 1878315"/>
              <a:gd name="connsiteY58" fmla="*/ 389054 h 1876855"/>
              <a:gd name="connsiteX59" fmla="*/ 0 w 1878315"/>
              <a:gd name="connsiteY59" fmla="*/ 455798 h 1876855"/>
              <a:gd name="connsiteX60" fmla="*/ 105637 w 1878315"/>
              <a:gd name="connsiteY60" fmla="*/ 455798 h 1876855"/>
              <a:gd name="connsiteX61" fmla="*/ 105637 w 1878315"/>
              <a:gd name="connsiteY61" fmla="*/ 543434 h 1876855"/>
              <a:gd name="connsiteX62" fmla="*/ 187184 w 1878315"/>
              <a:gd name="connsiteY62" fmla="*/ 543434 h 1876855"/>
              <a:gd name="connsiteX63" fmla="*/ 187184 w 1878315"/>
              <a:gd name="connsiteY63" fmla="*/ 711430 h 1876855"/>
              <a:gd name="connsiteX64" fmla="*/ 105637 w 1878315"/>
              <a:gd name="connsiteY64" fmla="*/ 711430 h 1876855"/>
              <a:gd name="connsiteX65" fmla="*/ 105637 w 1878315"/>
              <a:gd name="connsiteY65" fmla="*/ 800200 h 1876855"/>
              <a:gd name="connsiteX66" fmla="*/ 0 w 1878315"/>
              <a:gd name="connsiteY66" fmla="*/ 800200 h 1876855"/>
              <a:gd name="connsiteX67" fmla="*/ 0 w 1878315"/>
              <a:gd name="connsiteY67" fmla="*/ 866945 h 1876855"/>
              <a:gd name="connsiteX68" fmla="*/ 105637 w 1878315"/>
              <a:gd name="connsiteY68" fmla="*/ 866945 h 1876855"/>
              <a:gd name="connsiteX69" fmla="*/ 105637 w 1878315"/>
              <a:gd name="connsiteY69" fmla="*/ 905056 h 1876855"/>
              <a:gd name="connsiteX70" fmla="*/ 0 w 1878315"/>
              <a:gd name="connsiteY70" fmla="*/ 905056 h 1876855"/>
              <a:gd name="connsiteX71" fmla="*/ 0 w 1878315"/>
              <a:gd name="connsiteY71" fmla="*/ 971800 h 1876855"/>
              <a:gd name="connsiteX72" fmla="*/ 105637 w 1878315"/>
              <a:gd name="connsiteY72" fmla="*/ 971800 h 1876855"/>
              <a:gd name="connsiteX73" fmla="*/ 105637 w 1878315"/>
              <a:gd name="connsiteY73" fmla="*/ 1009911 h 1876855"/>
              <a:gd name="connsiteX74" fmla="*/ 0 w 1878315"/>
              <a:gd name="connsiteY74" fmla="*/ 1009911 h 1876855"/>
              <a:gd name="connsiteX75" fmla="*/ 0 w 1878315"/>
              <a:gd name="connsiteY75" fmla="*/ 1076656 h 1876855"/>
              <a:gd name="connsiteX76" fmla="*/ 105637 w 1878315"/>
              <a:gd name="connsiteY76" fmla="*/ 1076656 h 1876855"/>
              <a:gd name="connsiteX77" fmla="*/ 105637 w 1878315"/>
              <a:gd name="connsiteY77" fmla="*/ 1165426 h 1876855"/>
              <a:gd name="connsiteX78" fmla="*/ 187184 w 1878315"/>
              <a:gd name="connsiteY78" fmla="*/ 1165426 h 1876855"/>
              <a:gd name="connsiteX79" fmla="*/ 187184 w 1878315"/>
              <a:gd name="connsiteY79" fmla="*/ 1333422 h 1876855"/>
              <a:gd name="connsiteX80" fmla="*/ 98430 w 1878315"/>
              <a:gd name="connsiteY80" fmla="*/ 1333422 h 1876855"/>
              <a:gd name="connsiteX81" fmla="*/ 98430 w 1878315"/>
              <a:gd name="connsiteY81" fmla="*/ 1421058 h 1876855"/>
              <a:gd name="connsiteX82" fmla="*/ 0 w 1878315"/>
              <a:gd name="connsiteY82" fmla="*/ 1421058 h 1876855"/>
              <a:gd name="connsiteX83" fmla="*/ 0 w 1878315"/>
              <a:gd name="connsiteY83" fmla="*/ 1487802 h 1876855"/>
              <a:gd name="connsiteX84" fmla="*/ 98364 w 1878315"/>
              <a:gd name="connsiteY84" fmla="*/ 1487802 h 1876855"/>
              <a:gd name="connsiteX85" fmla="*/ 98364 w 1878315"/>
              <a:gd name="connsiteY85" fmla="*/ 1525913 h 1876855"/>
              <a:gd name="connsiteX86" fmla="*/ 0 w 1878315"/>
              <a:gd name="connsiteY86" fmla="*/ 1525913 h 1876855"/>
              <a:gd name="connsiteX87" fmla="*/ 0 w 1878315"/>
              <a:gd name="connsiteY87" fmla="*/ 1592658 h 1876855"/>
              <a:gd name="connsiteX88" fmla="*/ 98364 w 1878315"/>
              <a:gd name="connsiteY88" fmla="*/ 1592658 h 1876855"/>
              <a:gd name="connsiteX89" fmla="*/ 98364 w 1878315"/>
              <a:gd name="connsiteY89" fmla="*/ 1630769 h 1876855"/>
              <a:gd name="connsiteX90" fmla="*/ 0 w 1878315"/>
              <a:gd name="connsiteY90" fmla="*/ 1630769 h 1876855"/>
              <a:gd name="connsiteX91" fmla="*/ 0 w 1878315"/>
              <a:gd name="connsiteY91" fmla="*/ 1697513 h 1876855"/>
              <a:gd name="connsiteX92" fmla="*/ 98364 w 1878315"/>
              <a:gd name="connsiteY92" fmla="*/ 1697513 h 1876855"/>
              <a:gd name="connsiteX93" fmla="*/ 98364 w 1878315"/>
              <a:gd name="connsiteY93" fmla="*/ 1787418 h 1876855"/>
              <a:gd name="connsiteX94" fmla="*/ 187118 w 1878315"/>
              <a:gd name="connsiteY94" fmla="*/ 1787418 h 1876855"/>
              <a:gd name="connsiteX95" fmla="*/ 187118 w 1878315"/>
              <a:gd name="connsiteY95" fmla="*/ 1876856 h 1876855"/>
              <a:gd name="connsiteX96" fmla="*/ 253850 w 1878315"/>
              <a:gd name="connsiteY96" fmla="*/ 1876856 h 1876855"/>
              <a:gd name="connsiteX97" fmla="*/ 253850 w 1878315"/>
              <a:gd name="connsiteY97" fmla="*/ 1787418 h 1876855"/>
              <a:gd name="connsiteX98" fmla="*/ 291954 w 1878315"/>
              <a:gd name="connsiteY98" fmla="*/ 1787418 h 1876855"/>
              <a:gd name="connsiteX99" fmla="*/ 291954 w 1878315"/>
              <a:gd name="connsiteY99" fmla="*/ 1876856 h 1876855"/>
              <a:gd name="connsiteX100" fmla="*/ 358686 w 1878315"/>
              <a:gd name="connsiteY100" fmla="*/ 1876856 h 1876855"/>
              <a:gd name="connsiteX101" fmla="*/ 358686 w 1878315"/>
              <a:gd name="connsiteY101" fmla="*/ 1787418 h 1876855"/>
              <a:gd name="connsiteX102" fmla="*/ 396791 w 1878315"/>
              <a:gd name="connsiteY102" fmla="*/ 1787418 h 1876855"/>
              <a:gd name="connsiteX103" fmla="*/ 396791 w 1878315"/>
              <a:gd name="connsiteY103" fmla="*/ 1876856 h 1876855"/>
              <a:gd name="connsiteX104" fmla="*/ 463523 w 1878315"/>
              <a:gd name="connsiteY104" fmla="*/ 1876856 h 1876855"/>
              <a:gd name="connsiteX105" fmla="*/ 463523 w 1878315"/>
              <a:gd name="connsiteY105" fmla="*/ 1787418 h 1876855"/>
              <a:gd name="connsiteX106" fmla="*/ 552277 w 1878315"/>
              <a:gd name="connsiteY106" fmla="*/ 1787418 h 1876855"/>
              <a:gd name="connsiteX107" fmla="*/ 552277 w 1878315"/>
              <a:gd name="connsiteY107" fmla="*/ 1698648 h 1876855"/>
              <a:gd name="connsiteX108" fmla="*/ 711834 w 1878315"/>
              <a:gd name="connsiteY108" fmla="*/ 1698648 h 1876855"/>
              <a:gd name="connsiteX109" fmla="*/ 711834 w 1878315"/>
              <a:gd name="connsiteY109" fmla="*/ 1787418 h 1876855"/>
              <a:gd name="connsiteX110" fmla="*/ 807862 w 1878315"/>
              <a:gd name="connsiteY110" fmla="*/ 1787418 h 1876855"/>
              <a:gd name="connsiteX111" fmla="*/ 807862 w 1878315"/>
              <a:gd name="connsiteY111" fmla="*/ 1876856 h 1876855"/>
              <a:gd name="connsiteX112" fmla="*/ 874594 w 1878315"/>
              <a:gd name="connsiteY112" fmla="*/ 1876856 h 1876855"/>
              <a:gd name="connsiteX113" fmla="*/ 874594 w 1878315"/>
              <a:gd name="connsiteY113" fmla="*/ 1787418 h 1876855"/>
              <a:gd name="connsiteX114" fmla="*/ 912698 w 1878315"/>
              <a:gd name="connsiteY114" fmla="*/ 1787418 h 1876855"/>
              <a:gd name="connsiteX115" fmla="*/ 912698 w 1878315"/>
              <a:gd name="connsiteY115" fmla="*/ 1876856 h 1876855"/>
              <a:gd name="connsiteX116" fmla="*/ 979431 w 1878315"/>
              <a:gd name="connsiteY116" fmla="*/ 1876856 h 1876855"/>
              <a:gd name="connsiteX117" fmla="*/ 979431 w 1878315"/>
              <a:gd name="connsiteY117" fmla="*/ 1787418 h 1876855"/>
              <a:gd name="connsiteX118" fmla="*/ 1017535 w 1878315"/>
              <a:gd name="connsiteY118" fmla="*/ 1787418 h 1876855"/>
              <a:gd name="connsiteX119" fmla="*/ 1017535 w 1878315"/>
              <a:gd name="connsiteY119" fmla="*/ 1876856 h 1876855"/>
              <a:gd name="connsiteX120" fmla="*/ 1084267 w 1878315"/>
              <a:gd name="connsiteY120" fmla="*/ 1876856 h 1876855"/>
              <a:gd name="connsiteX121" fmla="*/ 1084267 w 1878315"/>
              <a:gd name="connsiteY121" fmla="*/ 1787418 h 1876855"/>
              <a:gd name="connsiteX122" fmla="*/ 1165814 w 1878315"/>
              <a:gd name="connsiteY122" fmla="*/ 1787418 h 1876855"/>
              <a:gd name="connsiteX123" fmla="*/ 1165814 w 1878315"/>
              <a:gd name="connsiteY123" fmla="*/ 1698648 h 1876855"/>
              <a:gd name="connsiteX124" fmla="*/ 1325371 w 1878315"/>
              <a:gd name="connsiteY124" fmla="*/ 1698648 h 1876855"/>
              <a:gd name="connsiteX125" fmla="*/ 1325371 w 1878315"/>
              <a:gd name="connsiteY125" fmla="*/ 1787418 h 1876855"/>
              <a:gd name="connsiteX126" fmla="*/ 1421933 w 1878315"/>
              <a:gd name="connsiteY126" fmla="*/ 1787418 h 1876855"/>
              <a:gd name="connsiteX127" fmla="*/ 1421933 w 1878315"/>
              <a:gd name="connsiteY127" fmla="*/ 1876856 h 1876855"/>
              <a:gd name="connsiteX128" fmla="*/ 1488665 w 1878315"/>
              <a:gd name="connsiteY128" fmla="*/ 1876856 h 1876855"/>
              <a:gd name="connsiteX129" fmla="*/ 1488665 w 1878315"/>
              <a:gd name="connsiteY129" fmla="*/ 1787418 h 1876855"/>
              <a:gd name="connsiteX130" fmla="*/ 1526769 w 1878315"/>
              <a:gd name="connsiteY130" fmla="*/ 1787418 h 1876855"/>
              <a:gd name="connsiteX131" fmla="*/ 1526769 w 1878315"/>
              <a:gd name="connsiteY131" fmla="*/ 1876856 h 1876855"/>
              <a:gd name="connsiteX132" fmla="*/ 1593502 w 1878315"/>
              <a:gd name="connsiteY132" fmla="*/ 1876856 h 1876855"/>
              <a:gd name="connsiteX133" fmla="*/ 1593502 w 1878315"/>
              <a:gd name="connsiteY133" fmla="*/ 1787418 h 1876855"/>
              <a:gd name="connsiteX134" fmla="*/ 1631606 w 1878315"/>
              <a:gd name="connsiteY134" fmla="*/ 1787418 h 1876855"/>
              <a:gd name="connsiteX135" fmla="*/ 1631606 w 1878315"/>
              <a:gd name="connsiteY135" fmla="*/ 1876856 h 1876855"/>
              <a:gd name="connsiteX136" fmla="*/ 1698338 w 1878315"/>
              <a:gd name="connsiteY136" fmla="*/ 1876856 h 1876855"/>
              <a:gd name="connsiteX137" fmla="*/ 1698338 w 1878315"/>
              <a:gd name="connsiteY137" fmla="*/ 1787418 h 1876855"/>
              <a:gd name="connsiteX138" fmla="*/ 1779285 w 1878315"/>
              <a:gd name="connsiteY138" fmla="*/ 1787418 h 1876855"/>
              <a:gd name="connsiteX139" fmla="*/ 1779285 w 1878315"/>
              <a:gd name="connsiteY139" fmla="*/ 1697513 h 1876855"/>
              <a:gd name="connsiteX140" fmla="*/ 1878249 w 1878315"/>
              <a:gd name="connsiteY140" fmla="*/ 1697513 h 1876855"/>
              <a:gd name="connsiteX141" fmla="*/ 1878249 w 1878315"/>
              <a:gd name="connsiteY141" fmla="*/ 1630769 h 1876855"/>
              <a:gd name="connsiteX142" fmla="*/ 1779285 w 1878315"/>
              <a:gd name="connsiteY142" fmla="*/ 1630769 h 1876855"/>
              <a:gd name="connsiteX143" fmla="*/ 1779285 w 1878315"/>
              <a:gd name="connsiteY143" fmla="*/ 1592658 h 1876855"/>
              <a:gd name="connsiteX144" fmla="*/ 1878249 w 1878315"/>
              <a:gd name="connsiteY144" fmla="*/ 1592658 h 1876855"/>
              <a:gd name="connsiteX145" fmla="*/ 1878249 w 1878315"/>
              <a:gd name="connsiteY145" fmla="*/ 1525913 h 1876855"/>
              <a:gd name="connsiteX146" fmla="*/ 1779285 w 1878315"/>
              <a:gd name="connsiteY146" fmla="*/ 1525913 h 1876855"/>
              <a:gd name="connsiteX147" fmla="*/ 1779285 w 1878315"/>
              <a:gd name="connsiteY147" fmla="*/ 1487802 h 1876855"/>
              <a:gd name="connsiteX148" fmla="*/ 1878249 w 1878315"/>
              <a:gd name="connsiteY148" fmla="*/ 1487802 h 1876855"/>
              <a:gd name="connsiteX149" fmla="*/ 1878249 w 1878315"/>
              <a:gd name="connsiteY149" fmla="*/ 1421058 h 1876855"/>
              <a:gd name="connsiteX150" fmla="*/ 1779285 w 1878315"/>
              <a:gd name="connsiteY150" fmla="*/ 1421058 h 1876855"/>
              <a:gd name="connsiteX151" fmla="*/ 1779285 w 1878315"/>
              <a:gd name="connsiteY151" fmla="*/ 1333422 h 1876855"/>
              <a:gd name="connsiteX152" fmla="*/ 1698338 w 1878315"/>
              <a:gd name="connsiteY152" fmla="*/ 1333422 h 1876855"/>
              <a:gd name="connsiteX153" fmla="*/ 1698338 w 1878315"/>
              <a:gd name="connsiteY153" fmla="*/ 1165426 h 1876855"/>
              <a:gd name="connsiteX154" fmla="*/ 1786492 w 1878315"/>
              <a:gd name="connsiteY154" fmla="*/ 1165426 h 1876855"/>
              <a:gd name="connsiteX155" fmla="*/ 1786492 w 1878315"/>
              <a:gd name="connsiteY155" fmla="*/ 1076656 h 1876855"/>
              <a:gd name="connsiteX156" fmla="*/ 1878182 w 1878315"/>
              <a:gd name="connsiteY156" fmla="*/ 1076656 h 1876855"/>
              <a:gd name="connsiteX157" fmla="*/ 1878182 w 1878315"/>
              <a:gd name="connsiteY157" fmla="*/ 1009911 h 1876855"/>
              <a:gd name="connsiteX158" fmla="*/ 1786492 w 1878315"/>
              <a:gd name="connsiteY158" fmla="*/ 1009911 h 1876855"/>
              <a:gd name="connsiteX159" fmla="*/ 1786492 w 1878315"/>
              <a:gd name="connsiteY159" fmla="*/ 971800 h 1876855"/>
              <a:gd name="connsiteX160" fmla="*/ 1878182 w 1878315"/>
              <a:gd name="connsiteY160" fmla="*/ 971800 h 1876855"/>
              <a:gd name="connsiteX161" fmla="*/ 1878182 w 1878315"/>
              <a:gd name="connsiteY161" fmla="*/ 905056 h 1876855"/>
              <a:gd name="connsiteX162" fmla="*/ 1786492 w 1878315"/>
              <a:gd name="connsiteY162" fmla="*/ 905056 h 1876855"/>
              <a:gd name="connsiteX163" fmla="*/ 1786492 w 1878315"/>
              <a:gd name="connsiteY163" fmla="*/ 866945 h 1876855"/>
              <a:gd name="connsiteX164" fmla="*/ 1878182 w 1878315"/>
              <a:gd name="connsiteY164" fmla="*/ 866945 h 1876855"/>
              <a:gd name="connsiteX165" fmla="*/ 1878182 w 1878315"/>
              <a:gd name="connsiteY165" fmla="*/ 800200 h 1876855"/>
              <a:gd name="connsiteX166" fmla="*/ 1786492 w 1878315"/>
              <a:gd name="connsiteY166" fmla="*/ 800200 h 1876855"/>
              <a:gd name="connsiteX167" fmla="*/ 1786492 w 1878315"/>
              <a:gd name="connsiteY167" fmla="*/ 711430 h 1876855"/>
              <a:gd name="connsiteX168" fmla="*/ 1698338 w 1878315"/>
              <a:gd name="connsiteY168" fmla="*/ 711430 h 1876855"/>
              <a:gd name="connsiteX169" fmla="*/ 1698338 w 1878315"/>
              <a:gd name="connsiteY169" fmla="*/ 543434 h 1876855"/>
              <a:gd name="connsiteX170" fmla="*/ 1786492 w 1878315"/>
              <a:gd name="connsiteY170" fmla="*/ 543434 h 1876855"/>
              <a:gd name="connsiteX171" fmla="*/ 1786492 w 1878315"/>
              <a:gd name="connsiteY171" fmla="*/ 455798 h 1876855"/>
              <a:gd name="connsiteX172" fmla="*/ 1878182 w 1878315"/>
              <a:gd name="connsiteY172" fmla="*/ 455798 h 1876855"/>
              <a:gd name="connsiteX173" fmla="*/ 1878182 w 1878315"/>
              <a:gd name="connsiteY173" fmla="*/ 389054 h 1876855"/>
              <a:gd name="connsiteX174" fmla="*/ 1786492 w 1878315"/>
              <a:gd name="connsiteY174" fmla="*/ 389054 h 1876855"/>
              <a:gd name="connsiteX175" fmla="*/ 1786492 w 1878315"/>
              <a:gd name="connsiteY175" fmla="*/ 350943 h 1876855"/>
              <a:gd name="connsiteX176" fmla="*/ 1878182 w 1878315"/>
              <a:gd name="connsiteY176" fmla="*/ 350943 h 1876855"/>
              <a:gd name="connsiteX177" fmla="*/ 1878182 w 1878315"/>
              <a:gd name="connsiteY177" fmla="*/ 284198 h 1876855"/>
              <a:gd name="connsiteX178" fmla="*/ 1786492 w 1878315"/>
              <a:gd name="connsiteY178" fmla="*/ 284198 h 1876855"/>
              <a:gd name="connsiteX179" fmla="*/ 1786492 w 1878315"/>
              <a:gd name="connsiteY179" fmla="*/ 246087 h 1876855"/>
              <a:gd name="connsiteX180" fmla="*/ 1878316 w 1878315"/>
              <a:gd name="connsiteY180" fmla="*/ 246087 h 1876855"/>
              <a:gd name="connsiteX181" fmla="*/ 1488732 w 1878315"/>
              <a:gd name="connsiteY181" fmla="*/ 711430 h 1876855"/>
              <a:gd name="connsiteX182" fmla="*/ 1488732 w 1878315"/>
              <a:gd name="connsiteY182" fmla="*/ 543434 h 1876855"/>
              <a:gd name="connsiteX183" fmla="*/ 1526836 w 1878315"/>
              <a:gd name="connsiteY183" fmla="*/ 543434 h 1876855"/>
              <a:gd name="connsiteX184" fmla="*/ 1526836 w 1878315"/>
              <a:gd name="connsiteY184" fmla="*/ 711430 h 1876855"/>
              <a:gd name="connsiteX185" fmla="*/ 1488732 w 1878315"/>
              <a:gd name="connsiteY185" fmla="*/ 711430 h 1876855"/>
              <a:gd name="connsiteX186" fmla="*/ 1422000 w 1878315"/>
              <a:gd name="connsiteY186" fmla="*/ 711430 h 1876855"/>
              <a:gd name="connsiteX187" fmla="*/ 1332645 w 1878315"/>
              <a:gd name="connsiteY187" fmla="*/ 711430 h 1876855"/>
              <a:gd name="connsiteX188" fmla="*/ 1332645 w 1878315"/>
              <a:gd name="connsiteY188" fmla="*/ 800200 h 1876855"/>
              <a:gd name="connsiteX189" fmla="*/ 1173088 w 1878315"/>
              <a:gd name="connsiteY189" fmla="*/ 800200 h 1876855"/>
              <a:gd name="connsiteX190" fmla="*/ 1173088 w 1878315"/>
              <a:gd name="connsiteY190" fmla="*/ 711430 h 1876855"/>
              <a:gd name="connsiteX191" fmla="*/ 1084334 w 1878315"/>
              <a:gd name="connsiteY191" fmla="*/ 711430 h 1876855"/>
              <a:gd name="connsiteX192" fmla="*/ 1084334 w 1878315"/>
              <a:gd name="connsiteY192" fmla="*/ 543434 h 1876855"/>
              <a:gd name="connsiteX193" fmla="*/ 1173088 w 1878315"/>
              <a:gd name="connsiteY193" fmla="*/ 543434 h 1876855"/>
              <a:gd name="connsiteX194" fmla="*/ 1173088 w 1878315"/>
              <a:gd name="connsiteY194" fmla="*/ 454664 h 1876855"/>
              <a:gd name="connsiteX195" fmla="*/ 1332645 w 1878315"/>
              <a:gd name="connsiteY195" fmla="*/ 454664 h 1876855"/>
              <a:gd name="connsiteX196" fmla="*/ 1332645 w 1878315"/>
              <a:gd name="connsiteY196" fmla="*/ 543434 h 1876855"/>
              <a:gd name="connsiteX197" fmla="*/ 1422000 w 1878315"/>
              <a:gd name="connsiteY197" fmla="*/ 543434 h 1876855"/>
              <a:gd name="connsiteX198" fmla="*/ 1422000 w 1878315"/>
              <a:gd name="connsiteY198" fmla="*/ 711430 h 1876855"/>
              <a:gd name="connsiteX199" fmla="*/ 1488732 w 1878315"/>
              <a:gd name="connsiteY199" fmla="*/ 1333489 h 1876855"/>
              <a:gd name="connsiteX200" fmla="*/ 1488732 w 1878315"/>
              <a:gd name="connsiteY200" fmla="*/ 1165493 h 1876855"/>
              <a:gd name="connsiteX201" fmla="*/ 1526836 w 1878315"/>
              <a:gd name="connsiteY201" fmla="*/ 1165493 h 1876855"/>
              <a:gd name="connsiteX202" fmla="*/ 1526836 w 1878315"/>
              <a:gd name="connsiteY202" fmla="*/ 1333489 h 1876855"/>
              <a:gd name="connsiteX203" fmla="*/ 1488732 w 1878315"/>
              <a:gd name="connsiteY203" fmla="*/ 1333489 h 1876855"/>
              <a:gd name="connsiteX204" fmla="*/ 1422000 w 1878315"/>
              <a:gd name="connsiteY204" fmla="*/ 1333489 h 1876855"/>
              <a:gd name="connsiteX205" fmla="*/ 1325438 w 1878315"/>
              <a:gd name="connsiteY205" fmla="*/ 1333489 h 1876855"/>
              <a:gd name="connsiteX206" fmla="*/ 1325438 w 1878315"/>
              <a:gd name="connsiteY206" fmla="*/ 1422259 h 1876855"/>
              <a:gd name="connsiteX207" fmla="*/ 1165881 w 1878315"/>
              <a:gd name="connsiteY207" fmla="*/ 1422259 h 1876855"/>
              <a:gd name="connsiteX208" fmla="*/ 1165881 w 1878315"/>
              <a:gd name="connsiteY208" fmla="*/ 1333489 h 1876855"/>
              <a:gd name="connsiteX209" fmla="*/ 1084334 w 1878315"/>
              <a:gd name="connsiteY209" fmla="*/ 1333489 h 1876855"/>
              <a:gd name="connsiteX210" fmla="*/ 1084334 w 1878315"/>
              <a:gd name="connsiteY210" fmla="*/ 1165493 h 1876855"/>
              <a:gd name="connsiteX211" fmla="*/ 1173088 w 1878315"/>
              <a:gd name="connsiteY211" fmla="*/ 1165493 h 1876855"/>
              <a:gd name="connsiteX212" fmla="*/ 1173088 w 1878315"/>
              <a:gd name="connsiteY212" fmla="*/ 1076723 h 1876855"/>
              <a:gd name="connsiteX213" fmla="*/ 1332645 w 1878315"/>
              <a:gd name="connsiteY213" fmla="*/ 1076723 h 1876855"/>
              <a:gd name="connsiteX214" fmla="*/ 1332645 w 1878315"/>
              <a:gd name="connsiteY214" fmla="*/ 1165493 h 1876855"/>
              <a:gd name="connsiteX215" fmla="*/ 1422000 w 1878315"/>
              <a:gd name="connsiteY215" fmla="*/ 1165493 h 1876855"/>
              <a:gd name="connsiteX216" fmla="*/ 1422000 w 1878315"/>
              <a:gd name="connsiteY216" fmla="*/ 1333489 h 1876855"/>
              <a:gd name="connsiteX217" fmla="*/ 1165881 w 1878315"/>
              <a:gd name="connsiteY217" fmla="*/ 1489003 h 1876855"/>
              <a:gd name="connsiteX218" fmla="*/ 1325438 w 1878315"/>
              <a:gd name="connsiteY218" fmla="*/ 1489003 h 1876855"/>
              <a:gd name="connsiteX219" fmla="*/ 1325438 w 1878315"/>
              <a:gd name="connsiteY219" fmla="*/ 1527115 h 1876855"/>
              <a:gd name="connsiteX220" fmla="*/ 1165881 w 1878315"/>
              <a:gd name="connsiteY220" fmla="*/ 1527115 h 1876855"/>
              <a:gd name="connsiteX221" fmla="*/ 1165881 w 1878315"/>
              <a:gd name="connsiteY221" fmla="*/ 1489003 h 1876855"/>
              <a:gd name="connsiteX222" fmla="*/ 711901 w 1878315"/>
              <a:gd name="connsiteY222" fmla="*/ 1422259 h 1876855"/>
              <a:gd name="connsiteX223" fmla="*/ 552344 w 1878315"/>
              <a:gd name="connsiteY223" fmla="*/ 1422259 h 1876855"/>
              <a:gd name="connsiteX224" fmla="*/ 552344 w 1878315"/>
              <a:gd name="connsiteY224" fmla="*/ 1333489 h 1876855"/>
              <a:gd name="connsiteX225" fmla="*/ 463590 w 1878315"/>
              <a:gd name="connsiteY225" fmla="*/ 1333489 h 1876855"/>
              <a:gd name="connsiteX226" fmla="*/ 463590 w 1878315"/>
              <a:gd name="connsiteY226" fmla="*/ 1165493 h 1876855"/>
              <a:gd name="connsiteX227" fmla="*/ 559618 w 1878315"/>
              <a:gd name="connsiteY227" fmla="*/ 1165493 h 1876855"/>
              <a:gd name="connsiteX228" fmla="*/ 559618 w 1878315"/>
              <a:gd name="connsiteY228" fmla="*/ 1076723 h 1876855"/>
              <a:gd name="connsiteX229" fmla="*/ 719175 w 1878315"/>
              <a:gd name="connsiteY229" fmla="*/ 1076723 h 1876855"/>
              <a:gd name="connsiteX230" fmla="*/ 719175 w 1878315"/>
              <a:gd name="connsiteY230" fmla="*/ 1165493 h 1876855"/>
              <a:gd name="connsiteX231" fmla="*/ 807929 w 1878315"/>
              <a:gd name="connsiteY231" fmla="*/ 1165493 h 1876855"/>
              <a:gd name="connsiteX232" fmla="*/ 807929 w 1878315"/>
              <a:gd name="connsiteY232" fmla="*/ 1333489 h 1876855"/>
              <a:gd name="connsiteX233" fmla="*/ 711901 w 1878315"/>
              <a:gd name="connsiteY233" fmla="*/ 1333489 h 1876855"/>
              <a:gd name="connsiteX234" fmla="*/ 711901 w 1878315"/>
              <a:gd name="connsiteY234" fmla="*/ 1422259 h 1876855"/>
              <a:gd name="connsiteX235" fmla="*/ 552344 w 1878315"/>
              <a:gd name="connsiteY235" fmla="*/ 1489003 h 1876855"/>
              <a:gd name="connsiteX236" fmla="*/ 711901 w 1878315"/>
              <a:gd name="connsiteY236" fmla="*/ 1489003 h 1876855"/>
              <a:gd name="connsiteX237" fmla="*/ 711901 w 1878315"/>
              <a:gd name="connsiteY237" fmla="*/ 1527115 h 1876855"/>
              <a:gd name="connsiteX238" fmla="*/ 552344 w 1878315"/>
              <a:gd name="connsiteY238" fmla="*/ 1527115 h 1876855"/>
              <a:gd name="connsiteX239" fmla="*/ 552344 w 1878315"/>
              <a:gd name="connsiteY239" fmla="*/ 1489003 h 1876855"/>
              <a:gd name="connsiteX240" fmla="*/ 396857 w 1878315"/>
              <a:gd name="connsiteY240" fmla="*/ 1165493 h 1876855"/>
              <a:gd name="connsiteX241" fmla="*/ 396857 w 1878315"/>
              <a:gd name="connsiteY241" fmla="*/ 1333489 h 1876855"/>
              <a:gd name="connsiteX242" fmla="*/ 358753 w 1878315"/>
              <a:gd name="connsiteY242" fmla="*/ 1333489 h 1876855"/>
              <a:gd name="connsiteX243" fmla="*/ 358753 w 1878315"/>
              <a:gd name="connsiteY243" fmla="*/ 1165493 h 1876855"/>
              <a:gd name="connsiteX244" fmla="*/ 396857 w 1878315"/>
              <a:gd name="connsiteY244" fmla="*/ 1165493 h 1876855"/>
              <a:gd name="connsiteX245" fmla="*/ 396857 w 1878315"/>
              <a:gd name="connsiteY245" fmla="*/ 543434 h 1876855"/>
              <a:gd name="connsiteX246" fmla="*/ 396857 w 1878315"/>
              <a:gd name="connsiteY246" fmla="*/ 711430 h 1876855"/>
              <a:gd name="connsiteX247" fmla="*/ 358753 w 1878315"/>
              <a:gd name="connsiteY247" fmla="*/ 711430 h 1876855"/>
              <a:gd name="connsiteX248" fmla="*/ 358753 w 1878315"/>
              <a:gd name="connsiteY248" fmla="*/ 543434 h 1876855"/>
              <a:gd name="connsiteX249" fmla="*/ 396857 w 1878315"/>
              <a:gd name="connsiteY249" fmla="*/ 543434 h 1876855"/>
              <a:gd name="connsiteX250" fmla="*/ 463590 w 1878315"/>
              <a:gd name="connsiteY250" fmla="*/ 543434 h 1876855"/>
              <a:gd name="connsiteX251" fmla="*/ 559618 w 1878315"/>
              <a:gd name="connsiteY251" fmla="*/ 543434 h 1876855"/>
              <a:gd name="connsiteX252" fmla="*/ 559618 w 1878315"/>
              <a:gd name="connsiteY252" fmla="*/ 454664 h 1876855"/>
              <a:gd name="connsiteX253" fmla="*/ 719175 w 1878315"/>
              <a:gd name="connsiteY253" fmla="*/ 454664 h 1876855"/>
              <a:gd name="connsiteX254" fmla="*/ 719175 w 1878315"/>
              <a:gd name="connsiteY254" fmla="*/ 543434 h 1876855"/>
              <a:gd name="connsiteX255" fmla="*/ 807929 w 1878315"/>
              <a:gd name="connsiteY255" fmla="*/ 543434 h 1876855"/>
              <a:gd name="connsiteX256" fmla="*/ 807929 w 1878315"/>
              <a:gd name="connsiteY256" fmla="*/ 711430 h 1876855"/>
              <a:gd name="connsiteX257" fmla="*/ 719175 w 1878315"/>
              <a:gd name="connsiteY257" fmla="*/ 711430 h 1876855"/>
              <a:gd name="connsiteX258" fmla="*/ 719175 w 1878315"/>
              <a:gd name="connsiteY258" fmla="*/ 800200 h 1876855"/>
              <a:gd name="connsiteX259" fmla="*/ 559618 w 1878315"/>
              <a:gd name="connsiteY259" fmla="*/ 800200 h 1876855"/>
              <a:gd name="connsiteX260" fmla="*/ 559618 w 1878315"/>
              <a:gd name="connsiteY260" fmla="*/ 711430 h 1876855"/>
              <a:gd name="connsiteX261" fmla="*/ 463590 w 1878315"/>
              <a:gd name="connsiteY261" fmla="*/ 711430 h 1876855"/>
              <a:gd name="connsiteX262" fmla="*/ 463590 w 1878315"/>
              <a:gd name="connsiteY262" fmla="*/ 543434 h 1876855"/>
              <a:gd name="connsiteX263" fmla="*/ 719175 w 1878315"/>
              <a:gd name="connsiteY263" fmla="*/ 387919 h 1876855"/>
              <a:gd name="connsiteX264" fmla="*/ 559618 w 1878315"/>
              <a:gd name="connsiteY264" fmla="*/ 387919 h 1876855"/>
              <a:gd name="connsiteX265" fmla="*/ 559618 w 1878315"/>
              <a:gd name="connsiteY265" fmla="*/ 349808 h 1876855"/>
              <a:gd name="connsiteX266" fmla="*/ 719175 w 1878315"/>
              <a:gd name="connsiteY266" fmla="*/ 349808 h 1876855"/>
              <a:gd name="connsiteX267" fmla="*/ 719175 w 1878315"/>
              <a:gd name="connsiteY267" fmla="*/ 387919 h 1876855"/>
              <a:gd name="connsiteX268" fmla="*/ 785907 w 1878315"/>
              <a:gd name="connsiteY268" fmla="*/ 1098748 h 1876855"/>
              <a:gd name="connsiteX269" fmla="*/ 785907 w 1878315"/>
              <a:gd name="connsiteY269" fmla="*/ 778174 h 1876855"/>
              <a:gd name="connsiteX270" fmla="*/ 1106422 w 1878315"/>
              <a:gd name="connsiteY270" fmla="*/ 778174 h 1876855"/>
              <a:gd name="connsiteX271" fmla="*/ 1106422 w 1878315"/>
              <a:gd name="connsiteY271" fmla="*/ 1098748 h 1876855"/>
              <a:gd name="connsiteX272" fmla="*/ 785907 w 1878315"/>
              <a:gd name="connsiteY272" fmla="*/ 1098748 h 1876855"/>
              <a:gd name="connsiteX273" fmla="*/ 979497 w 1878315"/>
              <a:gd name="connsiteY273" fmla="*/ 711430 h 1876855"/>
              <a:gd name="connsiteX274" fmla="*/ 979497 w 1878315"/>
              <a:gd name="connsiteY274" fmla="*/ 543434 h 1876855"/>
              <a:gd name="connsiteX275" fmla="*/ 1017602 w 1878315"/>
              <a:gd name="connsiteY275" fmla="*/ 543434 h 1876855"/>
              <a:gd name="connsiteX276" fmla="*/ 1017602 w 1878315"/>
              <a:gd name="connsiteY276" fmla="*/ 711430 h 1876855"/>
              <a:gd name="connsiteX277" fmla="*/ 979497 w 1878315"/>
              <a:gd name="connsiteY277" fmla="*/ 711430 h 1876855"/>
              <a:gd name="connsiteX278" fmla="*/ 912765 w 1878315"/>
              <a:gd name="connsiteY278" fmla="*/ 711430 h 1876855"/>
              <a:gd name="connsiteX279" fmla="*/ 874661 w 1878315"/>
              <a:gd name="connsiteY279" fmla="*/ 711430 h 1876855"/>
              <a:gd name="connsiteX280" fmla="*/ 874661 w 1878315"/>
              <a:gd name="connsiteY280" fmla="*/ 543434 h 1876855"/>
              <a:gd name="connsiteX281" fmla="*/ 912765 w 1878315"/>
              <a:gd name="connsiteY281" fmla="*/ 543434 h 1876855"/>
              <a:gd name="connsiteX282" fmla="*/ 912765 w 1878315"/>
              <a:gd name="connsiteY282" fmla="*/ 711430 h 1876855"/>
              <a:gd name="connsiteX283" fmla="*/ 719175 w 1878315"/>
              <a:gd name="connsiteY283" fmla="*/ 1009978 h 1876855"/>
              <a:gd name="connsiteX284" fmla="*/ 559618 w 1878315"/>
              <a:gd name="connsiteY284" fmla="*/ 1009978 h 1876855"/>
              <a:gd name="connsiteX285" fmla="*/ 559618 w 1878315"/>
              <a:gd name="connsiteY285" fmla="*/ 971867 h 1876855"/>
              <a:gd name="connsiteX286" fmla="*/ 719175 w 1878315"/>
              <a:gd name="connsiteY286" fmla="*/ 971867 h 1876855"/>
              <a:gd name="connsiteX287" fmla="*/ 719175 w 1878315"/>
              <a:gd name="connsiteY287" fmla="*/ 1009978 h 1876855"/>
              <a:gd name="connsiteX288" fmla="*/ 719175 w 1878315"/>
              <a:gd name="connsiteY288" fmla="*/ 905122 h 1876855"/>
              <a:gd name="connsiteX289" fmla="*/ 559618 w 1878315"/>
              <a:gd name="connsiteY289" fmla="*/ 905122 h 1876855"/>
              <a:gd name="connsiteX290" fmla="*/ 559618 w 1878315"/>
              <a:gd name="connsiteY290" fmla="*/ 867011 h 1876855"/>
              <a:gd name="connsiteX291" fmla="*/ 719175 w 1878315"/>
              <a:gd name="connsiteY291" fmla="*/ 867011 h 1876855"/>
              <a:gd name="connsiteX292" fmla="*/ 719175 w 1878315"/>
              <a:gd name="connsiteY292" fmla="*/ 905122 h 1876855"/>
              <a:gd name="connsiteX293" fmla="*/ 874661 w 1878315"/>
              <a:gd name="connsiteY293" fmla="*/ 1165493 h 1876855"/>
              <a:gd name="connsiteX294" fmla="*/ 912765 w 1878315"/>
              <a:gd name="connsiteY294" fmla="*/ 1165493 h 1876855"/>
              <a:gd name="connsiteX295" fmla="*/ 912765 w 1878315"/>
              <a:gd name="connsiteY295" fmla="*/ 1333489 h 1876855"/>
              <a:gd name="connsiteX296" fmla="*/ 874661 w 1878315"/>
              <a:gd name="connsiteY296" fmla="*/ 1333489 h 1876855"/>
              <a:gd name="connsiteX297" fmla="*/ 874661 w 1878315"/>
              <a:gd name="connsiteY297" fmla="*/ 1165493 h 1876855"/>
              <a:gd name="connsiteX298" fmla="*/ 979497 w 1878315"/>
              <a:gd name="connsiteY298" fmla="*/ 1165493 h 1876855"/>
              <a:gd name="connsiteX299" fmla="*/ 1017602 w 1878315"/>
              <a:gd name="connsiteY299" fmla="*/ 1165493 h 1876855"/>
              <a:gd name="connsiteX300" fmla="*/ 1017602 w 1878315"/>
              <a:gd name="connsiteY300" fmla="*/ 1333489 h 1876855"/>
              <a:gd name="connsiteX301" fmla="*/ 979497 w 1878315"/>
              <a:gd name="connsiteY301" fmla="*/ 1333489 h 1876855"/>
              <a:gd name="connsiteX302" fmla="*/ 979497 w 1878315"/>
              <a:gd name="connsiteY302" fmla="*/ 1165493 h 1876855"/>
              <a:gd name="connsiteX303" fmla="*/ 1173088 w 1878315"/>
              <a:gd name="connsiteY303" fmla="*/ 866945 h 1876855"/>
              <a:gd name="connsiteX304" fmla="*/ 1332645 w 1878315"/>
              <a:gd name="connsiteY304" fmla="*/ 866945 h 1876855"/>
              <a:gd name="connsiteX305" fmla="*/ 1332645 w 1878315"/>
              <a:gd name="connsiteY305" fmla="*/ 905056 h 1876855"/>
              <a:gd name="connsiteX306" fmla="*/ 1173088 w 1878315"/>
              <a:gd name="connsiteY306" fmla="*/ 905056 h 1876855"/>
              <a:gd name="connsiteX307" fmla="*/ 1173088 w 1878315"/>
              <a:gd name="connsiteY307" fmla="*/ 866945 h 1876855"/>
              <a:gd name="connsiteX308" fmla="*/ 1173088 w 1878315"/>
              <a:gd name="connsiteY308" fmla="*/ 971867 h 1876855"/>
              <a:gd name="connsiteX309" fmla="*/ 1332645 w 1878315"/>
              <a:gd name="connsiteY309" fmla="*/ 971867 h 1876855"/>
              <a:gd name="connsiteX310" fmla="*/ 1332645 w 1878315"/>
              <a:gd name="connsiteY310" fmla="*/ 1009978 h 1876855"/>
              <a:gd name="connsiteX311" fmla="*/ 1173088 w 1878315"/>
              <a:gd name="connsiteY311" fmla="*/ 1009978 h 1876855"/>
              <a:gd name="connsiteX312" fmla="*/ 1173088 w 1878315"/>
              <a:gd name="connsiteY312" fmla="*/ 971867 h 1876855"/>
              <a:gd name="connsiteX313" fmla="*/ 1332645 w 1878315"/>
              <a:gd name="connsiteY313" fmla="*/ 387919 h 1876855"/>
              <a:gd name="connsiteX314" fmla="*/ 1173088 w 1878315"/>
              <a:gd name="connsiteY314" fmla="*/ 387919 h 1876855"/>
              <a:gd name="connsiteX315" fmla="*/ 1173088 w 1878315"/>
              <a:gd name="connsiteY315" fmla="*/ 349808 h 1876855"/>
              <a:gd name="connsiteX316" fmla="*/ 1332645 w 1878315"/>
              <a:gd name="connsiteY316" fmla="*/ 349808 h 1876855"/>
              <a:gd name="connsiteX317" fmla="*/ 1332645 w 1878315"/>
              <a:gd name="connsiteY317" fmla="*/ 387919 h 1876855"/>
              <a:gd name="connsiteX318" fmla="*/ 1332645 w 1878315"/>
              <a:gd name="connsiteY318" fmla="*/ 244952 h 1876855"/>
              <a:gd name="connsiteX319" fmla="*/ 1332645 w 1878315"/>
              <a:gd name="connsiteY319" fmla="*/ 283063 h 1876855"/>
              <a:gd name="connsiteX320" fmla="*/ 1173088 w 1878315"/>
              <a:gd name="connsiteY320" fmla="*/ 283063 h 1876855"/>
              <a:gd name="connsiteX321" fmla="*/ 1173088 w 1878315"/>
              <a:gd name="connsiteY321" fmla="*/ 244952 h 1876855"/>
              <a:gd name="connsiteX322" fmla="*/ 1332645 w 1878315"/>
              <a:gd name="connsiteY322" fmla="*/ 244952 h 1876855"/>
              <a:gd name="connsiteX323" fmla="*/ 785907 w 1878315"/>
              <a:gd name="connsiteY323" fmla="*/ 156182 h 1876855"/>
              <a:gd name="connsiteX324" fmla="*/ 1106422 w 1878315"/>
              <a:gd name="connsiteY324" fmla="*/ 156182 h 1876855"/>
              <a:gd name="connsiteX325" fmla="*/ 1106422 w 1878315"/>
              <a:gd name="connsiteY325" fmla="*/ 476756 h 1876855"/>
              <a:gd name="connsiteX326" fmla="*/ 785907 w 1878315"/>
              <a:gd name="connsiteY326" fmla="*/ 476756 h 1876855"/>
              <a:gd name="connsiteX327" fmla="*/ 785907 w 1878315"/>
              <a:gd name="connsiteY327" fmla="*/ 156182 h 1876855"/>
              <a:gd name="connsiteX328" fmla="*/ 719175 w 1878315"/>
              <a:gd name="connsiteY328" fmla="*/ 244952 h 1876855"/>
              <a:gd name="connsiteX329" fmla="*/ 719175 w 1878315"/>
              <a:gd name="connsiteY329" fmla="*/ 283063 h 1876855"/>
              <a:gd name="connsiteX330" fmla="*/ 559618 w 1878315"/>
              <a:gd name="connsiteY330" fmla="*/ 283063 h 1876855"/>
              <a:gd name="connsiteX331" fmla="*/ 559618 w 1878315"/>
              <a:gd name="connsiteY331" fmla="*/ 244952 h 1876855"/>
              <a:gd name="connsiteX332" fmla="*/ 719175 w 1878315"/>
              <a:gd name="connsiteY332" fmla="*/ 244952 h 1876855"/>
              <a:gd name="connsiteX333" fmla="*/ 172370 w 1878315"/>
              <a:gd name="connsiteY333" fmla="*/ 156182 h 1876855"/>
              <a:gd name="connsiteX334" fmla="*/ 492885 w 1878315"/>
              <a:gd name="connsiteY334" fmla="*/ 156182 h 1876855"/>
              <a:gd name="connsiteX335" fmla="*/ 492885 w 1878315"/>
              <a:gd name="connsiteY335" fmla="*/ 476756 h 1876855"/>
              <a:gd name="connsiteX336" fmla="*/ 172370 w 1878315"/>
              <a:gd name="connsiteY336" fmla="*/ 476756 h 1876855"/>
              <a:gd name="connsiteX337" fmla="*/ 172370 w 1878315"/>
              <a:gd name="connsiteY337" fmla="*/ 156182 h 1876855"/>
              <a:gd name="connsiteX338" fmla="*/ 253917 w 1878315"/>
              <a:gd name="connsiteY338" fmla="*/ 543434 h 1876855"/>
              <a:gd name="connsiteX339" fmla="*/ 292021 w 1878315"/>
              <a:gd name="connsiteY339" fmla="*/ 543434 h 1876855"/>
              <a:gd name="connsiteX340" fmla="*/ 292021 w 1878315"/>
              <a:gd name="connsiteY340" fmla="*/ 711430 h 1876855"/>
              <a:gd name="connsiteX341" fmla="*/ 253917 w 1878315"/>
              <a:gd name="connsiteY341" fmla="*/ 711430 h 1876855"/>
              <a:gd name="connsiteX342" fmla="*/ 253917 w 1878315"/>
              <a:gd name="connsiteY342" fmla="*/ 543434 h 1876855"/>
              <a:gd name="connsiteX343" fmla="*/ 172370 w 1878315"/>
              <a:gd name="connsiteY343" fmla="*/ 778174 h 1876855"/>
              <a:gd name="connsiteX344" fmla="*/ 492885 w 1878315"/>
              <a:gd name="connsiteY344" fmla="*/ 778174 h 1876855"/>
              <a:gd name="connsiteX345" fmla="*/ 492885 w 1878315"/>
              <a:gd name="connsiteY345" fmla="*/ 1098748 h 1876855"/>
              <a:gd name="connsiteX346" fmla="*/ 172370 w 1878315"/>
              <a:gd name="connsiteY346" fmla="*/ 1098748 h 1876855"/>
              <a:gd name="connsiteX347" fmla="*/ 172370 w 1878315"/>
              <a:gd name="connsiteY347" fmla="*/ 778174 h 1876855"/>
              <a:gd name="connsiteX348" fmla="*/ 253917 w 1878315"/>
              <a:gd name="connsiteY348" fmla="*/ 1165493 h 1876855"/>
              <a:gd name="connsiteX349" fmla="*/ 292021 w 1878315"/>
              <a:gd name="connsiteY349" fmla="*/ 1165493 h 1876855"/>
              <a:gd name="connsiteX350" fmla="*/ 292021 w 1878315"/>
              <a:gd name="connsiteY350" fmla="*/ 1333489 h 1876855"/>
              <a:gd name="connsiteX351" fmla="*/ 253917 w 1878315"/>
              <a:gd name="connsiteY351" fmla="*/ 1333489 h 1876855"/>
              <a:gd name="connsiteX352" fmla="*/ 253917 w 1878315"/>
              <a:gd name="connsiteY352" fmla="*/ 1165493 h 1876855"/>
              <a:gd name="connsiteX353" fmla="*/ 485611 w 1878315"/>
              <a:gd name="connsiteY353" fmla="*/ 1720740 h 1876855"/>
              <a:gd name="connsiteX354" fmla="*/ 165096 w 1878315"/>
              <a:gd name="connsiteY354" fmla="*/ 1720740 h 1876855"/>
              <a:gd name="connsiteX355" fmla="*/ 165096 w 1878315"/>
              <a:gd name="connsiteY355" fmla="*/ 1400167 h 1876855"/>
              <a:gd name="connsiteX356" fmla="*/ 485611 w 1878315"/>
              <a:gd name="connsiteY356" fmla="*/ 1400167 h 1876855"/>
              <a:gd name="connsiteX357" fmla="*/ 485611 w 1878315"/>
              <a:gd name="connsiteY357" fmla="*/ 1720740 h 1876855"/>
              <a:gd name="connsiteX358" fmla="*/ 552344 w 1878315"/>
              <a:gd name="connsiteY358" fmla="*/ 1631970 h 1876855"/>
              <a:gd name="connsiteX359" fmla="*/ 552344 w 1878315"/>
              <a:gd name="connsiteY359" fmla="*/ 1593859 h 1876855"/>
              <a:gd name="connsiteX360" fmla="*/ 711901 w 1878315"/>
              <a:gd name="connsiteY360" fmla="*/ 1593859 h 1876855"/>
              <a:gd name="connsiteX361" fmla="*/ 711901 w 1878315"/>
              <a:gd name="connsiteY361" fmla="*/ 1631970 h 1876855"/>
              <a:gd name="connsiteX362" fmla="*/ 552344 w 1878315"/>
              <a:gd name="connsiteY362" fmla="*/ 1631970 h 1876855"/>
              <a:gd name="connsiteX363" fmla="*/ 1099149 w 1878315"/>
              <a:gd name="connsiteY363" fmla="*/ 1720740 h 1876855"/>
              <a:gd name="connsiteX364" fmla="*/ 778633 w 1878315"/>
              <a:gd name="connsiteY364" fmla="*/ 1720740 h 1876855"/>
              <a:gd name="connsiteX365" fmla="*/ 778633 w 1878315"/>
              <a:gd name="connsiteY365" fmla="*/ 1400167 h 1876855"/>
              <a:gd name="connsiteX366" fmla="*/ 1099149 w 1878315"/>
              <a:gd name="connsiteY366" fmla="*/ 1400167 h 1876855"/>
              <a:gd name="connsiteX367" fmla="*/ 1099149 w 1878315"/>
              <a:gd name="connsiteY367" fmla="*/ 1720740 h 1876855"/>
              <a:gd name="connsiteX368" fmla="*/ 1165881 w 1878315"/>
              <a:gd name="connsiteY368" fmla="*/ 1631970 h 1876855"/>
              <a:gd name="connsiteX369" fmla="*/ 1165881 w 1878315"/>
              <a:gd name="connsiteY369" fmla="*/ 1593859 h 1876855"/>
              <a:gd name="connsiteX370" fmla="*/ 1325438 w 1878315"/>
              <a:gd name="connsiteY370" fmla="*/ 1593859 h 1876855"/>
              <a:gd name="connsiteX371" fmla="*/ 1325438 w 1878315"/>
              <a:gd name="connsiteY371" fmla="*/ 1631970 h 1876855"/>
              <a:gd name="connsiteX372" fmla="*/ 1165881 w 1878315"/>
              <a:gd name="connsiteY372" fmla="*/ 1631970 h 1876855"/>
              <a:gd name="connsiteX373" fmla="*/ 1712619 w 1878315"/>
              <a:gd name="connsiteY373" fmla="*/ 1720740 h 1876855"/>
              <a:gd name="connsiteX374" fmla="*/ 1392104 w 1878315"/>
              <a:gd name="connsiteY374" fmla="*/ 1720740 h 1876855"/>
              <a:gd name="connsiteX375" fmla="*/ 1392104 w 1878315"/>
              <a:gd name="connsiteY375" fmla="*/ 1400167 h 1876855"/>
              <a:gd name="connsiteX376" fmla="*/ 1712619 w 1878315"/>
              <a:gd name="connsiteY376" fmla="*/ 1400167 h 1876855"/>
              <a:gd name="connsiteX377" fmla="*/ 1712619 w 1878315"/>
              <a:gd name="connsiteY377" fmla="*/ 1720740 h 1876855"/>
              <a:gd name="connsiteX378" fmla="*/ 1631739 w 1878315"/>
              <a:gd name="connsiteY378" fmla="*/ 1333489 h 1876855"/>
              <a:gd name="connsiteX379" fmla="*/ 1593635 w 1878315"/>
              <a:gd name="connsiteY379" fmla="*/ 1333489 h 1876855"/>
              <a:gd name="connsiteX380" fmla="*/ 1593635 w 1878315"/>
              <a:gd name="connsiteY380" fmla="*/ 1165493 h 1876855"/>
              <a:gd name="connsiteX381" fmla="*/ 1631739 w 1878315"/>
              <a:gd name="connsiteY381" fmla="*/ 1165493 h 1876855"/>
              <a:gd name="connsiteX382" fmla="*/ 1631739 w 1878315"/>
              <a:gd name="connsiteY382" fmla="*/ 1333489 h 1876855"/>
              <a:gd name="connsiteX383" fmla="*/ 1719893 w 1878315"/>
              <a:gd name="connsiteY383" fmla="*/ 1098748 h 1876855"/>
              <a:gd name="connsiteX384" fmla="*/ 1399377 w 1878315"/>
              <a:gd name="connsiteY384" fmla="*/ 1098748 h 1876855"/>
              <a:gd name="connsiteX385" fmla="*/ 1399377 w 1878315"/>
              <a:gd name="connsiteY385" fmla="*/ 778174 h 1876855"/>
              <a:gd name="connsiteX386" fmla="*/ 1719893 w 1878315"/>
              <a:gd name="connsiteY386" fmla="*/ 778174 h 1876855"/>
              <a:gd name="connsiteX387" fmla="*/ 1719893 w 1878315"/>
              <a:gd name="connsiteY387" fmla="*/ 1098748 h 1876855"/>
              <a:gd name="connsiteX388" fmla="*/ 1631739 w 1878315"/>
              <a:gd name="connsiteY388" fmla="*/ 711430 h 1876855"/>
              <a:gd name="connsiteX389" fmla="*/ 1593635 w 1878315"/>
              <a:gd name="connsiteY389" fmla="*/ 711430 h 1876855"/>
              <a:gd name="connsiteX390" fmla="*/ 1593635 w 1878315"/>
              <a:gd name="connsiteY390" fmla="*/ 543434 h 1876855"/>
              <a:gd name="connsiteX391" fmla="*/ 1631739 w 1878315"/>
              <a:gd name="connsiteY391" fmla="*/ 543434 h 1876855"/>
              <a:gd name="connsiteX392" fmla="*/ 1631739 w 1878315"/>
              <a:gd name="connsiteY392" fmla="*/ 711430 h 1876855"/>
              <a:gd name="connsiteX393" fmla="*/ 1719893 w 1878315"/>
              <a:gd name="connsiteY393" fmla="*/ 476689 h 1876855"/>
              <a:gd name="connsiteX394" fmla="*/ 1399377 w 1878315"/>
              <a:gd name="connsiteY394" fmla="*/ 476689 h 1876855"/>
              <a:gd name="connsiteX395" fmla="*/ 1399377 w 1878315"/>
              <a:gd name="connsiteY395" fmla="*/ 156115 h 1876855"/>
              <a:gd name="connsiteX396" fmla="*/ 1719893 w 1878315"/>
              <a:gd name="connsiteY396" fmla="*/ 156115 h 1876855"/>
              <a:gd name="connsiteX397" fmla="*/ 1719893 w 1878315"/>
              <a:gd name="connsiteY397" fmla="*/ 476689 h 1876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</a:cxnLst>
            <a:rect l="l" t="t" r="r" b="b"/>
            <a:pathLst>
              <a:path w="1878315" h="1876855">
                <a:moveTo>
                  <a:pt x="1878316" y="246087"/>
                </a:moveTo>
                <a:lnTo>
                  <a:pt x="1878316" y="179343"/>
                </a:lnTo>
                <a:lnTo>
                  <a:pt x="1786625" y="179343"/>
                </a:lnTo>
                <a:lnTo>
                  <a:pt x="1786625" y="89438"/>
                </a:lnTo>
                <a:lnTo>
                  <a:pt x="1705145" y="89438"/>
                </a:lnTo>
                <a:lnTo>
                  <a:pt x="1705145" y="0"/>
                </a:lnTo>
                <a:lnTo>
                  <a:pt x="1638413" y="0"/>
                </a:lnTo>
                <a:lnTo>
                  <a:pt x="1638413" y="89438"/>
                </a:lnTo>
                <a:lnTo>
                  <a:pt x="1600309" y="89438"/>
                </a:lnTo>
                <a:lnTo>
                  <a:pt x="1600309" y="0"/>
                </a:lnTo>
                <a:lnTo>
                  <a:pt x="1533576" y="0"/>
                </a:lnTo>
                <a:lnTo>
                  <a:pt x="1533576" y="89438"/>
                </a:lnTo>
                <a:lnTo>
                  <a:pt x="1495472" y="89438"/>
                </a:lnTo>
                <a:lnTo>
                  <a:pt x="1495472" y="0"/>
                </a:lnTo>
                <a:lnTo>
                  <a:pt x="1428740" y="0"/>
                </a:lnTo>
                <a:lnTo>
                  <a:pt x="1428740" y="89438"/>
                </a:lnTo>
                <a:lnTo>
                  <a:pt x="1332712" y="89438"/>
                </a:lnTo>
                <a:lnTo>
                  <a:pt x="1332712" y="178208"/>
                </a:lnTo>
                <a:lnTo>
                  <a:pt x="1173155" y="178208"/>
                </a:lnTo>
                <a:lnTo>
                  <a:pt x="1173155" y="89438"/>
                </a:lnTo>
                <a:lnTo>
                  <a:pt x="1084401" y="89438"/>
                </a:lnTo>
                <a:lnTo>
                  <a:pt x="1084401" y="0"/>
                </a:lnTo>
                <a:lnTo>
                  <a:pt x="1017668" y="0"/>
                </a:lnTo>
                <a:lnTo>
                  <a:pt x="1017668" y="89438"/>
                </a:lnTo>
                <a:lnTo>
                  <a:pt x="979564" y="89438"/>
                </a:lnTo>
                <a:lnTo>
                  <a:pt x="979564" y="0"/>
                </a:lnTo>
                <a:lnTo>
                  <a:pt x="912832" y="0"/>
                </a:lnTo>
                <a:lnTo>
                  <a:pt x="912832" y="89438"/>
                </a:lnTo>
                <a:lnTo>
                  <a:pt x="874728" y="89438"/>
                </a:lnTo>
                <a:lnTo>
                  <a:pt x="874728" y="0"/>
                </a:lnTo>
                <a:lnTo>
                  <a:pt x="807995" y="0"/>
                </a:lnTo>
                <a:lnTo>
                  <a:pt x="807995" y="89438"/>
                </a:lnTo>
                <a:lnTo>
                  <a:pt x="719241" y="89438"/>
                </a:lnTo>
                <a:lnTo>
                  <a:pt x="719241" y="178208"/>
                </a:lnTo>
                <a:lnTo>
                  <a:pt x="559684" y="178208"/>
                </a:lnTo>
                <a:lnTo>
                  <a:pt x="559684" y="89438"/>
                </a:lnTo>
                <a:lnTo>
                  <a:pt x="463656" y="89438"/>
                </a:lnTo>
                <a:lnTo>
                  <a:pt x="463656" y="0"/>
                </a:lnTo>
                <a:lnTo>
                  <a:pt x="396924" y="0"/>
                </a:lnTo>
                <a:lnTo>
                  <a:pt x="396924" y="89438"/>
                </a:lnTo>
                <a:lnTo>
                  <a:pt x="358820" y="89438"/>
                </a:lnTo>
                <a:lnTo>
                  <a:pt x="358820" y="0"/>
                </a:lnTo>
                <a:lnTo>
                  <a:pt x="292088" y="0"/>
                </a:lnTo>
                <a:lnTo>
                  <a:pt x="292088" y="89438"/>
                </a:lnTo>
                <a:lnTo>
                  <a:pt x="253983" y="89438"/>
                </a:lnTo>
                <a:lnTo>
                  <a:pt x="253983" y="0"/>
                </a:lnTo>
                <a:lnTo>
                  <a:pt x="187251" y="0"/>
                </a:lnTo>
                <a:lnTo>
                  <a:pt x="187251" y="89438"/>
                </a:lnTo>
                <a:lnTo>
                  <a:pt x="105637" y="89438"/>
                </a:lnTo>
                <a:lnTo>
                  <a:pt x="105637" y="179343"/>
                </a:lnTo>
                <a:lnTo>
                  <a:pt x="0" y="179343"/>
                </a:lnTo>
                <a:lnTo>
                  <a:pt x="0" y="246087"/>
                </a:lnTo>
                <a:lnTo>
                  <a:pt x="105637" y="246087"/>
                </a:lnTo>
                <a:lnTo>
                  <a:pt x="105637" y="284198"/>
                </a:lnTo>
                <a:lnTo>
                  <a:pt x="0" y="284198"/>
                </a:lnTo>
                <a:lnTo>
                  <a:pt x="0" y="350943"/>
                </a:lnTo>
                <a:lnTo>
                  <a:pt x="105637" y="350943"/>
                </a:lnTo>
                <a:lnTo>
                  <a:pt x="105637" y="389054"/>
                </a:lnTo>
                <a:lnTo>
                  <a:pt x="0" y="389054"/>
                </a:lnTo>
                <a:lnTo>
                  <a:pt x="0" y="455798"/>
                </a:lnTo>
                <a:lnTo>
                  <a:pt x="105637" y="455798"/>
                </a:lnTo>
                <a:lnTo>
                  <a:pt x="105637" y="543434"/>
                </a:lnTo>
                <a:lnTo>
                  <a:pt x="187184" y="543434"/>
                </a:lnTo>
                <a:lnTo>
                  <a:pt x="187184" y="711430"/>
                </a:lnTo>
                <a:lnTo>
                  <a:pt x="105637" y="711430"/>
                </a:lnTo>
                <a:lnTo>
                  <a:pt x="105637" y="800200"/>
                </a:lnTo>
                <a:lnTo>
                  <a:pt x="0" y="800200"/>
                </a:lnTo>
                <a:lnTo>
                  <a:pt x="0" y="866945"/>
                </a:lnTo>
                <a:lnTo>
                  <a:pt x="105637" y="866945"/>
                </a:lnTo>
                <a:lnTo>
                  <a:pt x="105637" y="905056"/>
                </a:lnTo>
                <a:lnTo>
                  <a:pt x="0" y="905056"/>
                </a:lnTo>
                <a:lnTo>
                  <a:pt x="0" y="971800"/>
                </a:lnTo>
                <a:lnTo>
                  <a:pt x="105637" y="971800"/>
                </a:lnTo>
                <a:lnTo>
                  <a:pt x="105637" y="1009911"/>
                </a:lnTo>
                <a:lnTo>
                  <a:pt x="0" y="1009911"/>
                </a:lnTo>
                <a:lnTo>
                  <a:pt x="0" y="1076656"/>
                </a:lnTo>
                <a:lnTo>
                  <a:pt x="105637" y="1076656"/>
                </a:lnTo>
                <a:lnTo>
                  <a:pt x="105637" y="1165426"/>
                </a:lnTo>
                <a:lnTo>
                  <a:pt x="187184" y="1165426"/>
                </a:lnTo>
                <a:lnTo>
                  <a:pt x="187184" y="1333422"/>
                </a:lnTo>
                <a:lnTo>
                  <a:pt x="98430" y="1333422"/>
                </a:lnTo>
                <a:lnTo>
                  <a:pt x="98430" y="1421058"/>
                </a:lnTo>
                <a:lnTo>
                  <a:pt x="0" y="1421058"/>
                </a:lnTo>
                <a:lnTo>
                  <a:pt x="0" y="1487802"/>
                </a:lnTo>
                <a:lnTo>
                  <a:pt x="98364" y="1487802"/>
                </a:lnTo>
                <a:lnTo>
                  <a:pt x="98364" y="1525913"/>
                </a:lnTo>
                <a:lnTo>
                  <a:pt x="0" y="1525913"/>
                </a:lnTo>
                <a:lnTo>
                  <a:pt x="0" y="1592658"/>
                </a:lnTo>
                <a:lnTo>
                  <a:pt x="98364" y="1592658"/>
                </a:lnTo>
                <a:lnTo>
                  <a:pt x="98364" y="1630769"/>
                </a:lnTo>
                <a:lnTo>
                  <a:pt x="0" y="1630769"/>
                </a:lnTo>
                <a:lnTo>
                  <a:pt x="0" y="1697513"/>
                </a:lnTo>
                <a:lnTo>
                  <a:pt x="98364" y="1697513"/>
                </a:lnTo>
                <a:lnTo>
                  <a:pt x="98364" y="1787418"/>
                </a:lnTo>
                <a:lnTo>
                  <a:pt x="187118" y="1787418"/>
                </a:lnTo>
                <a:lnTo>
                  <a:pt x="187118" y="1876856"/>
                </a:lnTo>
                <a:lnTo>
                  <a:pt x="253850" y="1876856"/>
                </a:lnTo>
                <a:lnTo>
                  <a:pt x="253850" y="1787418"/>
                </a:lnTo>
                <a:lnTo>
                  <a:pt x="291954" y="1787418"/>
                </a:lnTo>
                <a:lnTo>
                  <a:pt x="291954" y="1876856"/>
                </a:lnTo>
                <a:lnTo>
                  <a:pt x="358686" y="1876856"/>
                </a:lnTo>
                <a:lnTo>
                  <a:pt x="358686" y="1787418"/>
                </a:lnTo>
                <a:lnTo>
                  <a:pt x="396791" y="1787418"/>
                </a:lnTo>
                <a:lnTo>
                  <a:pt x="396791" y="1876856"/>
                </a:lnTo>
                <a:lnTo>
                  <a:pt x="463523" y="1876856"/>
                </a:lnTo>
                <a:lnTo>
                  <a:pt x="463523" y="1787418"/>
                </a:lnTo>
                <a:lnTo>
                  <a:pt x="552277" y="1787418"/>
                </a:lnTo>
                <a:lnTo>
                  <a:pt x="552277" y="1698648"/>
                </a:lnTo>
                <a:lnTo>
                  <a:pt x="711834" y="1698648"/>
                </a:lnTo>
                <a:lnTo>
                  <a:pt x="711834" y="1787418"/>
                </a:lnTo>
                <a:lnTo>
                  <a:pt x="807862" y="1787418"/>
                </a:lnTo>
                <a:lnTo>
                  <a:pt x="807862" y="1876856"/>
                </a:lnTo>
                <a:lnTo>
                  <a:pt x="874594" y="1876856"/>
                </a:lnTo>
                <a:lnTo>
                  <a:pt x="874594" y="1787418"/>
                </a:lnTo>
                <a:lnTo>
                  <a:pt x="912698" y="1787418"/>
                </a:lnTo>
                <a:lnTo>
                  <a:pt x="912698" y="1876856"/>
                </a:lnTo>
                <a:lnTo>
                  <a:pt x="979431" y="1876856"/>
                </a:lnTo>
                <a:lnTo>
                  <a:pt x="979431" y="1787418"/>
                </a:lnTo>
                <a:lnTo>
                  <a:pt x="1017535" y="1787418"/>
                </a:lnTo>
                <a:lnTo>
                  <a:pt x="1017535" y="1876856"/>
                </a:lnTo>
                <a:lnTo>
                  <a:pt x="1084267" y="1876856"/>
                </a:lnTo>
                <a:lnTo>
                  <a:pt x="1084267" y="1787418"/>
                </a:lnTo>
                <a:lnTo>
                  <a:pt x="1165814" y="1787418"/>
                </a:lnTo>
                <a:lnTo>
                  <a:pt x="1165814" y="1698648"/>
                </a:lnTo>
                <a:lnTo>
                  <a:pt x="1325371" y="1698648"/>
                </a:lnTo>
                <a:lnTo>
                  <a:pt x="1325371" y="1787418"/>
                </a:lnTo>
                <a:lnTo>
                  <a:pt x="1421933" y="1787418"/>
                </a:lnTo>
                <a:lnTo>
                  <a:pt x="1421933" y="1876856"/>
                </a:lnTo>
                <a:lnTo>
                  <a:pt x="1488665" y="1876856"/>
                </a:lnTo>
                <a:lnTo>
                  <a:pt x="1488665" y="1787418"/>
                </a:lnTo>
                <a:lnTo>
                  <a:pt x="1526769" y="1787418"/>
                </a:lnTo>
                <a:lnTo>
                  <a:pt x="1526769" y="1876856"/>
                </a:lnTo>
                <a:lnTo>
                  <a:pt x="1593502" y="1876856"/>
                </a:lnTo>
                <a:lnTo>
                  <a:pt x="1593502" y="1787418"/>
                </a:lnTo>
                <a:lnTo>
                  <a:pt x="1631606" y="1787418"/>
                </a:lnTo>
                <a:lnTo>
                  <a:pt x="1631606" y="1876856"/>
                </a:lnTo>
                <a:lnTo>
                  <a:pt x="1698338" y="1876856"/>
                </a:lnTo>
                <a:lnTo>
                  <a:pt x="1698338" y="1787418"/>
                </a:lnTo>
                <a:lnTo>
                  <a:pt x="1779285" y="1787418"/>
                </a:lnTo>
                <a:lnTo>
                  <a:pt x="1779285" y="1697513"/>
                </a:lnTo>
                <a:lnTo>
                  <a:pt x="1878249" y="1697513"/>
                </a:lnTo>
                <a:lnTo>
                  <a:pt x="1878249" y="1630769"/>
                </a:lnTo>
                <a:lnTo>
                  <a:pt x="1779285" y="1630769"/>
                </a:lnTo>
                <a:lnTo>
                  <a:pt x="1779285" y="1592658"/>
                </a:lnTo>
                <a:lnTo>
                  <a:pt x="1878249" y="1592658"/>
                </a:lnTo>
                <a:lnTo>
                  <a:pt x="1878249" y="1525913"/>
                </a:lnTo>
                <a:lnTo>
                  <a:pt x="1779285" y="1525913"/>
                </a:lnTo>
                <a:lnTo>
                  <a:pt x="1779285" y="1487802"/>
                </a:lnTo>
                <a:lnTo>
                  <a:pt x="1878249" y="1487802"/>
                </a:lnTo>
                <a:lnTo>
                  <a:pt x="1878249" y="1421058"/>
                </a:lnTo>
                <a:lnTo>
                  <a:pt x="1779285" y="1421058"/>
                </a:lnTo>
                <a:lnTo>
                  <a:pt x="1779285" y="1333422"/>
                </a:lnTo>
                <a:lnTo>
                  <a:pt x="1698338" y="1333422"/>
                </a:lnTo>
                <a:lnTo>
                  <a:pt x="1698338" y="1165426"/>
                </a:lnTo>
                <a:lnTo>
                  <a:pt x="1786492" y="1165426"/>
                </a:lnTo>
                <a:lnTo>
                  <a:pt x="1786492" y="1076656"/>
                </a:lnTo>
                <a:lnTo>
                  <a:pt x="1878182" y="1076656"/>
                </a:lnTo>
                <a:lnTo>
                  <a:pt x="1878182" y="1009911"/>
                </a:lnTo>
                <a:lnTo>
                  <a:pt x="1786492" y="1009911"/>
                </a:lnTo>
                <a:lnTo>
                  <a:pt x="1786492" y="971800"/>
                </a:lnTo>
                <a:lnTo>
                  <a:pt x="1878182" y="971800"/>
                </a:lnTo>
                <a:lnTo>
                  <a:pt x="1878182" y="905056"/>
                </a:lnTo>
                <a:lnTo>
                  <a:pt x="1786492" y="905056"/>
                </a:lnTo>
                <a:lnTo>
                  <a:pt x="1786492" y="866945"/>
                </a:lnTo>
                <a:lnTo>
                  <a:pt x="1878182" y="866945"/>
                </a:lnTo>
                <a:lnTo>
                  <a:pt x="1878182" y="800200"/>
                </a:lnTo>
                <a:lnTo>
                  <a:pt x="1786492" y="800200"/>
                </a:lnTo>
                <a:lnTo>
                  <a:pt x="1786492" y="711430"/>
                </a:lnTo>
                <a:lnTo>
                  <a:pt x="1698338" y="711430"/>
                </a:lnTo>
                <a:lnTo>
                  <a:pt x="1698338" y="543434"/>
                </a:lnTo>
                <a:lnTo>
                  <a:pt x="1786492" y="543434"/>
                </a:lnTo>
                <a:lnTo>
                  <a:pt x="1786492" y="455798"/>
                </a:lnTo>
                <a:lnTo>
                  <a:pt x="1878182" y="455798"/>
                </a:lnTo>
                <a:lnTo>
                  <a:pt x="1878182" y="389054"/>
                </a:lnTo>
                <a:lnTo>
                  <a:pt x="1786492" y="389054"/>
                </a:lnTo>
                <a:lnTo>
                  <a:pt x="1786492" y="350943"/>
                </a:lnTo>
                <a:lnTo>
                  <a:pt x="1878182" y="350943"/>
                </a:lnTo>
                <a:lnTo>
                  <a:pt x="1878182" y="284198"/>
                </a:lnTo>
                <a:lnTo>
                  <a:pt x="1786492" y="284198"/>
                </a:lnTo>
                <a:lnTo>
                  <a:pt x="1786492" y="246087"/>
                </a:lnTo>
                <a:lnTo>
                  <a:pt x="1878316" y="246087"/>
                </a:lnTo>
                <a:close/>
                <a:moveTo>
                  <a:pt x="1488732" y="711430"/>
                </a:moveTo>
                <a:lnTo>
                  <a:pt x="1488732" y="543434"/>
                </a:lnTo>
                <a:lnTo>
                  <a:pt x="1526836" y="543434"/>
                </a:lnTo>
                <a:lnTo>
                  <a:pt x="1526836" y="711430"/>
                </a:lnTo>
                <a:lnTo>
                  <a:pt x="1488732" y="711430"/>
                </a:lnTo>
                <a:close/>
                <a:moveTo>
                  <a:pt x="1422000" y="711430"/>
                </a:moveTo>
                <a:lnTo>
                  <a:pt x="1332645" y="711430"/>
                </a:lnTo>
                <a:lnTo>
                  <a:pt x="1332645" y="800200"/>
                </a:lnTo>
                <a:lnTo>
                  <a:pt x="1173088" y="800200"/>
                </a:lnTo>
                <a:lnTo>
                  <a:pt x="1173088" y="711430"/>
                </a:lnTo>
                <a:lnTo>
                  <a:pt x="1084334" y="711430"/>
                </a:lnTo>
                <a:lnTo>
                  <a:pt x="1084334" y="543434"/>
                </a:lnTo>
                <a:lnTo>
                  <a:pt x="1173088" y="543434"/>
                </a:lnTo>
                <a:lnTo>
                  <a:pt x="1173088" y="454664"/>
                </a:lnTo>
                <a:lnTo>
                  <a:pt x="1332645" y="454664"/>
                </a:lnTo>
                <a:lnTo>
                  <a:pt x="1332645" y="543434"/>
                </a:lnTo>
                <a:lnTo>
                  <a:pt x="1422000" y="543434"/>
                </a:lnTo>
                <a:lnTo>
                  <a:pt x="1422000" y="711430"/>
                </a:lnTo>
                <a:close/>
                <a:moveTo>
                  <a:pt x="1488732" y="1333489"/>
                </a:moveTo>
                <a:lnTo>
                  <a:pt x="1488732" y="1165493"/>
                </a:lnTo>
                <a:lnTo>
                  <a:pt x="1526836" y="1165493"/>
                </a:lnTo>
                <a:lnTo>
                  <a:pt x="1526836" y="1333489"/>
                </a:lnTo>
                <a:lnTo>
                  <a:pt x="1488732" y="1333489"/>
                </a:lnTo>
                <a:close/>
                <a:moveTo>
                  <a:pt x="1422000" y="1333489"/>
                </a:moveTo>
                <a:lnTo>
                  <a:pt x="1325438" y="1333489"/>
                </a:lnTo>
                <a:lnTo>
                  <a:pt x="1325438" y="1422259"/>
                </a:lnTo>
                <a:lnTo>
                  <a:pt x="1165881" y="1422259"/>
                </a:lnTo>
                <a:lnTo>
                  <a:pt x="1165881" y="1333489"/>
                </a:lnTo>
                <a:lnTo>
                  <a:pt x="1084334" y="1333489"/>
                </a:lnTo>
                <a:lnTo>
                  <a:pt x="1084334" y="1165493"/>
                </a:lnTo>
                <a:lnTo>
                  <a:pt x="1173088" y="1165493"/>
                </a:lnTo>
                <a:lnTo>
                  <a:pt x="1173088" y="1076723"/>
                </a:lnTo>
                <a:lnTo>
                  <a:pt x="1332645" y="1076723"/>
                </a:lnTo>
                <a:lnTo>
                  <a:pt x="1332645" y="1165493"/>
                </a:lnTo>
                <a:lnTo>
                  <a:pt x="1422000" y="1165493"/>
                </a:lnTo>
                <a:lnTo>
                  <a:pt x="1422000" y="1333489"/>
                </a:lnTo>
                <a:close/>
                <a:moveTo>
                  <a:pt x="1165881" y="1489003"/>
                </a:moveTo>
                <a:lnTo>
                  <a:pt x="1325438" y="1489003"/>
                </a:lnTo>
                <a:lnTo>
                  <a:pt x="1325438" y="1527115"/>
                </a:lnTo>
                <a:lnTo>
                  <a:pt x="1165881" y="1527115"/>
                </a:lnTo>
                <a:lnTo>
                  <a:pt x="1165881" y="1489003"/>
                </a:lnTo>
                <a:close/>
                <a:moveTo>
                  <a:pt x="711901" y="1422259"/>
                </a:moveTo>
                <a:lnTo>
                  <a:pt x="552344" y="1422259"/>
                </a:lnTo>
                <a:lnTo>
                  <a:pt x="552344" y="1333489"/>
                </a:lnTo>
                <a:lnTo>
                  <a:pt x="463590" y="1333489"/>
                </a:lnTo>
                <a:lnTo>
                  <a:pt x="463590" y="1165493"/>
                </a:lnTo>
                <a:lnTo>
                  <a:pt x="559618" y="1165493"/>
                </a:lnTo>
                <a:lnTo>
                  <a:pt x="559618" y="1076723"/>
                </a:lnTo>
                <a:lnTo>
                  <a:pt x="719175" y="1076723"/>
                </a:lnTo>
                <a:lnTo>
                  <a:pt x="719175" y="1165493"/>
                </a:lnTo>
                <a:lnTo>
                  <a:pt x="807929" y="1165493"/>
                </a:lnTo>
                <a:lnTo>
                  <a:pt x="807929" y="1333489"/>
                </a:lnTo>
                <a:lnTo>
                  <a:pt x="711901" y="1333489"/>
                </a:lnTo>
                <a:lnTo>
                  <a:pt x="711901" y="1422259"/>
                </a:lnTo>
                <a:close/>
                <a:moveTo>
                  <a:pt x="552344" y="1489003"/>
                </a:moveTo>
                <a:lnTo>
                  <a:pt x="711901" y="1489003"/>
                </a:lnTo>
                <a:lnTo>
                  <a:pt x="711901" y="1527115"/>
                </a:lnTo>
                <a:lnTo>
                  <a:pt x="552344" y="1527115"/>
                </a:lnTo>
                <a:lnTo>
                  <a:pt x="552344" y="1489003"/>
                </a:lnTo>
                <a:close/>
                <a:moveTo>
                  <a:pt x="396857" y="1165493"/>
                </a:moveTo>
                <a:lnTo>
                  <a:pt x="396857" y="1333489"/>
                </a:lnTo>
                <a:lnTo>
                  <a:pt x="358753" y="1333489"/>
                </a:lnTo>
                <a:lnTo>
                  <a:pt x="358753" y="1165493"/>
                </a:lnTo>
                <a:lnTo>
                  <a:pt x="396857" y="1165493"/>
                </a:lnTo>
                <a:close/>
                <a:moveTo>
                  <a:pt x="396857" y="543434"/>
                </a:moveTo>
                <a:lnTo>
                  <a:pt x="396857" y="711430"/>
                </a:lnTo>
                <a:lnTo>
                  <a:pt x="358753" y="711430"/>
                </a:lnTo>
                <a:lnTo>
                  <a:pt x="358753" y="543434"/>
                </a:lnTo>
                <a:lnTo>
                  <a:pt x="396857" y="543434"/>
                </a:lnTo>
                <a:close/>
                <a:moveTo>
                  <a:pt x="463590" y="543434"/>
                </a:moveTo>
                <a:lnTo>
                  <a:pt x="559618" y="543434"/>
                </a:lnTo>
                <a:lnTo>
                  <a:pt x="559618" y="454664"/>
                </a:lnTo>
                <a:lnTo>
                  <a:pt x="719175" y="454664"/>
                </a:lnTo>
                <a:lnTo>
                  <a:pt x="719175" y="543434"/>
                </a:lnTo>
                <a:lnTo>
                  <a:pt x="807929" y="543434"/>
                </a:lnTo>
                <a:lnTo>
                  <a:pt x="807929" y="711430"/>
                </a:lnTo>
                <a:lnTo>
                  <a:pt x="719175" y="711430"/>
                </a:lnTo>
                <a:lnTo>
                  <a:pt x="719175" y="800200"/>
                </a:lnTo>
                <a:lnTo>
                  <a:pt x="559618" y="800200"/>
                </a:lnTo>
                <a:lnTo>
                  <a:pt x="559618" y="711430"/>
                </a:lnTo>
                <a:lnTo>
                  <a:pt x="463590" y="711430"/>
                </a:lnTo>
                <a:lnTo>
                  <a:pt x="463590" y="543434"/>
                </a:lnTo>
                <a:close/>
                <a:moveTo>
                  <a:pt x="719175" y="387919"/>
                </a:moveTo>
                <a:lnTo>
                  <a:pt x="559618" y="387919"/>
                </a:lnTo>
                <a:lnTo>
                  <a:pt x="559618" y="349808"/>
                </a:lnTo>
                <a:lnTo>
                  <a:pt x="719175" y="349808"/>
                </a:lnTo>
                <a:lnTo>
                  <a:pt x="719175" y="387919"/>
                </a:lnTo>
                <a:close/>
                <a:moveTo>
                  <a:pt x="785907" y="1098748"/>
                </a:moveTo>
                <a:lnTo>
                  <a:pt x="785907" y="778174"/>
                </a:lnTo>
                <a:lnTo>
                  <a:pt x="1106422" y="778174"/>
                </a:lnTo>
                <a:lnTo>
                  <a:pt x="1106422" y="1098748"/>
                </a:lnTo>
                <a:lnTo>
                  <a:pt x="785907" y="1098748"/>
                </a:lnTo>
                <a:close/>
                <a:moveTo>
                  <a:pt x="979497" y="711430"/>
                </a:moveTo>
                <a:lnTo>
                  <a:pt x="979497" y="543434"/>
                </a:lnTo>
                <a:lnTo>
                  <a:pt x="1017602" y="543434"/>
                </a:lnTo>
                <a:lnTo>
                  <a:pt x="1017602" y="711430"/>
                </a:lnTo>
                <a:lnTo>
                  <a:pt x="979497" y="711430"/>
                </a:lnTo>
                <a:close/>
                <a:moveTo>
                  <a:pt x="912765" y="711430"/>
                </a:moveTo>
                <a:lnTo>
                  <a:pt x="874661" y="711430"/>
                </a:lnTo>
                <a:lnTo>
                  <a:pt x="874661" y="543434"/>
                </a:lnTo>
                <a:lnTo>
                  <a:pt x="912765" y="543434"/>
                </a:lnTo>
                <a:lnTo>
                  <a:pt x="912765" y="711430"/>
                </a:lnTo>
                <a:close/>
                <a:moveTo>
                  <a:pt x="719175" y="1009978"/>
                </a:moveTo>
                <a:lnTo>
                  <a:pt x="559618" y="1009978"/>
                </a:lnTo>
                <a:lnTo>
                  <a:pt x="559618" y="971867"/>
                </a:lnTo>
                <a:lnTo>
                  <a:pt x="719175" y="971867"/>
                </a:lnTo>
                <a:lnTo>
                  <a:pt x="719175" y="1009978"/>
                </a:lnTo>
                <a:close/>
                <a:moveTo>
                  <a:pt x="719175" y="905122"/>
                </a:moveTo>
                <a:lnTo>
                  <a:pt x="559618" y="905122"/>
                </a:lnTo>
                <a:lnTo>
                  <a:pt x="559618" y="867011"/>
                </a:lnTo>
                <a:lnTo>
                  <a:pt x="719175" y="867011"/>
                </a:lnTo>
                <a:lnTo>
                  <a:pt x="719175" y="905122"/>
                </a:lnTo>
                <a:close/>
                <a:moveTo>
                  <a:pt x="874661" y="1165493"/>
                </a:moveTo>
                <a:lnTo>
                  <a:pt x="912765" y="1165493"/>
                </a:lnTo>
                <a:lnTo>
                  <a:pt x="912765" y="1333489"/>
                </a:lnTo>
                <a:lnTo>
                  <a:pt x="874661" y="1333489"/>
                </a:lnTo>
                <a:lnTo>
                  <a:pt x="874661" y="1165493"/>
                </a:lnTo>
                <a:close/>
                <a:moveTo>
                  <a:pt x="979497" y="1165493"/>
                </a:moveTo>
                <a:lnTo>
                  <a:pt x="1017602" y="1165493"/>
                </a:lnTo>
                <a:lnTo>
                  <a:pt x="1017602" y="1333489"/>
                </a:lnTo>
                <a:lnTo>
                  <a:pt x="979497" y="1333489"/>
                </a:lnTo>
                <a:lnTo>
                  <a:pt x="979497" y="1165493"/>
                </a:lnTo>
                <a:close/>
                <a:moveTo>
                  <a:pt x="1173088" y="866945"/>
                </a:moveTo>
                <a:lnTo>
                  <a:pt x="1332645" y="866945"/>
                </a:lnTo>
                <a:lnTo>
                  <a:pt x="1332645" y="905056"/>
                </a:lnTo>
                <a:lnTo>
                  <a:pt x="1173088" y="905056"/>
                </a:lnTo>
                <a:lnTo>
                  <a:pt x="1173088" y="866945"/>
                </a:lnTo>
                <a:close/>
                <a:moveTo>
                  <a:pt x="1173088" y="971867"/>
                </a:moveTo>
                <a:lnTo>
                  <a:pt x="1332645" y="971867"/>
                </a:lnTo>
                <a:lnTo>
                  <a:pt x="1332645" y="1009978"/>
                </a:lnTo>
                <a:lnTo>
                  <a:pt x="1173088" y="1009978"/>
                </a:lnTo>
                <a:lnTo>
                  <a:pt x="1173088" y="971867"/>
                </a:lnTo>
                <a:close/>
                <a:moveTo>
                  <a:pt x="1332645" y="387919"/>
                </a:moveTo>
                <a:lnTo>
                  <a:pt x="1173088" y="387919"/>
                </a:lnTo>
                <a:lnTo>
                  <a:pt x="1173088" y="349808"/>
                </a:lnTo>
                <a:lnTo>
                  <a:pt x="1332645" y="349808"/>
                </a:lnTo>
                <a:lnTo>
                  <a:pt x="1332645" y="387919"/>
                </a:lnTo>
                <a:close/>
                <a:moveTo>
                  <a:pt x="1332645" y="244952"/>
                </a:moveTo>
                <a:lnTo>
                  <a:pt x="1332645" y="283063"/>
                </a:lnTo>
                <a:lnTo>
                  <a:pt x="1173088" y="283063"/>
                </a:lnTo>
                <a:lnTo>
                  <a:pt x="1173088" y="244952"/>
                </a:lnTo>
                <a:lnTo>
                  <a:pt x="1332645" y="244952"/>
                </a:lnTo>
                <a:close/>
                <a:moveTo>
                  <a:pt x="785907" y="156182"/>
                </a:moveTo>
                <a:lnTo>
                  <a:pt x="1106422" y="156182"/>
                </a:lnTo>
                <a:lnTo>
                  <a:pt x="1106422" y="476756"/>
                </a:lnTo>
                <a:lnTo>
                  <a:pt x="785907" y="476756"/>
                </a:lnTo>
                <a:lnTo>
                  <a:pt x="785907" y="156182"/>
                </a:lnTo>
                <a:close/>
                <a:moveTo>
                  <a:pt x="719175" y="244952"/>
                </a:moveTo>
                <a:lnTo>
                  <a:pt x="719175" y="283063"/>
                </a:lnTo>
                <a:lnTo>
                  <a:pt x="559618" y="283063"/>
                </a:lnTo>
                <a:lnTo>
                  <a:pt x="559618" y="244952"/>
                </a:lnTo>
                <a:lnTo>
                  <a:pt x="719175" y="244952"/>
                </a:lnTo>
                <a:close/>
                <a:moveTo>
                  <a:pt x="172370" y="156182"/>
                </a:moveTo>
                <a:lnTo>
                  <a:pt x="492885" y="156182"/>
                </a:lnTo>
                <a:lnTo>
                  <a:pt x="492885" y="476756"/>
                </a:lnTo>
                <a:lnTo>
                  <a:pt x="172370" y="476756"/>
                </a:lnTo>
                <a:lnTo>
                  <a:pt x="172370" y="156182"/>
                </a:lnTo>
                <a:close/>
                <a:moveTo>
                  <a:pt x="253917" y="543434"/>
                </a:moveTo>
                <a:lnTo>
                  <a:pt x="292021" y="543434"/>
                </a:lnTo>
                <a:lnTo>
                  <a:pt x="292021" y="711430"/>
                </a:lnTo>
                <a:lnTo>
                  <a:pt x="253917" y="711430"/>
                </a:lnTo>
                <a:lnTo>
                  <a:pt x="253917" y="543434"/>
                </a:lnTo>
                <a:close/>
                <a:moveTo>
                  <a:pt x="172370" y="778174"/>
                </a:moveTo>
                <a:lnTo>
                  <a:pt x="492885" y="778174"/>
                </a:lnTo>
                <a:lnTo>
                  <a:pt x="492885" y="1098748"/>
                </a:lnTo>
                <a:lnTo>
                  <a:pt x="172370" y="1098748"/>
                </a:lnTo>
                <a:lnTo>
                  <a:pt x="172370" y="778174"/>
                </a:lnTo>
                <a:close/>
                <a:moveTo>
                  <a:pt x="253917" y="1165493"/>
                </a:moveTo>
                <a:lnTo>
                  <a:pt x="292021" y="1165493"/>
                </a:lnTo>
                <a:lnTo>
                  <a:pt x="292021" y="1333489"/>
                </a:lnTo>
                <a:lnTo>
                  <a:pt x="253917" y="1333489"/>
                </a:lnTo>
                <a:lnTo>
                  <a:pt x="253917" y="1165493"/>
                </a:lnTo>
                <a:close/>
                <a:moveTo>
                  <a:pt x="485611" y="1720740"/>
                </a:moveTo>
                <a:lnTo>
                  <a:pt x="165096" y="1720740"/>
                </a:lnTo>
                <a:lnTo>
                  <a:pt x="165096" y="1400167"/>
                </a:lnTo>
                <a:lnTo>
                  <a:pt x="485611" y="1400167"/>
                </a:lnTo>
                <a:lnTo>
                  <a:pt x="485611" y="1720740"/>
                </a:lnTo>
                <a:close/>
                <a:moveTo>
                  <a:pt x="552344" y="1631970"/>
                </a:moveTo>
                <a:lnTo>
                  <a:pt x="552344" y="1593859"/>
                </a:lnTo>
                <a:lnTo>
                  <a:pt x="711901" y="1593859"/>
                </a:lnTo>
                <a:lnTo>
                  <a:pt x="711901" y="1631970"/>
                </a:lnTo>
                <a:lnTo>
                  <a:pt x="552344" y="1631970"/>
                </a:lnTo>
                <a:close/>
                <a:moveTo>
                  <a:pt x="1099149" y="1720740"/>
                </a:moveTo>
                <a:lnTo>
                  <a:pt x="778633" y="1720740"/>
                </a:lnTo>
                <a:lnTo>
                  <a:pt x="778633" y="1400167"/>
                </a:lnTo>
                <a:lnTo>
                  <a:pt x="1099149" y="1400167"/>
                </a:lnTo>
                <a:lnTo>
                  <a:pt x="1099149" y="1720740"/>
                </a:lnTo>
                <a:close/>
                <a:moveTo>
                  <a:pt x="1165881" y="1631970"/>
                </a:moveTo>
                <a:lnTo>
                  <a:pt x="1165881" y="1593859"/>
                </a:lnTo>
                <a:lnTo>
                  <a:pt x="1325438" y="1593859"/>
                </a:lnTo>
                <a:lnTo>
                  <a:pt x="1325438" y="1631970"/>
                </a:lnTo>
                <a:lnTo>
                  <a:pt x="1165881" y="1631970"/>
                </a:lnTo>
                <a:close/>
                <a:moveTo>
                  <a:pt x="1712619" y="1720740"/>
                </a:moveTo>
                <a:lnTo>
                  <a:pt x="1392104" y="1720740"/>
                </a:lnTo>
                <a:lnTo>
                  <a:pt x="1392104" y="1400167"/>
                </a:lnTo>
                <a:lnTo>
                  <a:pt x="1712619" y="1400167"/>
                </a:lnTo>
                <a:lnTo>
                  <a:pt x="1712619" y="1720740"/>
                </a:lnTo>
                <a:close/>
                <a:moveTo>
                  <a:pt x="1631739" y="1333489"/>
                </a:moveTo>
                <a:lnTo>
                  <a:pt x="1593635" y="1333489"/>
                </a:lnTo>
                <a:lnTo>
                  <a:pt x="1593635" y="1165493"/>
                </a:lnTo>
                <a:lnTo>
                  <a:pt x="1631739" y="1165493"/>
                </a:lnTo>
                <a:lnTo>
                  <a:pt x="1631739" y="1333489"/>
                </a:lnTo>
                <a:close/>
                <a:moveTo>
                  <a:pt x="1719893" y="1098748"/>
                </a:moveTo>
                <a:lnTo>
                  <a:pt x="1399377" y="1098748"/>
                </a:lnTo>
                <a:lnTo>
                  <a:pt x="1399377" y="778174"/>
                </a:lnTo>
                <a:lnTo>
                  <a:pt x="1719893" y="778174"/>
                </a:lnTo>
                <a:lnTo>
                  <a:pt x="1719893" y="1098748"/>
                </a:lnTo>
                <a:close/>
                <a:moveTo>
                  <a:pt x="1631739" y="711430"/>
                </a:moveTo>
                <a:lnTo>
                  <a:pt x="1593635" y="711430"/>
                </a:lnTo>
                <a:lnTo>
                  <a:pt x="1593635" y="543434"/>
                </a:lnTo>
                <a:lnTo>
                  <a:pt x="1631739" y="543434"/>
                </a:lnTo>
                <a:lnTo>
                  <a:pt x="1631739" y="711430"/>
                </a:lnTo>
                <a:close/>
                <a:moveTo>
                  <a:pt x="1719893" y="476689"/>
                </a:moveTo>
                <a:lnTo>
                  <a:pt x="1399377" y="476689"/>
                </a:lnTo>
                <a:lnTo>
                  <a:pt x="1399377" y="156115"/>
                </a:lnTo>
                <a:lnTo>
                  <a:pt x="1719893" y="156115"/>
                </a:lnTo>
                <a:lnTo>
                  <a:pt x="1719893" y="476689"/>
                </a:lnTo>
                <a:close/>
              </a:path>
            </a:pathLst>
          </a:custGeom>
          <a:solidFill>
            <a:schemeClr val="bg1"/>
          </a:solidFill>
          <a:ln w="667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>
              <a:ln>
                <a:noFill/>
              </a:ln>
              <a:solidFill>
                <a:srgbClr val="81D5E0"/>
              </a:solidFill>
              <a:effectLst/>
              <a:uLnTx/>
              <a:uFillTx/>
              <a:latin typeface="Oracle Sans Tab"/>
              <a:ea typeface="+mn-ea"/>
              <a:cs typeface="+mn-cs"/>
            </a:endParaRPr>
          </a:p>
        </p:txBody>
      </p:sp>
      <p:grpSp>
        <p:nvGrpSpPr>
          <p:cNvPr id="29" name="Graphic 4">
            <a:extLst>
              <a:ext uri="{FF2B5EF4-FFF2-40B4-BE49-F238E27FC236}">
                <a16:creationId xmlns:a16="http://schemas.microsoft.com/office/drawing/2014/main" id="{80F0B13C-6040-1F02-8559-579A80BA77F8}"/>
              </a:ext>
            </a:extLst>
          </p:cNvPr>
          <p:cNvGrpSpPr/>
          <p:nvPr/>
        </p:nvGrpSpPr>
        <p:grpSpPr>
          <a:xfrm>
            <a:off x="1710697" y="7199261"/>
            <a:ext cx="1016272" cy="893878"/>
            <a:chOff x="6397563" y="2545902"/>
            <a:chExt cx="1952321" cy="1721675"/>
          </a:xfrm>
          <a:solidFill>
            <a:schemeClr val="bg1"/>
          </a:solidFill>
        </p:grpSpPr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4B9F5C88-F124-E86D-1C61-A718C39935B9}"/>
                </a:ext>
              </a:extLst>
            </p:cNvPr>
            <p:cNvSpPr/>
            <p:nvPr/>
          </p:nvSpPr>
          <p:spPr>
            <a:xfrm>
              <a:off x="7770314" y="3583379"/>
              <a:ext cx="579570" cy="640747"/>
            </a:xfrm>
            <a:custGeom>
              <a:avLst/>
              <a:gdLst>
                <a:gd name="connsiteX0" fmla="*/ 463322 w 579570"/>
                <a:gd name="connsiteY0" fmla="*/ 16085 h 640747"/>
                <a:gd name="connsiteX1" fmla="*/ 289818 w 579570"/>
                <a:gd name="connsiteY1" fmla="*/ 0 h 640747"/>
                <a:gd name="connsiteX2" fmla="*/ 116314 w 579570"/>
                <a:gd name="connsiteY2" fmla="*/ 16085 h 640747"/>
                <a:gd name="connsiteX3" fmla="*/ 0 w 579570"/>
                <a:gd name="connsiteY3" fmla="*/ 98448 h 640747"/>
                <a:gd name="connsiteX4" fmla="*/ 0 w 579570"/>
                <a:gd name="connsiteY4" fmla="*/ 544302 h 640747"/>
                <a:gd name="connsiteX5" fmla="*/ 116448 w 579570"/>
                <a:gd name="connsiteY5" fmla="*/ 625062 h 640747"/>
                <a:gd name="connsiteX6" fmla="*/ 289751 w 579570"/>
                <a:gd name="connsiteY6" fmla="*/ 640747 h 640747"/>
                <a:gd name="connsiteX7" fmla="*/ 463123 w 579570"/>
                <a:gd name="connsiteY7" fmla="*/ 625062 h 640747"/>
                <a:gd name="connsiteX8" fmla="*/ 579570 w 579570"/>
                <a:gd name="connsiteY8" fmla="*/ 544435 h 640747"/>
                <a:gd name="connsiteX9" fmla="*/ 579570 w 579570"/>
                <a:gd name="connsiteY9" fmla="*/ 98381 h 640747"/>
                <a:gd name="connsiteX10" fmla="*/ 463322 w 579570"/>
                <a:gd name="connsiteY10" fmla="*/ 16085 h 640747"/>
                <a:gd name="connsiteX11" fmla="*/ 118917 w 579570"/>
                <a:gd name="connsiteY11" fmla="*/ 89171 h 640747"/>
                <a:gd name="connsiteX12" fmla="*/ 289818 w 579570"/>
                <a:gd name="connsiteY12" fmla="*/ 71951 h 640747"/>
                <a:gd name="connsiteX13" fmla="*/ 460720 w 579570"/>
                <a:gd name="connsiteY13" fmla="*/ 89171 h 640747"/>
                <a:gd name="connsiteX14" fmla="*/ 491150 w 579570"/>
                <a:gd name="connsiteY14" fmla="*/ 98448 h 640747"/>
                <a:gd name="connsiteX15" fmla="*/ 460720 w 579570"/>
                <a:gd name="connsiteY15" fmla="*/ 107726 h 640747"/>
                <a:gd name="connsiteX16" fmla="*/ 289818 w 579570"/>
                <a:gd name="connsiteY16" fmla="*/ 124946 h 640747"/>
                <a:gd name="connsiteX17" fmla="*/ 118917 w 579570"/>
                <a:gd name="connsiteY17" fmla="*/ 107726 h 640747"/>
                <a:gd name="connsiteX18" fmla="*/ 88420 w 579570"/>
                <a:gd name="connsiteY18" fmla="*/ 98448 h 640747"/>
                <a:gd name="connsiteX19" fmla="*/ 118917 w 579570"/>
                <a:gd name="connsiteY19" fmla="*/ 89171 h 640747"/>
                <a:gd name="connsiteX20" fmla="*/ 507699 w 579570"/>
                <a:gd name="connsiteY20" fmla="*/ 535758 h 640747"/>
                <a:gd name="connsiteX21" fmla="*/ 461054 w 579570"/>
                <a:gd name="connsiteY21" fmla="*/ 552177 h 640747"/>
                <a:gd name="connsiteX22" fmla="*/ 289885 w 579570"/>
                <a:gd name="connsiteY22" fmla="*/ 568930 h 640747"/>
                <a:gd name="connsiteX23" fmla="*/ 118716 w 579570"/>
                <a:gd name="connsiteY23" fmla="*/ 552177 h 640747"/>
                <a:gd name="connsiteX24" fmla="*/ 72004 w 579570"/>
                <a:gd name="connsiteY24" fmla="*/ 535692 h 640747"/>
                <a:gd name="connsiteX25" fmla="*/ 72004 w 579570"/>
                <a:gd name="connsiteY25" fmla="*/ 466344 h 640747"/>
                <a:gd name="connsiteX26" fmla="*/ 71938 w 579570"/>
                <a:gd name="connsiteY26" fmla="*/ 466344 h 640747"/>
                <a:gd name="connsiteX27" fmla="*/ 72004 w 579570"/>
                <a:gd name="connsiteY27" fmla="*/ 466344 h 640747"/>
                <a:gd name="connsiteX28" fmla="*/ 72004 w 579570"/>
                <a:gd name="connsiteY28" fmla="*/ 466344 h 640747"/>
                <a:gd name="connsiteX29" fmla="*/ 289818 w 579570"/>
                <a:gd name="connsiteY29" fmla="*/ 493576 h 640747"/>
                <a:gd name="connsiteX30" fmla="*/ 507699 w 579570"/>
                <a:gd name="connsiteY30" fmla="*/ 466277 h 640747"/>
                <a:gd name="connsiteX31" fmla="*/ 507699 w 579570"/>
                <a:gd name="connsiteY31" fmla="*/ 535758 h 640747"/>
                <a:gd name="connsiteX32" fmla="*/ 507766 w 579570"/>
                <a:gd name="connsiteY32" fmla="*/ 388453 h 640747"/>
                <a:gd name="connsiteX33" fmla="*/ 507699 w 579570"/>
                <a:gd name="connsiteY33" fmla="*/ 388453 h 640747"/>
                <a:gd name="connsiteX34" fmla="*/ 461054 w 579570"/>
                <a:gd name="connsiteY34" fmla="*/ 404939 h 640747"/>
                <a:gd name="connsiteX35" fmla="*/ 289885 w 579570"/>
                <a:gd name="connsiteY35" fmla="*/ 421692 h 640747"/>
                <a:gd name="connsiteX36" fmla="*/ 118716 w 579570"/>
                <a:gd name="connsiteY36" fmla="*/ 404939 h 640747"/>
                <a:gd name="connsiteX37" fmla="*/ 72004 w 579570"/>
                <a:gd name="connsiteY37" fmla="*/ 388453 h 640747"/>
                <a:gd name="connsiteX38" fmla="*/ 72004 w 579570"/>
                <a:gd name="connsiteY38" fmla="*/ 319506 h 640747"/>
                <a:gd name="connsiteX39" fmla="*/ 289885 w 579570"/>
                <a:gd name="connsiteY39" fmla="*/ 346804 h 640747"/>
                <a:gd name="connsiteX40" fmla="*/ 507766 w 579570"/>
                <a:gd name="connsiteY40" fmla="*/ 319506 h 640747"/>
                <a:gd name="connsiteX41" fmla="*/ 507766 w 579570"/>
                <a:gd name="connsiteY41" fmla="*/ 388453 h 640747"/>
                <a:gd name="connsiteX42" fmla="*/ 507766 w 579570"/>
                <a:gd name="connsiteY42" fmla="*/ 241682 h 640747"/>
                <a:gd name="connsiteX43" fmla="*/ 507699 w 579570"/>
                <a:gd name="connsiteY43" fmla="*/ 241682 h 640747"/>
                <a:gd name="connsiteX44" fmla="*/ 461054 w 579570"/>
                <a:gd name="connsiteY44" fmla="*/ 258168 h 640747"/>
                <a:gd name="connsiteX45" fmla="*/ 289885 w 579570"/>
                <a:gd name="connsiteY45" fmla="*/ 274921 h 640747"/>
                <a:gd name="connsiteX46" fmla="*/ 118716 w 579570"/>
                <a:gd name="connsiteY46" fmla="*/ 258168 h 640747"/>
                <a:gd name="connsiteX47" fmla="*/ 72004 w 579570"/>
                <a:gd name="connsiteY47" fmla="*/ 241682 h 640747"/>
                <a:gd name="connsiteX48" fmla="*/ 72004 w 579570"/>
                <a:gd name="connsiteY48" fmla="*/ 168797 h 640747"/>
                <a:gd name="connsiteX49" fmla="*/ 289885 w 579570"/>
                <a:gd name="connsiteY49" fmla="*/ 196896 h 640747"/>
                <a:gd name="connsiteX50" fmla="*/ 507766 w 579570"/>
                <a:gd name="connsiteY50" fmla="*/ 168797 h 640747"/>
                <a:gd name="connsiteX51" fmla="*/ 507766 w 579570"/>
                <a:gd name="connsiteY51" fmla="*/ 241682 h 64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79570" h="640747">
                  <a:moveTo>
                    <a:pt x="463322" y="16085"/>
                  </a:moveTo>
                  <a:cubicBezTo>
                    <a:pt x="391986" y="1135"/>
                    <a:pt x="312507" y="0"/>
                    <a:pt x="289818" y="0"/>
                  </a:cubicBezTo>
                  <a:cubicBezTo>
                    <a:pt x="267130" y="0"/>
                    <a:pt x="187718" y="1135"/>
                    <a:pt x="116314" y="16085"/>
                  </a:cubicBezTo>
                  <a:cubicBezTo>
                    <a:pt x="87553" y="22159"/>
                    <a:pt x="0" y="40514"/>
                    <a:pt x="0" y="98448"/>
                  </a:cubicBezTo>
                  <a:lnTo>
                    <a:pt x="0" y="544302"/>
                  </a:lnTo>
                  <a:cubicBezTo>
                    <a:pt x="0" y="601301"/>
                    <a:pt x="87686" y="619189"/>
                    <a:pt x="116448" y="625062"/>
                  </a:cubicBezTo>
                  <a:cubicBezTo>
                    <a:pt x="187718" y="639613"/>
                    <a:pt x="267196" y="640747"/>
                    <a:pt x="289751" y="640747"/>
                  </a:cubicBezTo>
                  <a:cubicBezTo>
                    <a:pt x="312374" y="640747"/>
                    <a:pt x="391785" y="639613"/>
                    <a:pt x="463123" y="625062"/>
                  </a:cubicBezTo>
                  <a:cubicBezTo>
                    <a:pt x="491884" y="619122"/>
                    <a:pt x="579570" y="601235"/>
                    <a:pt x="579570" y="544435"/>
                  </a:cubicBezTo>
                  <a:lnTo>
                    <a:pt x="579570" y="98381"/>
                  </a:lnTo>
                  <a:cubicBezTo>
                    <a:pt x="579704" y="40447"/>
                    <a:pt x="492151" y="22092"/>
                    <a:pt x="463322" y="16085"/>
                  </a:cubicBezTo>
                  <a:close/>
                  <a:moveTo>
                    <a:pt x="118917" y="89171"/>
                  </a:moveTo>
                  <a:cubicBezTo>
                    <a:pt x="164161" y="78024"/>
                    <a:pt x="224821" y="71951"/>
                    <a:pt x="289818" y="71951"/>
                  </a:cubicBezTo>
                  <a:cubicBezTo>
                    <a:pt x="354815" y="71951"/>
                    <a:pt x="415542" y="78091"/>
                    <a:pt x="460720" y="89171"/>
                  </a:cubicBezTo>
                  <a:cubicBezTo>
                    <a:pt x="473933" y="92441"/>
                    <a:pt x="483743" y="95578"/>
                    <a:pt x="491150" y="98448"/>
                  </a:cubicBezTo>
                  <a:cubicBezTo>
                    <a:pt x="483810" y="101251"/>
                    <a:pt x="473933" y="104455"/>
                    <a:pt x="460720" y="107726"/>
                  </a:cubicBezTo>
                  <a:cubicBezTo>
                    <a:pt x="415476" y="118872"/>
                    <a:pt x="354815" y="124946"/>
                    <a:pt x="289818" y="124946"/>
                  </a:cubicBezTo>
                  <a:cubicBezTo>
                    <a:pt x="224821" y="124946"/>
                    <a:pt x="164095" y="118805"/>
                    <a:pt x="118917" y="107726"/>
                  </a:cubicBezTo>
                  <a:cubicBezTo>
                    <a:pt x="105704" y="104455"/>
                    <a:pt x="95828" y="101318"/>
                    <a:pt x="88420" y="98448"/>
                  </a:cubicBezTo>
                  <a:cubicBezTo>
                    <a:pt x="95828" y="95578"/>
                    <a:pt x="105771" y="92374"/>
                    <a:pt x="118917" y="89171"/>
                  </a:cubicBezTo>
                  <a:close/>
                  <a:moveTo>
                    <a:pt x="507699" y="535758"/>
                  </a:moveTo>
                  <a:cubicBezTo>
                    <a:pt x="501961" y="539229"/>
                    <a:pt x="488614" y="545570"/>
                    <a:pt x="461054" y="552177"/>
                  </a:cubicBezTo>
                  <a:cubicBezTo>
                    <a:pt x="415742" y="562923"/>
                    <a:pt x="355016" y="568930"/>
                    <a:pt x="289885" y="568930"/>
                  </a:cubicBezTo>
                  <a:cubicBezTo>
                    <a:pt x="224821" y="568930"/>
                    <a:pt x="163961" y="562990"/>
                    <a:pt x="118716" y="552177"/>
                  </a:cubicBezTo>
                  <a:cubicBezTo>
                    <a:pt x="91157" y="545636"/>
                    <a:pt x="77810" y="539229"/>
                    <a:pt x="72004" y="535692"/>
                  </a:cubicBezTo>
                  <a:lnTo>
                    <a:pt x="72004" y="466344"/>
                  </a:lnTo>
                  <a:cubicBezTo>
                    <a:pt x="72004" y="466344"/>
                    <a:pt x="71938" y="466344"/>
                    <a:pt x="71938" y="466344"/>
                  </a:cubicBezTo>
                  <a:lnTo>
                    <a:pt x="72004" y="466344"/>
                  </a:lnTo>
                  <a:lnTo>
                    <a:pt x="72004" y="466344"/>
                  </a:lnTo>
                  <a:cubicBezTo>
                    <a:pt x="151415" y="492775"/>
                    <a:pt x="274203" y="493576"/>
                    <a:pt x="289818" y="493576"/>
                  </a:cubicBezTo>
                  <a:cubicBezTo>
                    <a:pt x="305434" y="493576"/>
                    <a:pt x="428288" y="492708"/>
                    <a:pt x="507699" y="466277"/>
                  </a:cubicBezTo>
                  <a:lnTo>
                    <a:pt x="507699" y="535758"/>
                  </a:lnTo>
                  <a:close/>
                  <a:moveTo>
                    <a:pt x="507766" y="388453"/>
                  </a:moveTo>
                  <a:lnTo>
                    <a:pt x="507699" y="388453"/>
                  </a:lnTo>
                  <a:cubicBezTo>
                    <a:pt x="501961" y="391924"/>
                    <a:pt x="488547" y="398331"/>
                    <a:pt x="461054" y="404939"/>
                  </a:cubicBezTo>
                  <a:cubicBezTo>
                    <a:pt x="415742" y="415685"/>
                    <a:pt x="355016" y="421692"/>
                    <a:pt x="289885" y="421692"/>
                  </a:cubicBezTo>
                  <a:cubicBezTo>
                    <a:pt x="224154" y="421692"/>
                    <a:pt x="163427" y="415752"/>
                    <a:pt x="118716" y="404939"/>
                  </a:cubicBezTo>
                  <a:cubicBezTo>
                    <a:pt x="91157" y="398398"/>
                    <a:pt x="77810" y="391990"/>
                    <a:pt x="72004" y="388453"/>
                  </a:cubicBezTo>
                  <a:lnTo>
                    <a:pt x="72004" y="319506"/>
                  </a:lnTo>
                  <a:cubicBezTo>
                    <a:pt x="151415" y="345937"/>
                    <a:pt x="274270" y="346804"/>
                    <a:pt x="289885" y="346804"/>
                  </a:cubicBezTo>
                  <a:cubicBezTo>
                    <a:pt x="305501" y="346804"/>
                    <a:pt x="428355" y="345937"/>
                    <a:pt x="507766" y="319506"/>
                  </a:cubicBezTo>
                  <a:lnTo>
                    <a:pt x="507766" y="388453"/>
                  </a:lnTo>
                  <a:close/>
                  <a:moveTo>
                    <a:pt x="507766" y="241682"/>
                  </a:moveTo>
                  <a:lnTo>
                    <a:pt x="507699" y="241682"/>
                  </a:lnTo>
                  <a:cubicBezTo>
                    <a:pt x="501961" y="245153"/>
                    <a:pt x="488547" y="251560"/>
                    <a:pt x="461054" y="258168"/>
                  </a:cubicBezTo>
                  <a:cubicBezTo>
                    <a:pt x="415742" y="268914"/>
                    <a:pt x="355016" y="274921"/>
                    <a:pt x="289885" y="274921"/>
                  </a:cubicBezTo>
                  <a:cubicBezTo>
                    <a:pt x="224821" y="274921"/>
                    <a:pt x="163961" y="268980"/>
                    <a:pt x="118716" y="258168"/>
                  </a:cubicBezTo>
                  <a:cubicBezTo>
                    <a:pt x="91157" y="251627"/>
                    <a:pt x="77810" y="245219"/>
                    <a:pt x="72004" y="241682"/>
                  </a:cubicBezTo>
                  <a:lnTo>
                    <a:pt x="72004" y="168797"/>
                  </a:lnTo>
                  <a:cubicBezTo>
                    <a:pt x="151482" y="195962"/>
                    <a:pt x="274270" y="196896"/>
                    <a:pt x="289885" y="196896"/>
                  </a:cubicBezTo>
                  <a:cubicBezTo>
                    <a:pt x="305501" y="196896"/>
                    <a:pt x="428288" y="196029"/>
                    <a:pt x="507766" y="168797"/>
                  </a:cubicBezTo>
                  <a:lnTo>
                    <a:pt x="507766" y="241682"/>
                  </a:lnTo>
                  <a:close/>
                </a:path>
              </a:pathLst>
            </a:custGeom>
            <a:grpFill/>
            <a:ln w="667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E2197892-BD7B-9EBE-138B-884A52824093}"/>
                </a:ext>
              </a:extLst>
            </p:cNvPr>
            <p:cNvSpPr/>
            <p:nvPr/>
          </p:nvSpPr>
          <p:spPr>
            <a:xfrm>
              <a:off x="6397563" y="3522375"/>
              <a:ext cx="732120" cy="701751"/>
            </a:xfrm>
            <a:custGeom>
              <a:avLst/>
              <a:gdLst>
                <a:gd name="connsiteX0" fmla="*/ 732054 w 732120"/>
                <a:gd name="connsiteY0" fmla="*/ 346938 h 701751"/>
                <a:gd name="connsiteX1" fmla="*/ 732121 w 732120"/>
                <a:gd name="connsiteY1" fmla="*/ 343401 h 701751"/>
                <a:gd name="connsiteX2" fmla="*/ 731787 w 732120"/>
                <a:gd name="connsiteY2" fmla="*/ 336393 h 701751"/>
                <a:gd name="connsiteX3" fmla="*/ 369497 w 732120"/>
                <a:gd name="connsiteY3" fmla="*/ 67 h 701751"/>
                <a:gd name="connsiteX4" fmla="*/ 366094 w 732120"/>
                <a:gd name="connsiteY4" fmla="*/ 0 h 701751"/>
                <a:gd name="connsiteX5" fmla="*/ 362624 w 732120"/>
                <a:gd name="connsiteY5" fmla="*/ 67 h 701751"/>
                <a:gd name="connsiteX6" fmla="*/ 334 w 732120"/>
                <a:gd name="connsiteY6" fmla="*/ 336393 h 701751"/>
                <a:gd name="connsiteX7" fmla="*/ 0 w 732120"/>
                <a:gd name="connsiteY7" fmla="*/ 343401 h 701751"/>
                <a:gd name="connsiteX8" fmla="*/ 67 w 732120"/>
                <a:gd name="connsiteY8" fmla="*/ 346938 h 701751"/>
                <a:gd name="connsiteX9" fmla="*/ 0 w 732120"/>
                <a:gd name="connsiteY9" fmla="*/ 350876 h 701751"/>
                <a:gd name="connsiteX10" fmla="*/ 362624 w 732120"/>
                <a:gd name="connsiteY10" fmla="*/ 701685 h 701751"/>
                <a:gd name="connsiteX11" fmla="*/ 366094 w 732120"/>
                <a:gd name="connsiteY11" fmla="*/ 701752 h 701751"/>
                <a:gd name="connsiteX12" fmla="*/ 369497 w 732120"/>
                <a:gd name="connsiteY12" fmla="*/ 701685 h 701751"/>
                <a:gd name="connsiteX13" fmla="*/ 732121 w 732120"/>
                <a:gd name="connsiteY13" fmla="*/ 350876 h 701751"/>
                <a:gd name="connsiteX14" fmla="*/ 732054 w 732120"/>
                <a:gd name="connsiteY14" fmla="*/ 346938 h 701751"/>
                <a:gd name="connsiteX15" fmla="*/ 644702 w 732120"/>
                <a:gd name="connsiteY15" fmla="*/ 249491 h 701751"/>
                <a:gd name="connsiteX16" fmla="*/ 611602 w 732120"/>
                <a:gd name="connsiteY16" fmla="*/ 237344 h 701751"/>
                <a:gd name="connsiteX17" fmla="*/ 500426 w 732120"/>
                <a:gd name="connsiteY17" fmla="*/ 213249 h 701751"/>
                <a:gd name="connsiteX18" fmla="*/ 476669 w 732120"/>
                <a:gd name="connsiteY18" fmla="*/ 115401 h 701751"/>
                <a:gd name="connsiteX19" fmla="*/ 462522 w 732120"/>
                <a:gd name="connsiteY19" fmla="*/ 80561 h 701751"/>
                <a:gd name="connsiteX20" fmla="*/ 644702 w 732120"/>
                <a:gd name="connsiteY20" fmla="*/ 249491 h 701751"/>
                <a:gd name="connsiteX21" fmla="*/ 366094 w 732120"/>
                <a:gd name="connsiteY21" fmla="*/ 65143 h 701751"/>
                <a:gd name="connsiteX22" fmla="*/ 430357 w 732120"/>
                <a:gd name="connsiteY22" fmla="*/ 206508 h 701751"/>
                <a:gd name="connsiteX23" fmla="*/ 366094 w 732120"/>
                <a:gd name="connsiteY23" fmla="*/ 204572 h 701751"/>
                <a:gd name="connsiteX24" fmla="*/ 301830 w 732120"/>
                <a:gd name="connsiteY24" fmla="*/ 206508 h 701751"/>
                <a:gd name="connsiteX25" fmla="*/ 366094 w 732120"/>
                <a:gd name="connsiteY25" fmla="*/ 65143 h 701751"/>
                <a:gd name="connsiteX26" fmla="*/ 68134 w 732120"/>
                <a:gd name="connsiteY26" fmla="*/ 344535 h 701751"/>
                <a:gd name="connsiteX27" fmla="*/ 68200 w 732120"/>
                <a:gd name="connsiteY27" fmla="*/ 341732 h 701751"/>
                <a:gd name="connsiteX28" fmla="*/ 223820 w 732120"/>
                <a:gd name="connsiteY28" fmla="*/ 280327 h 701751"/>
                <a:gd name="connsiteX29" fmla="*/ 221151 w 732120"/>
                <a:gd name="connsiteY29" fmla="*/ 350876 h 701751"/>
                <a:gd name="connsiteX30" fmla="*/ 222819 w 732120"/>
                <a:gd name="connsiteY30" fmla="*/ 406341 h 701751"/>
                <a:gd name="connsiteX31" fmla="*/ 68134 w 732120"/>
                <a:gd name="connsiteY31" fmla="*/ 344535 h 701751"/>
                <a:gd name="connsiteX32" fmla="*/ 81013 w 732120"/>
                <a:gd name="connsiteY32" fmla="*/ 434574 h 701751"/>
                <a:gd name="connsiteX33" fmla="*/ 120452 w 732120"/>
                <a:gd name="connsiteY33" fmla="*/ 449524 h 701751"/>
                <a:gd name="connsiteX34" fmla="*/ 229359 w 732120"/>
                <a:gd name="connsiteY34" fmla="*/ 473285 h 701751"/>
                <a:gd name="connsiteX35" fmla="*/ 255385 w 732120"/>
                <a:gd name="connsiteY35" fmla="*/ 586284 h 701751"/>
                <a:gd name="connsiteX36" fmla="*/ 269532 w 732120"/>
                <a:gd name="connsiteY36" fmla="*/ 621125 h 701751"/>
                <a:gd name="connsiteX37" fmla="*/ 81013 w 732120"/>
                <a:gd name="connsiteY37" fmla="*/ 434574 h 701751"/>
                <a:gd name="connsiteX38" fmla="*/ 255385 w 732120"/>
                <a:gd name="connsiteY38" fmla="*/ 115468 h 701751"/>
                <a:gd name="connsiteX39" fmla="*/ 231628 w 732120"/>
                <a:gd name="connsiteY39" fmla="*/ 213316 h 701751"/>
                <a:gd name="connsiteX40" fmla="*/ 120452 w 732120"/>
                <a:gd name="connsiteY40" fmla="*/ 237410 h 701751"/>
                <a:gd name="connsiteX41" fmla="*/ 87353 w 732120"/>
                <a:gd name="connsiteY41" fmla="*/ 249558 h 701751"/>
                <a:gd name="connsiteX42" fmla="*/ 269532 w 732120"/>
                <a:gd name="connsiteY42" fmla="*/ 80628 h 701751"/>
                <a:gd name="connsiteX43" fmla="*/ 255385 w 732120"/>
                <a:gd name="connsiteY43" fmla="*/ 115468 h 701751"/>
                <a:gd name="connsiteX44" fmla="*/ 366094 w 732120"/>
                <a:gd name="connsiteY44" fmla="*/ 636609 h 701751"/>
                <a:gd name="connsiteX45" fmla="*/ 299161 w 732120"/>
                <a:gd name="connsiteY45" fmla="*/ 480227 h 701751"/>
                <a:gd name="connsiteX46" fmla="*/ 366094 w 732120"/>
                <a:gd name="connsiteY46" fmla="*/ 482296 h 701751"/>
                <a:gd name="connsiteX47" fmla="*/ 433026 w 732120"/>
                <a:gd name="connsiteY47" fmla="*/ 480227 h 701751"/>
                <a:gd name="connsiteX48" fmla="*/ 366094 w 732120"/>
                <a:gd name="connsiteY48" fmla="*/ 636609 h 701751"/>
                <a:gd name="connsiteX49" fmla="*/ 440700 w 732120"/>
                <a:gd name="connsiteY49" fmla="*/ 414350 h 701751"/>
                <a:gd name="connsiteX50" fmla="*/ 366027 w 732120"/>
                <a:gd name="connsiteY50" fmla="*/ 417087 h 701751"/>
                <a:gd name="connsiteX51" fmla="*/ 291353 w 732120"/>
                <a:gd name="connsiteY51" fmla="*/ 414350 h 701751"/>
                <a:gd name="connsiteX52" fmla="*/ 289151 w 732120"/>
                <a:gd name="connsiteY52" fmla="*/ 350876 h 701751"/>
                <a:gd name="connsiteX53" fmla="*/ 292688 w 732120"/>
                <a:gd name="connsiteY53" fmla="*/ 272451 h 701751"/>
                <a:gd name="connsiteX54" fmla="*/ 366094 w 732120"/>
                <a:gd name="connsiteY54" fmla="*/ 269781 h 701751"/>
                <a:gd name="connsiteX55" fmla="*/ 439500 w 732120"/>
                <a:gd name="connsiteY55" fmla="*/ 272451 h 701751"/>
                <a:gd name="connsiteX56" fmla="*/ 443036 w 732120"/>
                <a:gd name="connsiteY56" fmla="*/ 350876 h 701751"/>
                <a:gd name="connsiteX57" fmla="*/ 440700 w 732120"/>
                <a:gd name="connsiteY57" fmla="*/ 414350 h 701751"/>
                <a:gd name="connsiteX58" fmla="*/ 462522 w 732120"/>
                <a:gd name="connsiteY58" fmla="*/ 621125 h 701751"/>
                <a:gd name="connsiteX59" fmla="*/ 476669 w 732120"/>
                <a:gd name="connsiteY59" fmla="*/ 586284 h 701751"/>
                <a:gd name="connsiteX60" fmla="*/ 502695 w 732120"/>
                <a:gd name="connsiteY60" fmla="*/ 473285 h 701751"/>
                <a:gd name="connsiteX61" fmla="*/ 611602 w 732120"/>
                <a:gd name="connsiteY61" fmla="*/ 449524 h 701751"/>
                <a:gd name="connsiteX62" fmla="*/ 651041 w 732120"/>
                <a:gd name="connsiteY62" fmla="*/ 434574 h 701751"/>
                <a:gd name="connsiteX63" fmla="*/ 462522 w 732120"/>
                <a:gd name="connsiteY63" fmla="*/ 621125 h 701751"/>
                <a:gd name="connsiteX64" fmla="*/ 509301 w 732120"/>
                <a:gd name="connsiteY64" fmla="*/ 406341 h 701751"/>
                <a:gd name="connsiteX65" fmla="*/ 510970 w 732120"/>
                <a:gd name="connsiteY65" fmla="*/ 350876 h 701751"/>
                <a:gd name="connsiteX66" fmla="*/ 508300 w 732120"/>
                <a:gd name="connsiteY66" fmla="*/ 280327 h 701751"/>
                <a:gd name="connsiteX67" fmla="*/ 663921 w 732120"/>
                <a:gd name="connsiteY67" fmla="*/ 341732 h 701751"/>
                <a:gd name="connsiteX68" fmla="*/ 663986 w 732120"/>
                <a:gd name="connsiteY68" fmla="*/ 344535 h 701751"/>
                <a:gd name="connsiteX69" fmla="*/ 509301 w 732120"/>
                <a:gd name="connsiteY69" fmla="*/ 406341 h 701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732120" h="701751">
                  <a:moveTo>
                    <a:pt x="732054" y="346938"/>
                  </a:moveTo>
                  <a:cubicBezTo>
                    <a:pt x="732121" y="345803"/>
                    <a:pt x="732121" y="344535"/>
                    <a:pt x="732121" y="343401"/>
                  </a:cubicBezTo>
                  <a:cubicBezTo>
                    <a:pt x="732121" y="341131"/>
                    <a:pt x="731987" y="338795"/>
                    <a:pt x="731787" y="336393"/>
                  </a:cubicBezTo>
                  <a:cubicBezTo>
                    <a:pt x="723913" y="150709"/>
                    <a:pt x="564756" y="1735"/>
                    <a:pt x="369497" y="67"/>
                  </a:cubicBezTo>
                  <a:cubicBezTo>
                    <a:pt x="368363" y="0"/>
                    <a:pt x="367228" y="0"/>
                    <a:pt x="366094" y="0"/>
                  </a:cubicBezTo>
                  <a:cubicBezTo>
                    <a:pt x="364959" y="0"/>
                    <a:pt x="363825" y="0"/>
                    <a:pt x="362624" y="67"/>
                  </a:cubicBezTo>
                  <a:cubicBezTo>
                    <a:pt x="167432" y="1802"/>
                    <a:pt x="8275" y="150709"/>
                    <a:pt x="334" y="336393"/>
                  </a:cubicBezTo>
                  <a:cubicBezTo>
                    <a:pt x="67" y="338795"/>
                    <a:pt x="0" y="341131"/>
                    <a:pt x="0" y="343401"/>
                  </a:cubicBezTo>
                  <a:cubicBezTo>
                    <a:pt x="0" y="344535"/>
                    <a:pt x="67" y="345737"/>
                    <a:pt x="67" y="346938"/>
                  </a:cubicBezTo>
                  <a:cubicBezTo>
                    <a:pt x="67" y="348273"/>
                    <a:pt x="0" y="349541"/>
                    <a:pt x="0" y="350876"/>
                  </a:cubicBezTo>
                  <a:cubicBezTo>
                    <a:pt x="0" y="543301"/>
                    <a:pt x="162360" y="699950"/>
                    <a:pt x="362624" y="701685"/>
                  </a:cubicBezTo>
                  <a:cubicBezTo>
                    <a:pt x="363758" y="701752"/>
                    <a:pt x="364892" y="701752"/>
                    <a:pt x="366094" y="701752"/>
                  </a:cubicBezTo>
                  <a:cubicBezTo>
                    <a:pt x="367228" y="701752"/>
                    <a:pt x="368363" y="701752"/>
                    <a:pt x="369497" y="701685"/>
                  </a:cubicBezTo>
                  <a:cubicBezTo>
                    <a:pt x="569694" y="699883"/>
                    <a:pt x="732121" y="543234"/>
                    <a:pt x="732121" y="350876"/>
                  </a:cubicBezTo>
                  <a:cubicBezTo>
                    <a:pt x="732121" y="349541"/>
                    <a:pt x="732054" y="348273"/>
                    <a:pt x="732054" y="346938"/>
                  </a:cubicBezTo>
                  <a:close/>
                  <a:moveTo>
                    <a:pt x="644702" y="249491"/>
                  </a:moveTo>
                  <a:cubicBezTo>
                    <a:pt x="634759" y="245286"/>
                    <a:pt x="623814" y="241282"/>
                    <a:pt x="611602" y="237344"/>
                  </a:cubicBezTo>
                  <a:cubicBezTo>
                    <a:pt x="579036" y="226931"/>
                    <a:pt x="541333" y="218789"/>
                    <a:pt x="500426" y="213249"/>
                  </a:cubicBezTo>
                  <a:cubicBezTo>
                    <a:pt x="494687" y="177407"/>
                    <a:pt x="486746" y="144302"/>
                    <a:pt x="476669" y="115401"/>
                  </a:cubicBezTo>
                  <a:cubicBezTo>
                    <a:pt x="472131" y="102453"/>
                    <a:pt x="467393" y="90839"/>
                    <a:pt x="462522" y="80561"/>
                  </a:cubicBezTo>
                  <a:cubicBezTo>
                    <a:pt x="546271" y="108126"/>
                    <a:pt x="613270" y="170466"/>
                    <a:pt x="644702" y="249491"/>
                  </a:cubicBezTo>
                  <a:close/>
                  <a:moveTo>
                    <a:pt x="366094" y="65143"/>
                  </a:moveTo>
                  <a:cubicBezTo>
                    <a:pt x="381709" y="65143"/>
                    <a:pt x="412940" y="113933"/>
                    <a:pt x="430357" y="206508"/>
                  </a:cubicBezTo>
                  <a:cubicBezTo>
                    <a:pt x="409336" y="205173"/>
                    <a:pt x="387848" y="204572"/>
                    <a:pt x="366094" y="204572"/>
                  </a:cubicBezTo>
                  <a:cubicBezTo>
                    <a:pt x="344339" y="204572"/>
                    <a:pt x="322784" y="205239"/>
                    <a:pt x="301830" y="206508"/>
                  </a:cubicBezTo>
                  <a:cubicBezTo>
                    <a:pt x="319248" y="113933"/>
                    <a:pt x="350478" y="65143"/>
                    <a:pt x="366094" y="65143"/>
                  </a:cubicBezTo>
                  <a:close/>
                  <a:moveTo>
                    <a:pt x="68134" y="344535"/>
                  </a:moveTo>
                  <a:cubicBezTo>
                    <a:pt x="68134" y="343601"/>
                    <a:pt x="68200" y="342666"/>
                    <a:pt x="68200" y="341732"/>
                  </a:cubicBezTo>
                  <a:cubicBezTo>
                    <a:pt x="71804" y="325914"/>
                    <a:pt x="125323" y="296145"/>
                    <a:pt x="223820" y="280327"/>
                  </a:cubicBezTo>
                  <a:cubicBezTo>
                    <a:pt x="222085" y="303221"/>
                    <a:pt x="221151" y="326848"/>
                    <a:pt x="221151" y="350876"/>
                  </a:cubicBezTo>
                  <a:cubicBezTo>
                    <a:pt x="221151" y="369631"/>
                    <a:pt x="221751" y="388120"/>
                    <a:pt x="222819" y="406341"/>
                  </a:cubicBezTo>
                  <a:cubicBezTo>
                    <a:pt x="123922" y="390255"/>
                    <a:pt x="70603" y="360220"/>
                    <a:pt x="68134" y="344535"/>
                  </a:cubicBezTo>
                  <a:close/>
                  <a:moveTo>
                    <a:pt x="81013" y="434574"/>
                  </a:moveTo>
                  <a:cubicBezTo>
                    <a:pt x="92558" y="439713"/>
                    <a:pt x="105571" y="444719"/>
                    <a:pt x="120452" y="449524"/>
                  </a:cubicBezTo>
                  <a:cubicBezTo>
                    <a:pt x="152350" y="459736"/>
                    <a:pt x="189320" y="467679"/>
                    <a:pt x="229359" y="473285"/>
                  </a:cubicBezTo>
                  <a:cubicBezTo>
                    <a:pt x="235165" y="515001"/>
                    <a:pt x="243907" y="553379"/>
                    <a:pt x="255385" y="586284"/>
                  </a:cubicBezTo>
                  <a:cubicBezTo>
                    <a:pt x="259923" y="599232"/>
                    <a:pt x="264660" y="610846"/>
                    <a:pt x="269532" y="621125"/>
                  </a:cubicBezTo>
                  <a:cubicBezTo>
                    <a:pt x="179643" y="591557"/>
                    <a:pt x="108974" y="521942"/>
                    <a:pt x="81013" y="434574"/>
                  </a:cubicBezTo>
                  <a:close/>
                  <a:moveTo>
                    <a:pt x="255385" y="115468"/>
                  </a:moveTo>
                  <a:cubicBezTo>
                    <a:pt x="245308" y="144368"/>
                    <a:pt x="237367" y="177407"/>
                    <a:pt x="231628" y="213316"/>
                  </a:cubicBezTo>
                  <a:cubicBezTo>
                    <a:pt x="190721" y="218855"/>
                    <a:pt x="153017" y="226998"/>
                    <a:pt x="120452" y="237410"/>
                  </a:cubicBezTo>
                  <a:cubicBezTo>
                    <a:pt x="108306" y="241348"/>
                    <a:pt x="97363" y="245353"/>
                    <a:pt x="87353" y="249558"/>
                  </a:cubicBezTo>
                  <a:cubicBezTo>
                    <a:pt x="118784" y="170532"/>
                    <a:pt x="185783" y="108126"/>
                    <a:pt x="269532" y="80628"/>
                  </a:cubicBezTo>
                  <a:cubicBezTo>
                    <a:pt x="264660" y="90973"/>
                    <a:pt x="259923" y="102453"/>
                    <a:pt x="255385" y="115468"/>
                  </a:cubicBezTo>
                  <a:close/>
                  <a:moveTo>
                    <a:pt x="366094" y="636609"/>
                  </a:moveTo>
                  <a:cubicBezTo>
                    <a:pt x="349678" y="636609"/>
                    <a:pt x="315911" y="582480"/>
                    <a:pt x="299161" y="480227"/>
                  </a:cubicBezTo>
                  <a:cubicBezTo>
                    <a:pt x="320982" y="481629"/>
                    <a:pt x="343405" y="482296"/>
                    <a:pt x="366094" y="482296"/>
                  </a:cubicBezTo>
                  <a:cubicBezTo>
                    <a:pt x="388783" y="482296"/>
                    <a:pt x="411205" y="481629"/>
                    <a:pt x="433026" y="480227"/>
                  </a:cubicBezTo>
                  <a:cubicBezTo>
                    <a:pt x="416276" y="582413"/>
                    <a:pt x="382443" y="636609"/>
                    <a:pt x="366094" y="636609"/>
                  </a:cubicBezTo>
                  <a:close/>
                  <a:moveTo>
                    <a:pt x="440700" y="414350"/>
                  </a:moveTo>
                  <a:cubicBezTo>
                    <a:pt x="417411" y="416152"/>
                    <a:pt x="392587" y="417087"/>
                    <a:pt x="366027" y="417087"/>
                  </a:cubicBezTo>
                  <a:cubicBezTo>
                    <a:pt x="339401" y="417087"/>
                    <a:pt x="314576" y="416085"/>
                    <a:pt x="291353" y="414350"/>
                  </a:cubicBezTo>
                  <a:cubicBezTo>
                    <a:pt x="289952" y="394460"/>
                    <a:pt x="289151" y="373302"/>
                    <a:pt x="289151" y="350876"/>
                  </a:cubicBezTo>
                  <a:cubicBezTo>
                    <a:pt x="289151" y="322777"/>
                    <a:pt x="290419" y="296613"/>
                    <a:pt x="292688" y="272451"/>
                  </a:cubicBezTo>
                  <a:cubicBezTo>
                    <a:pt x="315510" y="270716"/>
                    <a:pt x="339935" y="269781"/>
                    <a:pt x="366094" y="269781"/>
                  </a:cubicBezTo>
                  <a:cubicBezTo>
                    <a:pt x="392253" y="269781"/>
                    <a:pt x="416610" y="270716"/>
                    <a:pt x="439500" y="272451"/>
                  </a:cubicBezTo>
                  <a:cubicBezTo>
                    <a:pt x="441701" y="296613"/>
                    <a:pt x="443036" y="322777"/>
                    <a:pt x="443036" y="350876"/>
                  </a:cubicBezTo>
                  <a:cubicBezTo>
                    <a:pt x="442969" y="373302"/>
                    <a:pt x="442168" y="394460"/>
                    <a:pt x="440700" y="414350"/>
                  </a:cubicBezTo>
                  <a:close/>
                  <a:moveTo>
                    <a:pt x="462522" y="621125"/>
                  </a:moveTo>
                  <a:cubicBezTo>
                    <a:pt x="467460" y="610779"/>
                    <a:pt x="472198" y="599232"/>
                    <a:pt x="476669" y="586284"/>
                  </a:cubicBezTo>
                  <a:cubicBezTo>
                    <a:pt x="488147" y="553379"/>
                    <a:pt x="496956" y="514934"/>
                    <a:pt x="502695" y="473285"/>
                  </a:cubicBezTo>
                  <a:cubicBezTo>
                    <a:pt x="542734" y="467746"/>
                    <a:pt x="579638" y="459736"/>
                    <a:pt x="611602" y="449524"/>
                  </a:cubicBezTo>
                  <a:cubicBezTo>
                    <a:pt x="626417" y="444786"/>
                    <a:pt x="639429" y="439780"/>
                    <a:pt x="651041" y="434574"/>
                  </a:cubicBezTo>
                  <a:cubicBezTo>
                    <a:pt x="623080" y="521942"/>
                    <a:pt x="552410" y="591557"/>
                    <a:pt x="462522" y="621125"/>
                  </a:cubicBezTo>
                  <a:close/>
                  <a:moveTo>
                    <a:pt x="509301" y="406341"/>
                  </a:moveTo>
                  <a:cubicBezTo>
                    <a:pt x="510369" y="388186"/>
                    <a:pt x="510970" y="369631"/>
                    <a:pt x="510970" y="350876"/>
                  </a:cubicBezTo>
                  <a:cubicBezTo>
                    <a:pt x="510970" y="326915"/>
                    <a:pt x="510035" y="303354"/>
                    <a:pt x="508300" y="280327"/>
                  </a:cubicBezTo>
                  <a:cubicBezTo>
                    <a:pt x="606797" y="296145"/>
                    <a:pt x="660317" y="325914"/>
                    <a:pt x="663921" y="341732"/>
                  </a:cubicBezTo>
                  <a:cubicBezTo>
                    <a:pt x="663921" y="342666"/>
                    <a:pt x="663986" y="343601"/>
                    <a:pt x="663986" y="344535"/>
                  </a:cubicBezTo>
                  <a:cubicBezTo>
                    <a:pt x="661517" y="360220"/>
                    <a:pt x="608265" y="390255"/>
                    <a:pt x="509301" y="406341"/>
                  </a:cubicBezTo>
                  <a:close/>
                </a:path>
              </a:pathLst>
            </a:custGeom>
            <a:grpFill/>
            <a:ln w="667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7A064F0C-4127-94F5-1C5C-83076AB5BF7D}"/>
                </a:ext>
              </a:extLst>
            </p:cNvPr>
            <p:cNvSpPr/>
            <p:nvPr/>
          </p:nvSpPr>
          <p:spPr>
            <a:xfrm>
              <a:off x="7068690" y="2545902"/>
              <a:ext cx="640630" cy="549240"/>
            </a:xfrm>
            <a:custGeom>
              <a:avLst/>
              <a:gdLst>
                <a:gd name="connsiteX0" fmla="*/ 593517 w 640630"/>
                <a:gd name="connsiteY0" fmla="*/ 46855 h 549240"/>
                <a:gd name="connsiteX1" fmla="*/ 538730 w 640630"/>
                <a:gd name="connsiteY1" fmla="*/ 0 h 549240"/>
                <a:gd name="connsiteX2" fmla="*/ 100232 w 640630"/>
                <a:gd name="connsiteY2" fmla="*/ 0 h 549240"/>
                <a:gd name="connsiteX3" fmla="*/ 47179 w 640630"/>
                <a:gd name="connsiteY3" fmla="*/ 49725 h 549240"/>
                <a:gd name="connsiteX4" fmla="*/ 0 w 640630"/>
                <a:gd name="connsiteY4" fmla="*/ 362489 h 549240"/>
                <a:gd name="connsiteX5" fmla="*/ 0 w 640630"/>
                <a:gd name="connsiteY5" fmla="*/ 549241 h 549240"/>
                <a:gd name="connsiteX6" fmla="*/ 640631 w 640630"/>
                <a:gd name="connsiteY6" fmla="*/ 549241 h 549240"/>
                <a:gd name="connsiteX7" fmla="*/ 640631 w 640630"/>
                <a:gd name="connsiteY7" fmla="*/ 363624 h 549240"/>
                <a:gd name="connsiteX8" fmla="*/ 593450 w 640630"/>
                <a:gd name="connsiteY8" fmla="*/ 47389 h 549240"/>
                <a:gd name="connsiteX9" fmla="*/ 593450 w 640630"/>
                <a:gd name="connsiteY9" fmla="*/ 46855 h 549240"/>
                <a:gd name="connsiteX10" fmla="*/ 111376 w 640630"/>
                <a:gd name="connsiteY10" fmla="*/ 64208 h 549240"/>
                <a:gd name="connsiteX11" fmla="*/ 530989 w 640630"/>
                <a:gd name="connsiteY11" fmla="*/ 64208 h 549240"/>
                <a:gd name="connsiteX12" fmla="*/ 572230 w 640630"/>
                <a:gd name="connsiteY12" fmla="*/ 341131 h 549240"/>
                <a:gd name="connsiteX13" fmla="*/ 70069 w 640630"/>
                <a:gd name="connsiteY13" fmla="*/ 341131 h 549240"/>
                <a:gd name="connsiteX14" fmla="*/ 111376 w 640630"/>
                <a:gd name="connsiteY14" fmla="*/ 64208 h 549240"/>
                <a:gd name="connsiteX15" fmla="*/ 576434 w 640630"/>
                <a:gd name="connsiteY15" fmla="*/ 486234 h 549240"/>
                <a:gd name="connsiteX16" fmla="*/ 64864 w 640630"/>
                <a:gd name="connsiteY16" fmla="*/ 486234 h 549240"/>
                <a:gd name="connsiteX17" fmla="*/ 64864 w 640630"/>
                <a:gd name="connsiteY17" fmla="*/ 404739 h 549240"/>
                <a:gd name="connsiteX18" fmla="*/ 576434 w 640630"/>
                <a:gd name="connsiteY18" fmla="*/ 404739 h 549240"/>
                <a:gd name="connsiteX19" fmla="*/ 576434 w 640630"/>
                <a:gd name="connsiteY19" fmla="*/ 486234 h 54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40630" h="549240">
                  <a:moveTo>
                    <a:pt x="593517" y="46855"/>
                  </a:moveTo>
                  <a:cubicBezTo>
                    <a:pt x="588179" y="19690"/>
                    <a:pt x="565824" y="0"/>
                    <a:pt x="538730" y="0"/>
                  </a:cubicBezTo>
                  <a:lnTo>
                    <a:pt x="100232" y="0"/>
                  </a:lnTo>
                  <a:cubicBezTo>
                    <a:pt x="71938" y="0"/>
                    <a:pt x="48981" y="21959"/>
                    <a:pt x="47179" y="49725"/>
                  </a:cubicBezTo>
                  <a:lnTo>
                    <a:pt x="0" y="362489"/>
                  </a:lnTo>
                  <a:lnTo>
                    <a:pt x="0" y="549241"/>
                  </a:lnTo>
                  <a:lnTo>
                    <a:pt x="640631" y="549241"/>
                  </a:lnTo>
                  <a:lnTo>
                    <a:pt x="640631" y="363624"/>
                  </a:lnTo>
                  <a:lnTo>
                    <a:pt x="593450" y="47389"/>
                  </a:lnTo>
                  <a:lnTo>
                    <a:pt x="593450" y="46855"/>
                  </a:lnTo>
                  <a:close/>
                  <a:moveTo>
                    <a:pt x="111376" y="64208"/>
                  </a:moveTo>
                  <a:lnTo>
                    <a:pt x="530989" y="64208"/>
                  </a:lnTo>
                  <a:lnTo>
                    <a:pt x="572230" y="341131"/>
                  </a:lnTo>
                  <a:lnTo>
                    <a:pt x="70069" y="341131"/>
                  </a:lnTo>
                  <a:lnTo>
                    <a:pt x="111376" y="64208"/>
                  </a:lnTo>
                  <a:close/>
                  <a:moveTo>
                    <a:pt x="576434" y="486234"/>
                  </a:moveTo>
                  <a:lnTo>
                    <a:pt x="64864" y="486234"/>
                  </a:lnTo>
                  <a:lnTo>
                    <a:pt x="64864" y="404739"/>
                  </a:lnTo>
                  <a:lnTo>
                    <a:pt x="576434" y="404739"/>
                  </a:lnTo>
                  <a:lnTo>
                    <a:pt x="576434" y="486234"/>
                  </a:lnTo>
                  <a:close/>
                </a:path>
              </a:pathLst>
            </a:custGeom>
            <a:grpFill/>
            <a:ln w="667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DE452091-8D09-F413-698C-7FD33BD3AC41}"/>
                </a:ext>
              </a:extLst>
            </p:cNvPr>
            <p:cNvSpPr/>
            <p:nvPr/>
          </p:nvSpPr>
          <p:spPr>
            <a:xfrm>
              <a:off x="7117538" y="4062939"/>
              <a:ext cx="569894" cy="204638"/>
            </a:xfrm>
            <a:custGeom>
              <a:avLst/>
              <a:gdLst>
                <a:gd name="connsiteX0" fmla="*/ 375237 w 569894"/>
                <a:gd name="connsiteY0" fmla="*/ 21292 h 204638"/>
                <a:gd name="connsiteX1" fmla="*/ 447174 w 569894"/>
                <a:gd name="connsiteY1" fmla="*/ 62273 h 204638"/>
                <a:gd name="connsiteX2" fmla="*/ 122587 w 569894"/>
                <a:gd name="connsiteY2" fmla="*/ 62273 h 204638"/>
                <a:gd name="connsiteX3" fmla="*/ 194525 w 569894"/>
                <a:gd name="connsiteY3" fmla="*/ 21292 h 204638"/>
                <a:gd name="connsiteX4" fmla="*/ 116715 w 569894"/>
                <a:gd name="connsiteY4" fmla="*/ 0 h 204638"/>
                <a:gd name="connsiteX5" fmla="*/ 0 w 569894"/>
                <a:gd name="connsiteY5" fmla="*/ 66611 h 204638"/>
                <a:gd name="connsiteX6" fmla="*/ 66600 w 569894"/>
                <a:gd name="connsiteY6" fmla="*/ 183347 h 204638"/>
                <a:gd name="connsiteX7" fmla="*/ 144409 w 569894"/>
                <a:gd name="connsiteY7" fmla="*/ 204639 h 204638"/>
                <a:gd name="connsiteX8" fmla="*/ 99431 w 569894"/>
                <a:gd name="connsiteY8" fmla="*/ 125813 h 204638"/>
                <a:gd name="connsiteX9" fmla="*/ 284948 w 569894"/>
                <a:gd name="connsiteY9" fmla="*/ 143367 h 204638"/>
                <a:gd name="connsiteX10" fmla="*/ 470463 w 569894"/>
                <a:gd name="connsiteY10" fmla="*/ 125813 h 204638"/>
                <a:gd name="connsiteX11" fmla="*/ 425486 w 569894"/>
                <a:gd name="connsiteY11" fmla="*/ 204639 h 204638"/>
                <a:gd name="connsiteX12" fmla="*/ 503296 w 569894"/>
                <a:gd name="connsiteY12" fmla="*/ 183347 h 204638"/>
                <a:gd name="connsiteX13" fmla="*/ 569894 w 569894"/>
                <a:gd name="connsiteY13" fmla="*/ 66611 h 204638"/>
                <a:gd name="connsiteX14" fmla="*/ 453180 w 569894"/>
                <a:gd name="connsiteY14" fmla="*/ 0 h 204638"/>
                <a:gd name="connsiteX15" fmla="*/ 375237 w 569894"/>
                <a:gd name="connsiteY15" fmla="*/ 21292 h 20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9894" h="204638">
                  <a:moveTo>
                    <a:pt x="375237" y="21292"/>
                  </a:moveTo>
                  <a:lnTo>
                    <a:pt x="447174" y="62273"/>
                  </a:lnTo>
                  <a:cubicBezTo>
                    <a:pt x="340402" y="81228"/>
                    <a:pt x="229359" y="81228"/>
                    <a:pt x="122587" y="62273"/>
                  </a:cubicBezTo>
                  <a:lnTo>
                    <a:pt x="194525" y="21292"/>
                  </a:lnTo>
                  <a:lnTo>
                    <a:pt x="116715" y="0"/>
                  </a:lnTo>
                  <a:lnTo>
                    <a:pt x="0" y="66611"/>
                  </a:lnTo>
                  <a:lnTo>
                    <a:pt x="66600" y="183347"/>
                  </a:lnTo>
                  <a:lnTo>
                    <a:pt x="144409" y="204639"/>
                  </a:lnTo>
                  <a:lnTo>
                    <a:pt x="99431" y="125813"/>
                  </a:lnTo>
                  <a:cubicBezTo>
                    <a:pt x="160358" y="137427"/>
                    <a:pt x="222553" y="143367"/>
                    <a:pt x="284948" y="143367"/>
                  </a:cubicBezTo>
                  <a:cubicBezTo>
                    <a:pt x="347409" y="143367"/>
                    <a:pt x="409603" y="137427"/>
                    <a:pt x="470463" y="125813"/>
                  </a:cubicBezTo>
                  <a:lnTo>
                    <a:pt x="425486" y="204639"/>
                  </a:lnTo>
                  <a:lnTo>
                    <a:pt x="503296" y="183347"/>
                  </a:lnTo>
                  <a:lnTo>
                    <a:pt x="569894" y="66611"/>
                  </a:lnTo>
                  <a:lnTo>
                    <a:pt x="453180" y="0"/>
                  </a:lnTo>
                  <a:lnTo>
                    <a:pt x="375237" y="21292"/>
                  </a:lnTo>
                  <a:close/>
                </a:path>
              </a:pathLst>
            </a:custGeom>
            <a:grpFill/>
            <a:ln w="667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34" name="Graphic 4">
              <a:extLst>
                <a:ext uri="{FF2B5EF4-FFF2-40B4-BE49-F238E27FC236}">
                  <a16:creationId xmlns:a16="http://schemas.microsoft.com/office/drawing/2014/main" id="{15CFBF9D-955C-DFAF-130E-1FD65066F2E9}"/>
                </a:ext>
              </a:extLst>
            </p:cNvPr>
            <p:cNvSpPr/>
            <p:nvPr/>
          </p:nvSpPr>
          <p:spPr>
            <a:xfrm>
              <a:off x="7829305" y="2876688"/>
              <a:ext cx="369964" cy="580076"/>
            </a:xfrm>
            <a:custGeom>
              <a:avLst/>
              <a:gdLst>
                <a:gd name="connsiteX0" fmla="*/ 71737 w 369964"/>
                <a:gd name="connsiteY0" fmla="*/ 196830 h 580076"/>
                <a:gd name="connsiteX1" fmla="*/ 65398 w 369964"/>
                <a:gd name="connsiteY1" fmla="*/ 115602 h 580076"/>
                <a:gd name="connsiteX2" fmla="*/ 236699 w 369964"/>
                <a:gd name="connsiteY2" fmla="*/ 464075 h 580076"/>
                <a:gd name="connsiteX3" fmla="*/ 176107 w 369964"/>
                <a:gd name="connsiteY3" fmla="*/ 409344 h 580076"/>
                <a:gd name="connsiteX4" fmla="*/ 180177 w 369964"/>
                <a:gd name="connsiteY4" fmla="*/ 489972 h 580076"/>
                <a:gd name="connsiteX5" fmla="*/ 279876 w 369964"/>
                <a:gd name="connsiteY5" fmla="*/ 580077 h 580076"/>
                <a:gd name="connsiteX6" fmla="*/ 369965 w 369964"/>
                <a:gd name="connsiteY6" fmla="*/ 480360 h 580076"/>
                <a:gd name="connsiteX7" fmla="*/ 365893 w 369964"/>
                <a:gd name="connsiteY7" fmla="*/ 399733 h 580076"/>
                <a:gd name="connsiteX8" fmla="*/ 304834 w 369964"/>
                <a:gd name="connsiteY8" fmla="*/ 467412 h 580076"/>
                <a:gd name="connsiteX9" fmla="*/ 104303 w 369964"/>
                <a:gd name="connsiteY9" fmla="*/ 59536 h 580076"/>
                <a:gd name="connsiteX10" fmla="*/ 195259 w 369964"/>
                <a:gd name="connsiteY10" fmla="*/ 52528 h 580076"/>
                <a:gd name="connsiteX11" fmla="*/ 133998 w 369964"/>
                <a:gd name="connsiteY11" fmla="*/ 0 h 580076"/>
                <a:gd name="connsiteX12" fmla="*/ 0 w 369964"/>
                <a:gd name="connsiteY12" fmla="*/ 10345 h 580076"/>
                <a:gd name="connsiteX13" fmla="*/ 10344 w 369964"/>
                <a:gd name="connsiteY13" fmla="*/ 144368 h 580076"/>
                <a:gd name="connsiteX14" fmla="*/ 71737 w 369964"/>
                <a:gd name="connsiteY14" fmla="*/ 196830 h 58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9964" h="580076">
                  <a:moveTo>
                    <a:pt x="71737" y="196830"/>
                  </a:moveTo>
                  <a:lnTo>
                    <a:pt x="65398" y="115602"/>
                  </a:lnTo>
                  <a:cubicBezTo>
                    <a:pt x="155153" y="213115"/>
                    <a:pt x="214545" y="333856"/>
                    <a:pt x="236699" y="464075"/>
                  </a:cubicBezTo>
                  <a:lnTo>
                    <a:pt x="176107" y="409344"/>
                  </a:lnTo>
                  <a:lnTo>
                    <a:pt x="180177" y="489972"/>
                  </a:lnTo>
                  <a:lnTo>
                    <a:pt x="279876" y="580077"/>
                  </a:lnTo>
                  <a:lnTo>
                    <a:pt x="369965" y="480360"/>
                  </a:lnTo>
                  <a:lnTo>
                    <a:pt x="365893" y="399733"/>
                  </a:lnTo>
                  <a:lnTo>
                    <a:pt x="304834" y="467412"/>
                  </a:lnTo>
                  <a:cubicBezTo>
                    <a:pt x="281811" y="314033"/>
                    <a:pt x="211875" y="171867"/>
                    <a:pt x="104303" y="59536"/>
                  </a:cubicBezTo>
                  <a:lnTo>
                    <a:pt x="195259" y="52528"/>
                  </a:lnTo>
                  <a:lnTo>
                    <a:pt x="133998" y="0"/>
                  </a:lnTo>
                  <a:lnTo>
                    <a:pt x="0" y="10345"/>
                  </a:lnTo>
                  <a:lnTo>
                    <a:pt x="10344" y="144368"/>
                  </a:lnTo>
                  <a:lnTo>
                    <a:pt x="71737" y="196830"/>
                  </a:lnTo>
                  <a:close/>
                </a:path>
              </a:pathLst>
            </a:custGeom>
            <a:grpFill/>
            <a:ln w="667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  <p:sp>
          <p:nvSpPr>
            <p:cNvPr id="35" name="Graphic 4">
              <a:extLst>
                <a:ext uri="{FF2B5EF4-FFF2-40B4-BE49-F238E27FC236}">
                  <a16:creationId xmlns:a16="http://schemas.microsoft.com/office/drawing/2014/main" id="{CD9DA34A-9B32-0AF2-91B6-84E9EFB775C8}"/>
                </a:ext>
              </a:extLst>
            </p:cNvPr>
            <p:cNvSpPr/>
            <p:nvPr/>
          </p:nvSpPr>
          <p:spPr>
            <a:xfrm>
              <a:off x="6552449" y="2876621"/>
              <a:ext cx="369963" cy="580076"/>
            </a:xfrm>
            <a:custGeom>
              <a:avLst/>
              <a:gdLst>
                <a:gd name="connsiteX0" fmla="*/ 189920 w 369963"/>
                <a:gd name="connsiteY0" fmla="*/ 490038 h 580076"/>
                <a:gd name="connsiteX1" fmla="*/ 193991 w 369963"/>
                <a:gd name="connsiteY1" fmla="*/ 409411 h 580076"/>
                <a:gd name="connsiteX2" fmla="*/ 133398 w 369963"/>
                <a:gd name="connsiteY2" fmla="*/ 464141 h 580076"/>
                <a:gd name="connsiteX3" fmla="*/ 304700 w 369963"/>
                <a:gd name="connsiteY3" fmla="*/ 115668 h 580076"/>
                <a:gd name="connsiteX4" fmla="*/ 298360 w 369963"/>
                <a:gd name="connsiteY4" fmla="*/ 196896 h 580076"/>
                <a:gd name="connsiteX5" fmla="*/ 359621 w 369963"/>
                <a:gd name="connsiteY5" fmla="*/ 144368 h 580076"/>
                <a:gd name="connsiteX6" fmla="*/ 369964 w 369963"/>
                <a:gd name="connsiteY6" fmla="*/ 10345 h 580076"/>
                <a:gd name="connsiteX7" fmla="*/ 235965 w 369963"/>
                <a:gd name="connsiteY7" fmla="*/ 0 h 580076"/>
                <a:gd name="connsiteX8" fmla="*/ 174705 w 369963"/>
                <a:gd name="connsiteY8" fmla="*/ 52528 h 580076"/>
                <a:gd name="connsiteX9" fmla="*/ 265661 w 369963"/>
                <a:gd name="connsiteY9" fmla="*/ 59536 h 580076"/>
                <a:gd name="connsiteX10" fmla="*/ 65130 w 369963"/>
                <a:gd name="connsiteY10" fmla="*/ 467412 h 580076"/>
                <a:gd name="connsiteX11" fmla="*/ 4071 w 369963"/>
                <a:gd name="connsiteY11" fmla="*/ 399733 h 580076"/>
                <a:gd name="connsiteX12" fmla="*/ 0 w 369963"/>
                <a:gd name="connsiteY12" fmla="*/ 480360 h 580076"/>
                <a:gd name="connsiteX13" fmla="*/ 90089 w 369963"/>
                <a:gd name="connsiteY13" fmla="*/ 580077 h 580076"/>
                <a:gd name="connsiteX14" fmla="*/ 189920 w 369963"/>
                <a:gd name="connsiteY14" fmla="*/ 490038 h 58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9963" h="580076">
                  <a:moveTo>
                    <a:pt x="189920" y="490038"/>
                  </a:moveTo>
                  <a:lnTo>
                    <a:pt x="193991" y="409411"/>
                  </a:lnTo>
                  <a:lnTo>
                    <a:pt x="133398" y="464141"/>
                  </a:lnTo>
                  <a:cubicBezTo>
                    <a:pt x="155553" y="333923"/>
                    <a:pt x="214945" y="213182"/>
                    <a:pt x="304700" y="115668"/>
                  </a:cubicBezTo>
                  <a:lnTo>
                    <a:pt x="298360" y="196896"/>
                  </a:lnTo>
                  <a:lnTo>
                    <a:pt x="359621" y="144368"/>
                  </a:lnTo>
                  <a:lnTo>
                    <a:pt x="369964" y="10345"/>
                  </a:lnTo>
                  <a:lnTo>
                    <a:pt x="235965" y="0"/>
                  </a:lnTo>
                  <a:lnTo>
                    <a:pt x="174705" y="52528"/>
                  </a:lnTo>
                  <a:lnTo>
                    <a:pt x="265661" y="59536"/>
                  </a:lnTo>
                  <a:cubicBezTo>
                    <a:pt x="158022" y="171934"/>
                    <a:pt x="88153" y="314033"/>
                    <a:pt x="65130" y="467412"/>
                  </a:cubicBezTo>
                  <a:lnTo>
                    <a:pt x="4071" y="399733"/>
                  </a:lnTo>
                  <a:lnTo>
                    <a:pt x="0" y="480360"/>
                  </a:lnTo>
                  <a:lnTo>
                    <a:pt x="90089" y="580077"/>
                  </a:lnTo>
                  <a:lnTo>
                    <a:pt x="189920" y="490038"/>
                  </a:lnTo>
                  <a:close/>
                </a:path>
              </a:pathLst>
            </a:custGeom>
            <a:grpFill/>
            <a:ln w="667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828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endParaRPr>
            </a:p>
          </p:txBody>
        </p:sp>
      </p:grp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9CE9A9F5-08FD-9684-88FA-A962211B4C48}"/>
              </a:ext>
            </a:extLst>
          </p:cNvPr>
          <p:cNvGraphicFramePr>
            <a:graphicFrameLocks noGrp="1"/>
          </p:cNvGraphicFramePr>
          <p:nvPr/>
        </p:nvGraphicFramePr>
        <p:xfrm>
          <a:off x="3390246" y="3560694"/>
          <a:ext cx="8531790" cy="8156448"/>
        </p:xfrm>
        <a:graphic>
          <a:graphicData uri="http://schemas.openxmlformats.org/drawingml/2006/table">
            <a:tbl>
              <a:tblPr bandRow="1"/>
              <a:tblGrid>
                <a:gridCol w="3006296">
                  <a:extLst>
                    <a:ext uri="{9D8B030D-6E8A-4147-A177-3AD203B41FA5}">
                      <a16:colId xmlns:a16="http://schemas.microsoft.com/office/drawing/2014/main" val="1558561903"/>
                    </a:ext>
                  </a:extLst>
                </a:gridCol>
                <a:gridCol w="5525494">
                  <a:extLst>
                    <a:ext uri="{9D8B030D-6E8A-4147-A177-3AD203B41FA5}">
                      <a16:colId xmlns:a16="http://schemas.microsoft.com/office/drawing/2014/main" val="2094673082"/>
                    </a:ext>
                  </a:extLst>
                </a:gridCol>
              </a:tblGrid>
              <a:tr h="162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  <a:t>Off-box </a:t>
                      </a:r>
                      <a:b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</a:br>
                      <a: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  <a:t>virtualization</a:t>
                      </a:r>
                    </a:p>
                  </a:txBody>
                  <a:tcPr marL="182880" marR="182880" marT="274320" marB="27432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81D5E0"/>
                          </a:solidFill>
                          <a:latin typeface="Oracle Sans" panose="020B0503020204020204" pitchFamily="34" charset="0"/>
                          <a:cs typeface="Oracle Sans" panose="020B0503020204020204" pitchFamily="34" charset="0"/>
                        </a:rPr>
                        <a:t>Isolation for security, performance, and predictability</a:t>
                      </a:r>
                    </a:p>
                  </a:txBody>
                  <a:tcPr marL="182880" marR="182880" marT="274320" marB="27432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6801992"/>
                  </a:ext>
                </a:extLst>
              </a:tr>
              <a:tr h="162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  <a:t>L2 network </a:t>
                      </a:r>
                      <a:b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</a:br>
                      <a: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  <a:t>virtualization</a:t>
                      </a:r>
                    </a:p>
                  </a:txBody>
                  <a:tcPr marL="182880" marR="182880" marT="274320" marB="2743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81D5E0"/>
                          </a:solidFill>
                        </a:rPr>
                        <a:t>Network optimized for performance and service reliability </a:t>
                      </a:r>
                    </a:p>
                  </a:txBody>
                  <a:tcPr marL="182880" marR="182880" marT="274320" marB="2743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151527"/>
                  </a:ext>
                </a:extLst>
              </a:tr>
              <a:tr h="162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  <a:t>Nonblocking </a:t>
                      </a:r>
                      <a:b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</a:br>
                      <a: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  <a:t>networks</a:t>
                      </a:r>
                    </a:p>
                  </a:txBody>
                  <a:tcPr marL="182880" marR="182880" marT="274320" marB="2743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Enables native VMware, database, and other clustering architectures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4031441"/>
                  </a:ext>
                </a:extLst>
              </a:tr>
              <a:tr h="16276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racle Sans Tab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  <a:t>RDMA cluster networking</a:t>
                      </a:r>
                    </a:p>
                  </a:txBody>
                  <a:tcPr marL="182880" marR="182880" marT="274320" marB="2743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Microsecond latency clusters for the most compute-intensive workloads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4664297"/>
                  </a:ext>
                </a:extLst>
              </a:tr>
              <a:tr h="162763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  <a:t>Flex </a:t>
                      </a:r>
                    </a:p>
                    <a:p>
                      <a:r>
                        <a:rPr lang="en-US" sz="2800" b="1" dirty="0">
                          <a:solidFill>
                            <a:srgbClr val="81D5E0"/>
                          </a:solidFill>
                          <a:latin typeface="Oracle Sans Semi Bold" panose="020B0503020204020204" pitchFamily="34" charset="0"/>
                          <a:ea typeface="Segoe UI Black" panose="020B0A02040204020203" pitchFamily="34" charset="0"/>
                          <a:cs typeface="Oracle Sans Semi Bold" panose="020B0503020204020204" pitchFamily="34" charset="0"/>
                        </a:rPr>
                        <a:t>Infrastructure</a:t>
                      </a:r>
                    </a:p>
                  </a:txBody>
                  <a:tcPr marL="182880" marR="182880" marT="274320" marB="2743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81D5E0"/>
                        </a:solidFill>
                        <a:latin typeface="Oracle Sans Tab" panose="020B0503020204020204" pitchFamily="34" charset="0"/>
                        <a:cs typeface="Oracle Sans Tab" panose="020B0503020204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81D5E0"/>
                          </a:solidFill>
                          <a:latin typeface="Oracle Sans Tab" panose="020B0503020204020204" pitchFamily="34" charset="0"/>
                          <a:cs typeface="Oracle Sans Tab" panose="020B0503020204020204" pitchFamily="34" charset="0"/>
                        </a:rPr>
                        <a:t>Precise cloud elasticity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81D5E0"/>
                        </a:solidFill>
                      </a:endParaRPr>
                    </a:p>
                  </a:txBody>
                  <a:tcPr marL="182880" marR="182880" marT="274320" marB="2743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956797"/>
                  </a:ext>
                </a:extLst>
              </a:tr>
            </a:tbl>
          </a:graphicData>
        </a:graphic>
      </p:graphicFrame>
      <p:sp>
        <p:nvSpPr>
          <p:cNvPr id="42" name="Right Bracket 41">
            <a:extLst>
              <a:ext uri="{FF2B5EF4-FFF2-40B4-BE49-F238E27FC236}">
                <a16:creationId xmlns:a16="http://schemas.microsoft.com/office/drawing/2014/main" id="{DF950F53-085B-EA36-05BC-0E49FBB40C29}"/>
              </a:ext>
            </a:extLst>
          </p:cNvPr>
          <p:cNvSpPr/>
          <p:nvPr/>
        </p:nvSpPr>
        <p:spPr>
          <a:xfrm>
            <a:off x="6038395" y="5730322"/>
            <a:ext cx="270997" cy="4094069"/>
          </a:xfrm>
          <a:prstGeom prst="rightBracket">
            <a:avLst>
              <a:gd name="adj" fmla="val 0"/>
            </a:avLst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>
              <a:ln>
                <a:noFill/>
              </a:ln>
              <a:solidFill>
                <a:srgbClr val="81D5E0"/>
              </a:solidFill>
              <a:effectLst/>
              <a:uLnTx/>
              <a:uFillTx/>
              <a:latin typeface="Oracle Sans Tab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7A06BD4-C9F5-C7E6-F565-8C65D980F12C}"/>
              </a:ext>
            </a:extLst>
          </p:cNvPr>
          <p:cNvSpPr txBox="1"/>
          <p:nvPr/>
        </p:nvSpPr>
        <p:spPr>
          <a:xfrm>
            <a:off x="1301945" y="12296903"/>
            <a:ext cx="41766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Tab"/>
                <a:ea typeface="+mn-ea"/>
                <a:cs typeface="+mn-cs"/>
              </a:rPr>
              <a:t>*OCI (Oracle Cloud Infrastructure)</a:t>
            </a:r>
            <a:endParaRPr kumimoji="0" lang="en-KR" sz="1600" b="0" i="0" u="none" strike="noStrike" kern="1200" cap="none" spc="0" normalizeH="0" baseline="0" noProof="0" dirty="0">
              <a:ln>
                <a:noFill/>
              </a:ln>
              <a:solidFill>
                <a:srgbClr val="81D5E0"/>
              </a:solidFill>
              <a:effectLst/>
              <a:uLnTx/>
              <a:uFillTx/>
              <a:latin typeface="Oracle Sans Tab"/>
              <a:ea typeface="+mn-ea"/>
              <a:cs typeface="+mn-cs"/>
            </a:endParaRPr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2EF076E5-2AB7-C804-5292-84C6326CEC95}"/>
              </a:ext>
            </a:extLst>
          </p:cNvPr>
          <p:cNvSpPr/>
          <p:nvPr/>
        </p:nvSpPr>
        <p:spPr>
          <a:xfrm rot="5400000">
            <a:off x="11409008" y="6593541"/>
            <a:ext cx="3279856" cy="1141984"/>
          </a:xfrm>
          <a:prstGeom prst="triangle">
            <a:avLst/>
          </a:prstGeom>
          <a:solidFill>
            <a:srgbClr val="1A2F3F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>
              <a:ln>
                <a:noFill/>
              </a:ln>
              <a:solidFill>
                <a:srgbClr val="FCFBFA"/>
              </a:solidFill>
              <a:effectLst/>
              <a:uLnTx/>
              <a:uFillTx/>
              <a:latin typeface="Oracle Sans Tab"/>
              <a:ea typeface="+mn-ea"/>
              <a:cs typeface="+mn-cs"/>
            </a:endParaRPr>
          </a:p>
        </p:txBody>
      </p:sp>
      <p:sp>
        <p:nvSpPr>
          <p:cNvPr id="48" name="Title 18">
            <a:extLst>
              <a:ext uri="{FF2B5EF4-FFF2-40B4-BE49-F238E27FC236}">
                <a16:creationId xmlns:a16="http://schemas.microsoft.com/office/drawing/2014/main" id="{874ED41B-0E5E-BADC-CA4A-FDCA14A1B31C}"/>
              </a:ext>
            </a:extLst>
          </p:cNvPr>
          <p:cNvSpPr txBox="1">
            <a:spLocks/>
          </p:cNvSpPr>
          <p:nvPr/>
        </p:nvSpPr>
        <p:spPr>
          <a:xfrm>
            <a:off x="14452285" y="864000"/>
            <a:ext cx="8491736" cy="12673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400" b="1" i="0" kern="1200" baseline="0">
                <a:solidFill>
                  <a:schemeClr val="tx1"/>
                </a:solidFill>
                <a:latin typeface="+mn-lt"/>
                <a:ea typeface="+mn-ea"/>
                <a:cs typeface="+mj-cs"/>
              </a:defRPr>
            </a:lvl1pPr>
          </a:lstStyle>
          <a:p>
            <a:pPr marL="0" marR="0" lvl="0" indent="0" algn="ctr" defTabSz="18288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rPr>
              <a:t>Powers New and Existing Workloads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CEFFB84-1D06-DF36-23C0-09A9DB970347}"/>
              </a:ext>
            </a:extLst>
          </p:cNvPr>
          <p:cNvSpPr txBox="1"/>
          <p:nvPr/>
        </p:nvSpPr>
        <p:spPr>
          <a:xfrm>
            <a:off x="16079204" y="10935793"/>
            <a:ext cx="5044226" cy="1481226"/>
          </a:xfrm>
          <a:prstGeom prst="rect">
            <a:avLst/>
          </a:prstGeom>
          <a:noFill/>
        </p:spPr>
        <p:txBody>
          <a:bodyPr wrap="square" lIns="0" tIns="182880" rIns="182880" bIns="182880" anchor="t">
            <a:noAutofit/>
          </a:bodyPr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ACD61">
                    <a:lumMod val="40000"/>
                    <a:lumOff val="60000"/>
                  </a:srgbClr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Critical databases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ACD61">
                  <a:lumMod val="40000"/>
                  <a:lumOff val="60000"/>
                </a:srgbClr>
              </a:solidFill>
              <a:effectLst/>
              <a:uLnTx/>
              <a:uFillTx/>
              <a:latin typeface="Oracle Sans"/>
              <a:ea typeface="+mn-ea"/>
              <a:cs typeface="+mn-cs"/>
            </a:endParaRPr>
          </a:p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Native database clustering, scale up to PBs and thousands of cores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14BC9B-129D-8306-5586-BA813EC38BD7}"/>
              </a:ext>
            </a:extLst>
          </p:cNvPr>
          <p:cNvSpPr txBox="1"/>
          <p:nvPr/>
        </p:nvSpPr>
        <p:spPr>
          <a:xfrm>
            <a:off x="15631519" y="3137542"/>
            <a:ext cx="5939592" cy="1416608"/>
          </a:xfrm>
          <a:prstGeom prst="rect">
            <a:avLst/>
          </a:prstGeom>
          <a:noFill/>
        </p:spPr>
        <p:txBody>
          <a:bodyPr wrap="square" lIns="0" tIns="182880" rIns="182880" bIns="182880" anchor="t">
            <a:noAutofit/>
          </a:bodyPr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ACD61">
                    <a:lumMod val="40000"/>
                    <a:lumOff val="60000"/>
                  </a:srgbClr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Traditional apps </a:t>
            </a:r>
            <a:b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</a:b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Performance, elastic benefits without </a:t>
            </a:r>
            <a:b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</a:b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re-architecture, modernize incrementally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22E392C-ECC0-C709-C1D0-AFAD96CBC53E}"/>
              </a:ext>
            </a:extLst>
          </p:cNvPr>
          <p:cNvSpPr txBox="1"/>
          <p:nvPr/>
        </p:nvSpPr>
        <p:spPr>
          <a:xfrm>
            <a:off x="14980024" y="5140426"/>
            <a:ext cx="7242586" cy="1521224"/>
          </a:xfrm>
          <a:prstGeom prst="rect">
            <a:avLst/>
          </a:prstGeom>
          <a:noFill/>
        </p:spPr>
        <p:txBody>
          <a:bodyPr wrap="square" lIns="0" tIns="182880" rIns="182880" bIns="182880" anchor="t">
            <a:noAutofit/>
          </a:bodyPr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ACD61">
                    <a:lumMod val="40000"/>
                    <a:lumOff val="60000"/>
                  </a:srgbClr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HPC / Machine Learning</a:t>
            </a:r>
          </a:p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Scale up to 20,000 CPUs or 512 GPUs in a cluster.</a:t>
            </a:r>
            <a:b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</a:b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With supercluster, further scale to 32,768 GPU.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B98E1C8-8934-A652-2D3F-AEC4D9610063}"/>
              </a:ext>
            </a:extLst>
          </p:cNvPr>
          <p:cNvSpPr txBox="1"/>
          <p:nvPr/>
        </p:nvSpPr>
        <p:spPr>
          <a:xfrm>
            <a:off x="15734228" y="7247927"/>
            <a:ext cx="5734178" cy="1116106"/>
          </a:xfrm>
          <a:prstGeom prst="rect">
            <a:avLst/>
          </a:prstGeom>
          <a:noFill/>
        </p:spPr>
        <p:txBody>
          <a:bodyPr wrap="square" lIns="0" tIns="182880" rIns="182880" bIns="182880" anchor="t">
            <a:noAutofit/>
          </a:bodyPr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ACD61">
                    <a:lumMod val="40000"/>
                    <a:lumOff val="60000"/>
                  </a:srgbClr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Compute-intensive apps</a:t>
            </a:r>
            <a:b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</a:b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Bare metal instances for CPU and GPUs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D6CCAF-8275-DA32-B4BB-A9AC749D646C}"/>
              </a:ext>
            </a:extLst>
          </p:cNvPr>
          <p:cNvSpPr txBox="1"/>
          <p:nvPr/>
        </p:nvSpPr>
        <p:spPr>
          <a:xfrm>
            <a:off x="16026987" y="8950308"/>
            <a:ext cx="5148656" cy="1399208"/>
          </a:xfrm>
          <a:prstGeom prst="rect">
            <a:avLst/>
          </a:prstGeom>
          <a:noFill/>
        </p:spPr>
        <p:txBody>
          <a:bodyPr wrap="square" lIns="0" tIns="182880" rIns="182880" bIns="182880" anchor="t">
            <a:noAutofit/>
          </a:bodyPr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ACD61">
                    <a:lumMod val="40000"/>
                    <a:lumOff val="60000"/>
                  </a:srgbClr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Network-intensive apps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 </a:t>
            </a:r>
            <a:b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</a:b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No network contention, </a:t>
            </a:r>
            <a:b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</a:b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consistent network performance, </a:t>
            </a:r>
            <a:b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</a:b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CFBFA"/>
                </a:solidFill>
                <a:effectLst/>
                <a:uLnTx/>
                <a:uFillTx/>
                <a:latin typeface="Oracle Sans"/>
                <a:ea typeface="+mn-ea"/>
                <a:cs typeface="+mn-cs"/>
              </a:rPr>
              <a:t>lowest cost outbound in the market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2C7D68D-C9D7-46D0-7374-B32AE9D4597A}"/>
              </a:ext>
            </a:extLst>
          </p:cNvPr>
          <p:cNvCxnSpPr>
            <a:cxnSpLocks/>
          </p:cNvCxnSpPr>
          <p:nvPr/>
        </p:nvCxnSpPr>
        <p:spPr>
          <a:xfrm>
            <a:off x="14516338" y="10642654"/>
            <a:ext cx="8169958" cy="0"/>
          </a:xfrm>
          <a:prstGeom prst="line">
            <a:avLst/>
          </a:prstGeom>
          <a:noFill/>
          <a:ln w="12700" cap="flat" cmpd="sng" algn="ctr">
            <a:solidFill>
              <a:srgbClr val="81B2C3"/>
            </a:solidFill>
            <a:prstDash val="soli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C1AA244-7A20-0FDB-33CA-EA3BB96E54CA}"/>
              </a:ext>
            </a:extLst>
          </p:cNvPr>
          <p:cNvCxnSpPr>
            <a:cxnSpLocks/>
          </p:cNvCxnSpPr>
          <p:nvPr/>
        </p:nvCxnSpPr>
        <p:spPr>
          <a:xfrm>
            <a:off x="14516338" y="4847288"/>
            <a:ext cx="8169958" cy="0"/>
          </a:xfrm>
          <a:prstGeom prst="line">
            <a:avLst/>
          </a:prstGeom>
          <a:noFill/>
          <a:ln w="12700" cap="flat" cmpd="sng" algn="ctr">
            <a:solidFill>
              <a:srgbClr val="81B2C3"/>
            </a:solidFill>
            <a:prstDash val="soli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2ECB801-9BF4-E66F-1EF9-B964AF60F6ED}"/>
              </a:ext>
            </a:extLst>
          </p:cNvPr>
          <p:cNvCxnSpPr>
            <a:cxnSpLocks/>
          </p:cNvCxnSpPr>
          <p:nvPr/>
        </p:nvCxnSpPr>
        <p:spPr>
          <a:xfrm>
            <a:off x="14516338" y="6954788"/>
            <a:ext cx="8169958" cy="0"/>
          </a:xfrm>
          <a:prstGeom prst="line">
            <a:avLst/>
          </a:prstGeom>
          <a:noFill/>
          <a:ln w="12700" cap="flat" cmpd="sng" algn="ctr">
            <a:solidFill>
              <a:srgbClr val="81B2C3"/>
            </a:solidFill>
            <a:prstDash val="soli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0805B07-EDC0-F21B-FC06-4052890D38F6}"/>
              </a:ext>
            </a:extLst>
          </p:cNvPr>
          <p:cNvCxnSpPr>
            <a:cxnSpLocks/>
          </p:cNvCxnSpPr>
          <p:nvPr/>
        </p:nvCxnSpPr>
        <p:spPr>
          <a:xfrm>
            <a:off x="14516338" y="8657170"/>
            <a:ext cx="8169958" cy="0"/>
          </a:xfrm>
          <a:prstGeom prst="line">
            <a:avLst/>
          </a:prstGeom>
          <a:noFill/>
          <a:ln w="12700" cap="flat" cmpd="sng" algn="ctr">
            <a:solidFill>
              <a:srgbClr val="81B2C3"/>
            </a:solidFill>
            <a:prstDash val="solid"/>
          </a:ln>
          <a:effectLst/>
        </p:spPr>
      </p:cxnSp>
      <p:pic>
        <p:nvPicPr>
          <p:cNvPr id="59" name="OTag">
            <a:extLst>
              <a:ext uri="{FF2B5EF4-FFF2-40B4-BE49-F238E27FC236}">
                <a16:creationId xmlns:a16="http://schemas.microsoft.com/office/drawing/2014/main" id="{35758483-8C58-4AD4-FE17-666E631E9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9818" y="12896456"/>
            <a:ext cx="819666" cy="81954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13C1DB30-99A2-4D06-E782-2F6A77AF67CE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E7F02BE-E899-6685-7B55-CEE03D19B262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</p:spTree>
    <p:extLst>
      <p:ext uri="{BB962C8B-B14F-4D97-AF65-F5344CB8AC3E}">
        <p14:creationId xmlns:p14="http://schemas.microsoft.com/office/powerpoint/2010/main" val="77945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ag">
            <a:extLst>
              <a:ext uri="{FF2B5EF4-FFF2-40B4-BE49-F238E27FC236}">
                <a16:creationId xmlns:a16="http://schemas.microsoft.com/office/drawing/2014/main" id="{FB64B16B-9077-50BD-71AE-22FAF5F8E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9818" y="12896456"/>
            <a:ext cx="819666" cy="819544"/>
          </a:xfrm>
          <a:prstGeom prst="rect">
            <a:avLst/>
          </a:prstGeom>
        </p:spPr>
      </p:pic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6FA5517-AB36-475A-A5DD-F3FA19D77016}"/>
              </a:ext>
            </a:extLst>
          </p:cNvPr>
          <p:cNvSpPr/>
          <p:nvPr/>
        </p:nvSpPr>
        <p:spPr>
          <a:xfrm>
            <a:off x="17264953" y="3527019"/>
            <a:ext cx="4720593" cy="7683877"/>
          </a:xfrm>
          <a:prstGeom prst="roundRect">
            <a:avLst>
              <a:gd name="adj" fmla="val 1127"/>
            </a:avLst>
          </a:prstGeom>
          <a:solidFill>
            <a:schemeClr val="accent1">
              <a:lumMod val="50000"/>
              <a:alpha val="75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20FCCB-A315-48CA-AD03-335AA6D98534}"/>
              </a:ext>
            </a:extLst>
          </p:cNvPr>
          <p:cNvSpPr txBox="1"/>
          <p:nvPr/>
        </p:nvSpPr>
        <p:spPr>
          <a:xfrm>
            <a:off x="18163846" y="3838210"/>
            <a:ext cx="292280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Semi Bold" panose="020B0503020204020204" pitchFamily="34" charset="0"/>
                <a:ea typeface="+mn-ea"/>
                <a:cs typeface="Oracle Sans Semi Bold" panose="020B0503020204020204" pitchFamily="34" charset="0"/>
              </a:rPr>
              <a:t>Always On Security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6FA5517-AB36-475A-A5DD-F3FA19D77016}"/>
              </a:ext>
            </a:extLst>
          </p:cNvPr>
          <p:cNvSpPr/>
          <p:nvPr/>
        </p:nvSpPr>
        <p:spPr>
          <a:xfrm>
            <a:off x="12346504" y="3527019"/>
            <a:ext cx="4720593" cy="7683877"/>
          </a:xfrm>
          <a:prstGeom prst="roundRect">
            <a:avLst>
              <a:gd name="adj" fmla="val 1127"/>
            </a:avLst>
          </a:prstGeom>
          <a:solidFill>
            <a:schemeClr val="accent1">
              <a:lumMod val="50000"/>
              <a:alpha val="75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20FCCB-A315-48CA-AD03-335AA6D98534}"/>
              </a:ext>
            </a:extLst>
          </p:cNvPr>
          <p:cNvSpPr txBox="1"/>
          <p:nvPr/>
        </p:nvSpPr>
        <p:spPr>
          <a:xfrm>
            <a:off x="13245397" y="3838210"/>
            <a:ext cx="292280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Semi Bold" panose="020B0503020204020204" pitchFamily="34" charset="0"/>
                <a:ea typeface="+mn-ea"/>
                <a:cs typeface="Oracle Sans Semi Bold" panose="020B0503020204020204" pitchFamily="34" charset="0"/>
              </a:rPr>
              <a:t>Full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Semi Bold" panose="020B0503020204020204" pitchFamily="34" charset="0"/>
                <a:ea typeface="+mn-ea"/>
                <a:cs typeface="Oracle Sans Semi Bold" panose="020B0503020204020204" pitchFamily="34" charset="0"/>
              </a:rPr>
              <a:t>Flexibility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36FA5517-AB36-475A-A5DD-F3FA19D77016}"/>
              </a:ext>
            </a:extLst>
          </p:cNvPr>
          <p:cNvSpPr/>
          <p:nvPr/>
        </p:nvSpPr>
        <p:spPr>
          <a:xfrm>
            <a:off x="2509606" y="3527019"/>
            <a:ext cx="4720593" cy="7683877"/>
          </a:xfrm>
          <a:prstGeom prst="roundRect">
            <a:avLst>
              <a:gd name="adj" fmla="val 1127"/>
            </a:avLst>
          </a:prstGeom>
          <a:solidFill>
            <a:schemeClr val="accent1">
              <a:lumMod val="50000"/>
              <a:alpha val="75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04C09A-23C8-4318-BF3E-7A1DADF35CA0}"/>
              </a:ext>
            </a:extLst>
          </p:cNvPr>
          <p:cNvSpPr txBox="1"/>
          <p:nvPr/>
        </p:nvSpPr>
        <p:spPr>
          <a:xfrm>
            <a:off x="3408499" y="3838210"/>
            <a:ext cx="292280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Semi Bold" panose="020B0503020204020204" pitchFamily="34" charset="0"/>
                <a:ea typeface="+mn-ea"/>
                <a:cs typeface="Oracle Sans Semi Bold" panose="020B0503020204020204" pitchFamily="34" charset="0"/>
              </a:rPr>
              <a:t>Predictable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Semi Bold" panose="020B0503020204020204" pitchFamily="34" charset="0"/>
                <a:ea typeface="+mn-ea"/>
                <a:cs typeface="Oracle Sans Semi Bold" panose="020B0503020204020204" pitchFamily="34" charset="0"/>
              </a:rPr>
              <a:t>Performance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racle Sans Semi Bold" panose="020B0503020204020204" pitchFamily="34" charset="0"/>
              <a:ea typeface="+mn-ea"/>
              <a:cs typeface="Oracle Sans Semi Bold" panose="020B0503020204020204" pitchFamily="34" charset="0"/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36FA5517-AB36-475A-A5DD-F3FA19D77016}"/>
              </a:ext>
            </a:extLst>
          </p:cNvPr>
          <p:cNvSpPr/>
          <p:nvPr/>
        </p:nvSpPr>
        <p:spPr>
          <a:xfrm>
            <a:off x="7428055" y="3527019"/>
            <a:ext cx="4720593" cy="7683877"/>
          </a:xfrm>
          <a:prstGeom prst="roundRect">
            <a:avLst>
              <a:gd name="adj" fmla="val 1127"/>
            </a:avLst>
          </a:prstGeom>
          <a:solidFill>
            <a:schemeClr val="accent1">
              <a:lumMod val="50000"/>
              <a:alpha val="75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E79924-7E96-4499-AFDA-4A411212240F}"/>
              </a:ext>
            </a:extLst>
          </p:cNvPr>
          <p:cNvSpPr txBox="1"/>
          <p:nvPr/>
        </p:nvSpPr>
        <p:spPr>
          <a:xfrm>
            <a:off x="8417092" y="3838210"/>
            <a:ext cx="274251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Semi Bold" panose="020B0503020204020204" pitchFamily="34" charset="0"/>
                <a:ea typeface="+mn-ea"/>
                <a:cs typeface="Oracle Sans Semi Bold" panose="020B0503020204020204" pitchFamily="34" charset="0"/>
              </a:rPr>
              <a:t>No Growth Tax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12EBCCF-4F04-4365-B088-3A4E332F845A}"/>
              </a:ext>
            </a:extLst>
          </p:cNvPr>
          <p:cNvSpPr txBox="1">
            <a:spLocks/>
          </p:cNvSpPr>
          <p:nvPr/>
        </p:nvSpPr>
        <p:spPr>
          <a:xfrm>
            <a:off x="1537950" y="432000"/>
            <a:ext cx="21344875" cy="164592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18288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800" b="1" i="0" kern="1200" baseline="0">
                <a:solidFill>
                  <a:schemeClr val="tx1"/>
                </a:solidFill>
                <a:latin typeface="+mn-lt"/>
                <a:ea typeface="+mn-ea"/>
                <a:cs typeface="+mj-cs"/>
              </a:defRPr>
            </a:lvl1pPr>
          </a:lstStyle>
          <a:p>
            <a:pPr marL="0" marR="0" lvl="0" indent="0" defTabSz="18288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racle Sans Light" panose="020B0403020204020204" pitchFamily="34" charset="0"/>
                <a:ea typeface="+mn-ea"/>
                <a:cs typeface="Oracle Sans Light" panose="020B0403020204020204" pitchFamily="34" charset="0"/>
              </a:rPr>
              <a:t>OCI delivers customer outcomes</a:t>
            </a:r>
            <a:endParaRPr kumimoji="0" lang="en-SG" sz="5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racle Sans Light" panose="020B0403020204020204" pitchFamily="34" charset="0"/>
              <a:ea typeface="+mn-ea"/>
              <a:cs typeface="Oracle Sans Light" panose="020B04030202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2B1D0E-FC42-4435-A850-8C651D5D36C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51593" y="5482793"/>
            <a:ext cx="1601917" cy="865548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defTabSz="182880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dirty="0">
                <a:solidFill>
                  <a:schemeClr val="bg1"/>
                </a:solidFill>
                <a:latin typeface="Oracle Sans" panose="020B0503020204020204" pitchFamily="34" charset="0"/>
                <a:cs typeface="Oracle Sans" panose="020B0503020204020204" pitchFamily="34" charset="0"/>
              </a:rPr>
              <a:t>Compute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F7CCED-E546-44B1-B48D-2CC2DB32F22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651593" y="8532007"/>
            <a:ext cx="1857791" cy="932589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defTabSz="182880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dirty="0">
                <a:solidFill>
                  <a:schemeClr val="bg1"/>
                </a:solidFill>
                <a:latin typeface="Oracle Sans" panose="020B0503020204020204" pitchFamily="34" charset="0"/>
                <a:cs typeface="Oracle Sans" panose="020B0503020204020204" pitchFamily="34" charset="0"/>
              </a:rPr>
              <a:t>Network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F216863-F505-4BC4-A31C-64950C8C0BE3}"/>
              </a:ext>
            </a:extLst>
          </p:cNvPr>
          <p:cNvGrpSpPr>
            <a:grpSpLocks noChangeAspect="1"/>
          </p:cNvGrpSpPr>
          <p:nvPr/>
        </p:nvGrpSpPr>
        <p:grpSpPr>
          <a:xfrm>
            <a:off x="3699649" y="8580363"/>
            <a:ext cx="869204" cy="835414"/>
            <a:chOff x="5189999" y="1978275"/>
            <a:chExt cx="1086505" cy="914400"/>
          </a:xfrm>
        </p:grpSpPr>
        <p:pic>
          <p:nvPicPr>
            <p:cNvPr id="26" name="Graphic 76" descr="Wireless">
              <a:extLst>
                <a:ext uri="{FF2B5EF4-FFF2-40B4-BE49-F238E27FC236}">
                  <a16:creationId xmlns:a16="http://schemas.microsoft.com/office/drawing/2014/main" id="{FB55EC0D-B7EA-455F-A397-444AA295B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8152370">
              <a:off x="5873240" y="2336728"/>
              <a:ext cx="403264" cy="403264"/>
            </a:xfrm>
            <a:prstGeom prst="rect">
              <a:avLst/>
            </a:prstGeom>
          </p:spPr>
        </p:pic>
        <p:grpSp>
          <p:nvGrpSpPr>
            <p:cNvPr id="27" name="Graphic 66" descr="Server">
              <a:extLst>
                <a:ext uri="{FF2B5EF4-FFF2-40B4-BE49-F238E27FC236}">
                  <a16:creationId xmlns:a16="http://schemas.microsoft.com/office/drawing/2014/main" id="{ED523BF5-F31A-491E-B82C-B7B655645673}"/>
                </a:ext>
              </a:extLst>
            </p:cNvPr>
            <p:cNvGrpSpPr/>
            <p:nvPr/>
          </p:nvGrpSpPr>
          <p:grpSpPr>
            <a:xfrm>
              <a:off x="5189999" y="1978275"/>
              <a:ext cx="914400" cy="914400"/>
              <a:chOff x="5189999" y="1978275"/>
              <a:chExt cx="914400" cy="914400"/>
            </a:xfrm>
          </p:grpSpPr>
          <p:sp>
            <p:nvSpPr>
              <p:cNvPr id="29" name="Freeform: Shape 73">
                <a:extLst>
                  <a:ext uri="{FF2B5EF4-FFF2-40B4-BE49-F238E27FC236}">
                    <a16:creationId xmlns:a16="http://schemas.microsoft.com/office/drawing/2014/main" id="{E6B7A84E-B0B5-462C-B3C3-C08365F45AA9}"/>
                  </a:ext>
                </a:extLst>
              </p:cNvPr>
              <p:cNvSpPr/>
              <p:nvPr/>
            </p:nvSpPr>
            <p:spPr>
              <a:xfrm>
                <a:off x="5618624" y="2616450"/>
                <a:ext cx="57150" cy="76200"/>
              </a:xfrm>
              <a:custGeom>
                <a:avLst/>
                <a:gdLst>
                  <a:gd name="connsiteX0" fmla="*/ 0 w 57150"/>
                  <a:gd name="connsiteY0" fmla="*/ 0 h 76200"/>
                  <a:gd name="connsiteX1" fmla="*/ 57150 w 57150"/>
                  <a:gd name="connsiteY1" fmla="*/ 0 h 76200"/>
                  <a:gd name="connsiteX2" fmla="*/ 57150 w 57150"/>
                  <a:gd name="connsiteY2" fmla="*/ 76200 h 76200"/>
                  <a:gd name="connsiteX3" fmla="*/ 0 w 57150"/>
                  <a:gd name="connsiteY3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76200">
                    <a:moveTo>
                      <a:pt x="0" y="0"/>
                    </a:moveTo>
                    <a:lnTo>
                      <a:pt x="57150" y="0"/>
                    </a:lnTo>
                    <a:lnTo>
                      <a:pt x="57150" y="76200"/>
                    </a:lnTo>
                    <a:lnTo>
                      <a:pt x="0" y="76200"/>
                    </a:lnTo>
                    <a:close/>
                  </a:path>
                </a:pathLst>
              </a:custGeom>
              <a:solidFill>
                <a:schemeClr val="bg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31" name="Freeform: Shape 75">
                <a:extLst>
                  <a:ext uri="{FF2B5EF4-FFF2-40B4-BE49-F238E27FC236}">
                    <a16:creationId xmlns:a16="http://schemas.microsoft.com/office/drawing/2014/main" id="{9689CEF4-6CE7-4652-B211-57743775C9DC}"/>
                  </a:ext>
                </a:extLst>
              </p:cNvPr>
              <p:cNvSpPr/>
              <p:nvPr/>
            </p:nvSpPr>
            <p:spPr>
              <a:xfrm>
                <a:off x="5618624" y="2730750"/>
                <a:ext cx="57150" cy="57150"/>
              </a:xfrm>
              <a:custGeom>
                <a:avLst/>
                <a:gdLst>
                  <a:gd name="connsiteX0" fmla="*/ 0 w 57150"/>
                  <a:gd name="connsiteY0" fmla="*/ 0 h 57150"/>
                  <a:gd name="connsiteX1" fmla="*/ 57150 w 57150"/>
                  <a:gd name="connsiteY1" fmla="*/ 0 h 57150"/>
                  <a:gd name="connsiteX2" fmla="*/ 57150 w 57150"/>
                  <a:gd name="connsiteY2" fmla="*/ 57150 h 57150"/>
                  <a:gd name="connsiteX3" fmla="*/ 0 w 57150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57150">
                    <a:moveTo>
                      <a:pt x="0" y="0"/>
                    </a:moveTo>
                    <a:lnTo>
                      <a:pt x="57150" y="0"/>
                    </a:lnTo>
                    <a:lnTo>
                      <a:pt x="57150" y="571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chemeClr val="bg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36" name="Freeform: Shape 77">
                <a:extLst>
                  <a:ext uri="{FF2B5EF4-FFF2-40B4-BE49-F238E27FC236}">
                    <a16:creationId xmlns:a16="http://schemas.microsoft.com/office/drawing/2014/main" id="{EEB3BBA2-FE4B-4A89-A1A3-03528FC99142}"/>
                  </a:ext>
                </a:extLst>
              </p:cNvPr>
              <p:cNvSpPr/>
              <p:nvPr/>
            </p:nvSpPr>
            <p:spPr>
              <a:xfrm>
                <a:off x="5713874" y="2730750"/>
                <a:ext cx="276225" cy="57150"/>
              </a:xfrm>
              <a:custGeom>
                <a:avLst/>
                <a:gdLst>
                  <a:gd name="connsiteX0" fmla="*/ 0 w 276225"/>
                  <a:gd name="connsiteY0" fmla="*/ 0 h 57150"/>
                  <a:gd name="connsiteX1" fmla="*/ 276225 w 276225"/>
                  <a:gd name="connsiteY1" fmla="*/ 0 h 57150"/>
                  <a:gd name="connsiteX2" fmla="*/ 276225 w 276225"/>
                  <a:gd name="connsiteY2" fmla="*/ 57150 h 57150"/>
                  <a:gd name="connsiteX3" fmla="*/ 0 w 276225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225" h="57150">
                    <a:moveTo>
                      <a:pt x="0" y="0"/>
                    </a:moveTo>
                    <a:lnTo>
                      <a:pt x="276225" y="0"/>
                    </a:lnTo>
                    <a:lnTo>
                      <a:pt x="276225" y="571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chemeClr val="bg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37" name="Freeform: Shape 79">
                <a:extLst>
                  <a:ext uri="{FF2B5EF4-FFF2-40B4-BE49-F238E27FC236}">
                    <a16:creationId xmlns:a16="http://schemas.microsoft.com/office/drawing/2014/main" id="{FB97872B-44D6-43F5-BA75-897DC3677185}"/>
                  </a:ext>
                </a:extLst>
              </p:cNvPr>
              <p:cNvSpPr/>
              <p:nvPr/>
            </p:nvSpPr>
            <p:spPr>
              <a:xfrm>
                <a:off x="5304299" y="2730750"/>
                <a:ext cx="276225" cy="57150"/>
              </a:xfrm>
              <a:custGeom>
                <a:avLst/>
                <a:gdLst>
                  <a:gd name="connsiteX0" fmla="*/ 0 w 276225"/>
                  <a:gd name="connsiteY0" fmla="*/ 0 h 57150"/>
                  <a:gd name="connsiteX1" fmla="*/ 276225 w 276225"/>
                  <a:gd name="connsiteY1" fmla="*/ 0 h 57150"/>
                  <a:gd name="connsiteX2" fmla="*/ 276225 w 276225"/>
                  <a:gd name="connsiteY2" fmla="*/ 57150 h 57150"/>
                  <a:gd name="connsiteX3" fmla="*/ 0 w 276225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225" h="57150">
                    <a:moveTo>
                      <a:pt x="0" y="0"/>
                    </a:moveTo>
                    <a:lnTo>
                      <a:pt x="276225" y="0"/>
                    </a:lnTo>
                    <a:lnTo>
                      <a:pt x="276225" y="571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chemeClr val="bg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38" name="Freeform: Shape 88">
                <a:extLst>
                  <a:ext uri="{FF2B5EF4-FFF2-40B4-BE49-F238E27FC236}">
                    <a16:creationId xmlns:a16="http://schemas.microsoft.com/office/drawing/2014/main" id="{87EB8D1F-C82D-4B93-B955-90957DD07C12}"/>
                  </a:ext>
                </a:extLst>
              </p:cNvPr>
              <p:cNvSpPr/>
              <p:nvPr/>
            </p:nvSpPr>
            <p:spPr>
              <a:xfrm>
                <a:off x="5342399" y="2464050"/>
                <a:ext cx="609600" cy="152400"/>
              </a:xfrm>
              <a:custGeom>
                <a:avLst/>
                <a:gdLst>
                  <a:gd name="connsiteX0" fmla="*/ 575501 w 609600"/>
                  <a:gd name="connsiteY0" fmla="*/ 0 h 152400"/>
                  <a:gd name="connsiteX1" fmla="*/ 34100 w 609600"/>
                  <a:gd name="connsiteY1" fmla="*/ 0 h 152400"/>
                  <a:gd name="connsiteX2" fmla="*/ 0 w 609600"/>
                  <a:gd name="connsiteY2" fmla="*/ 34100 h 152400"/>
                  <a:gd name="connsiteX3" fmla="*/ 0 w 609600"/>
                  <a:gd name="connsiteY3" fmla="*/ 118300 h 152400"/>
                  <a:gd name="connsiteX4" fmla="*/ 34100 w 609600"/>
                  <a:gd name="connsiteY4" fmla="*/ 152400 h 152400"/>
                  <a:gd name="connsiteX5" fmla="*/ 575501 w 609600"/>
                  <a:gd name="connsiteY5" fmla="*/ 152400 h 152400"/>
                  <a:gd name="connsiteX6" fmla="*/ 609600 w 609600"/>
                  <a:gd name="connsiteY6" fmla="*/ 118300 h 152400"/>
                  <a:gd name="connsiteX7" fmla="*/ 609600 w 609600"/>
                  <a:gd name="connsiteY7" fmla="*/ 34100 h 152400"/>
                  <a:gd name="connsiteX8" fmla="*/ 575501 w 609600"/>
                  <a:gd name="connsiteY8" fmla="*/ 0 h 152400"/>
                  <a:gd name="connsiteX9" fmla="*/ 95250 w 609600"/>
                  <a:gd name="connsiteY9" fmla="*/ 95250 h 152400"/>
                  <a:gd name="connsiteX10" fmla="*/ 76200 w 609600"/>
                  <a:gd name="connsiteY10" fmla="*/ 76200 h 152400"/>
                  <a:gd name="connsiteX11" fmla="*/ 95250 w 609600"/>
                  <a:gd name="connsiteY11" fmla="*/ 57150 h 152400"/>
                  <a:gd name="connsiteX12" fmla="*/ 114300 w 609600"/>
                  <a:gd name="connsiteY12" fmla="*/ 76200 h 152400"/>
                  <a:gd name="connsiteX13" fmla="*/ 95250 w 609600"/>
                  <a:gd name="connsiteY13" fmla="*/ 95250 h 152400"/>
                  <a:gd name="connsiteX14" fmla="*/ 190500 w 609600"/>
                  <a:gd name="connsiteY14" fmla="*/ 95250 h 152400"/>
                  <a:gd name="connsiteX15" fmla="*/ 171450 w 609600"/>
                  <a:gd name="connsiteY15" fmla="*/ 76200 h 152400"/>
                  <a:gd name="connsiteX16" fmla="*/ 190500 w 609600"/>
                  <a:gd name="connsiteY16" fmla="*/ 57150 h 152400"/>
                  <a:gd name="connsiteX17" fmla="*/ 209550 w 609600"/>
                  <a:gd name="connsiteY17" fmla="*/ 76200 h 152400"/>
                  <a:gd name="connsiteX18" fmla="*/ 190500 w 609600"/>
                  <a:gd name="connsiteY18" fmla="*/ 95250 h 152400"/>
                  <a:gd name="connsiteX19" fmla="*/ 285750 w 609600"/>
                  <a:gd name="connsiteY19" fmla="*/ 95250 h 152400"/>
                  <a:gd name="connsiteX20" fmla="*/ 266700 w 609600"/>
                  <a:gd name="connsiteY20" fmla="*/ 76200 h 152400"/>
                  <a:gd name="connsiteX21" fmla="*/ 285750 w 609600"/>
                  <a:gd name="connsiteY21" fmla="*/ 57150 h 152400"/>
                  <a:gd name="connsiteX22" fmla="*/ 304800 w 609600"/>
                  <a:gd name="connsiteY22" fmla="*/ 76200 h 152400"/>
                  <a:gd name="connsiteX23" fmla="*/ 285750 w 609600"/>
                  <a:gd name="connsiteY23" fmla="*/ 9525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09600" h="152400">
                    <a:moveTo>
                      <a:pt x="575501" y="0"/>
                    </a:moveTo>
                    <a:lnTo>
                      <a:pt x="34100" y="0"/>
                    </a:lnTo>
                    <a:cubicBezTo>
                      <a:pt x="15267" y="0"/>
                      <a:pt x="0" y="15267"/>
                      <a:pt x="0" y="34100"/>
                    </a:cubicBezTo>
                    <a:lnTo>
                      <a:pt x="0" y="118300"/>
                    </a:lnTo>
                    <a:cubicBezTo>
                      <a:pt x="0" y="137133"/>
                      <a:pt x="15267" y="152400"/>
                      <a:pt x="34100" y="152400"/>
                    </a:cubicBezTo>
                    <a:lnTo>
                      <a:pt x="575501" y="152400"/>
                    </a:lnTo>
                    <a:cubicBezTo>
                      <a:pt x="594333" y="152400"/>
                      <a:pt x="609600" y="137133"/>
                      <a:pt x="609600" y="118300"/>
                    </a:cubicBezTo>
                    <a:lnTo>
                      <a:pt x="609600" y="34100"/>
                    </a:lnTo>
                    <a:cubicBezTo>
                      <a:pt x="609600" y="15267"/>
                      <a:pt x="594333" y="0"/>
                      <a:pt x="575501" y="0"/>
                    </a:cubicBezTo>
                    <a:close/>
                    <a:moveTo>
                      <a:pt x="95250" y="95250"/>
                    </a:moveTo>
                    <a:cubicBezTo>
                      <a:pt x="84729" y="95250"/>
                      <a:pt x="76200" y="86721"/>
                      <a:pt x="76200" y="76200"/>
                    </a:cubicBezTo>
                    <a:cubicBezTo>
                      <a:pt x="76200" y="65679"/>
                      <a:pt x="84729" y="57150"/>
                      <a:pt x="95250" y="57150"/>
                    </a:cubicBezTo>
                    <a:cubicBezTo>
                      <a:pt x="105771" y="57150"/>
                      <a:pt x="114300" y="65679"/>
                      <a:pt x="114300" y="76200"/>
                    </a:cubicBezTo>
                    <a:cubicBezTo>
                      <a:pt x="114300" y="86721"/>
                      <a:pt x="105771" y="95250"/>
                      <a:pt x="95250" y="95250"/>
                    </a:cubicBezTo>
                    <a:close/>
                    <a:moveTo>
                      <a:pt x="190500" y="95250"/>
                    </a:moveTo>
                    <a:cubicBezTo>
                      <a:pt x="179979" y="95250"/>
                      <a:pt x="171450" y="86721"/>
                      <a:pt x="171450" y="76200"/>
                    </a:cubicBezTo>
                    <a:cubicBezTo>
                      <a:pt x="171450" y="65679"/>
                      <a:pt x="179979" y="57150"/>
                      <a:pt x="190500" y="57150"/>
                    </a:cubicBezTo>
                    <a:cubicBezTo>
                      <a:pt x="201021" y="57150"/>
                      <a:pt x="209550" y="65679"/>
                      <a:pt x="209550" y="76200"/>
                    </a:cubicBezTo>
                    <a:cubicBezTo>
                      <a:pt x="209550" y="86721"/>
                      <a:pt x="201021" y="95250"/>
                      <a:pt x="190500" y="95250"/>
                    </a:cubicBezTo>
                    <a:close/>
                    <a:moveTo>
                      <a:pt x="285750" y="95250"/>
                    </a:moveTo>
                    <a:cubicBezTo>
                      <a:pt x="275229" y="95250"/>
                      <a:pt x="266700" y="86721"/>
                      <a:pt x="266700" y="76200"/>
                    </a:cubicBezTo>
                    <a:cubicBezTo>
                      <a:pt x="266700" y="65679"/>
                      <a:pt x="275229" y="57150"/>
                      <a:pt x="285750" y="57150"/>
                    </a:cubicBezTo>
                    <a:cubicBezTo>
                      <a:pt x="296271" y="57150"/>
                      <a:pt x="304800" y="65679"/>
                      <a:pt x="304800" y="76200"/>
                    </a:cubicBezTo>
                    <a:cubicBezTo>
                      <a:pt x="304800" y="86721"/>
                      <a:pt x="296271" y="95250"/>
                      <a:pt x="285750" y="95250"/>
                    </a:cubicBezTo>
                    <a:close/>
                  </a:path>
                </a:pathLst>
              </a:custGeom>
              <a:solidFill>
                <a:schemeClr val="bg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42" name="Freeform: Shape 89">
                <a:extLst>
                  <a:ext uri="{FF2B5EF4-FFF2-40B4-BE49-F238E27FC236}">
                    <a16:creationId xmlns:a16="http://schemas.microsoft.com/office/drawing/2014/main" id="{2639515E-3CC6-458F-B8FB-3990DC7E29BA}"/>
                  </a:ext>
                </a:extLst>
              </p:cNvPr>
              <p:cNvSpPr/>
              <p:nvPr/>
            </p:nvSpPr>
            <p:spPr>
              <a:xfrm>
                <a:off x="5342399" y="2273550"/>
                <a:ext cx="609600" cy="152400"/>
              </a:xfrm>
              <a:custGeom>
                <a:avLst/>
                <a:gdLst>
                  <a:gd name="connsiteX0" fmla="*/ 575501 w 609600"/>
                  <a:gd name="connsiteY0" fmla="*/ 0 h 152400"/>
                  <a:gd name="connsiteX1" fmla="*/ 34100 w 609600"/>
                  <a:gd name="connsiteY1" fmla="*/ 0 h 152400"/>
                  <a:gd name="connsiteX2" fmla="*/ 0 w 609600"/>
                  <a:gd name="connsiteY2" fmla="*/ 34100 h 152400"/>
                  <a:gd name="connsiteX3" fmla="*/ 0 w 609600"/>
                  <a:gd name="connsiteY3" fmla="*/ 118300 h 152400"/>
                  <a:gd name="connsiteX4" fmla="*/ 34100 w 609600"/>
                  <a:gd name="connsiteY4" fmla="*/ 152400 h 152400"/>
                  <a:gd name="connsiteX5" fmla="*/ 575501 w 609600"/>
                  <a:gd name="connsiteY5" fmla="*/ 152400 h 152400"/>
                  <a:gd name="connsiteX6" fmla="*/ 609600 w 609600"/>
                  <a:gd name="connsiteY6" fmla="*/ 118300 h 152400"/>
                  <a:gd name="connsiteX7" fmla="*/ 609600 w 609600"/>
                  <a:gd name="connsiteY7" fmla="*/ 34100 h 152400"/>
                  <a:gd name="connsiteX8" fmla="*/ 575501 w 609600"/>
                  <a:gd name="connsiteY8" fmla="*/ 0 h 152400"/>
                  <a:gd name="connsiteX9" fmla="*/ 95250 w 609600"/>
                  <a:gd name="connsiteY9" fmla="*/ 95250 h 152400"/>
                  <a:gd name="connsiteX10" fmla="*/ 76200 w 609600"/>
                  <a:gd name="connsiteY10" fmla="*/ 76200 h 152400"/>
                  <a:gd name="connsiteX11" fmla="*/ 95250 w 609600"/>
                  <a:gd name="connsiteY11" fmla="*/ 57150 h 152400"/>
                  <a:gd name="connsiteX12" fmla="*/ 114300 w 609600"/>
                  <a:gd name="connsiteY12" fmla="*/ 76200 h 152400"/>
                  <a:gd name="connsiteX13" fmla="*/ 95250 w 609600"/>
                  <a:gd name="connsiteY13" fmla="*/ 95250 h 152400"/>
                  <a:gd name="connsiteX14" fmla="*/ 190500 w 609600"/>
                  <a:gd name="connsiteY14" fmla="*/ 95250 h 152400"/>
                  <a:gd name="connsiteX15" fmla="*/ 171450 w 609600"/>
                  <a:gd name="connsiteY15" fmla="*/ 76200 h 152400"/>
                  <a:gd name="connsiteX16" fmla="*/ 190500 w 609600"/>
                  <a:gd name="connsiteY16" fmla="*/ 57150 h 152400"/>
                  <a:gd name="connsiteX17" fmla="*/ 209550 w 609600"/>
                  <a:gd name="connsiteY17" fmla="*/ 76200 h 152400"/>
                  <a:gd name="connsiteX18" fmla="*/ 190500 w 609600"/>
                  <a:gd name="connsiteY18" fmla="*/ 95250 h 152400"/>
                  <a:gd name="connsiteX19" fmla="*/ 285750 w 609600"/>
                  <a:gd name="connsiteY19" fmla="*/ 95250 h 152400"/>
                  <a:gd name="connsiteX20" fmla="*/ 266700 w 609600"/>
                  <a:gd name="connsiteY20" fmla="*/ 76200 h 152400"/>
                  <a:gd name="connsiteX21" fmla="*/ 285750 w 609600"/>
                  <a:gd name="connsiteY21" fmla="*/ 57150 h 152400"/>
                  <a:gd name="connsiteX22" fmla="*/ 304800 w 609600"/>
                  <a:gd name="connsiteY22" fmla="*/ 76200 h 152400"/>
                  <a:gd name="connsiteX23" fmla="*/ 285750 w 609600"/>
                  <a:gd name="connsiteY23" fmla="*/ 9525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09600" h="152400">
                    <a:moveTo>
                      <a:pt x="575501" y="0"/>
                    </a:moveTo>
                    <a:lnTo>
                      <a:pt x="34100" y="0"/>
                    </a:lnTo>
                    <a:cubicBezTo>
                      <a:pt x="15267" y="0"/>
                      <a:pt x="0" y="15267"/>
                      <a:pt x="0" y="34100"/>
                    </a:cubicBezTo>
                    <a:lnTo>
                      <a:pt x="0" y="118300"/>
                    </a:lnTo>
                    <a:cubicBezTo>
                      <a:pt x="0" y="137133"/>
                      <a:pt x="15267" y="152400"/>
                      <a:pt x="34100" y="152400"/>
                    </a:cubicBezTo>
                    <a:lnTo>
                      <a:pt x="575501" y="152400"/>
                    </a:lnTo>
                    <a:cubicBezTo>
                      <a:pt x="594333" y="152400"/>
                      <a:pt x="609600" y="137133"/>
                      <a:pt x="609600" y="118300"/>
                    </a:cubicBezTo>
                    <a:lnTo>
                      <a:pt x="609600" y="34100"/>
                    </a:lnTo>
                    <a:cubicBezTo>
                      <a:pt x="609600" y="15267"/>
                      <a:pt x="594333" y="0"/>
                      <a:pt x="575501" y="0"/>
                    </a:cubicBezTo>
                    <a:close/>
                    <a:moveTo>
                      <a:pt x="95250" y="95250"/>
                    </a:moveTo>
                    <a:cubicBezTo>
                      <a:pt x="84729" y="95250"/>
                      <a:pt x="76200" y="86721"/>
                      <a:pt x="76200" y="76200"/>
                    </a:cubicBezTo>
                    <a:cubicBezTo>
                      <a:pt x="76200" y="65679"/>
                      <a:pt x="84729" y="57150"/>
                      <a:pt x="95250" y="57150"/>
                    </a:cubicBezTo>
                    <a:cubicBezTo>
                      <a:pt x="105771" y="57150"/>
                      <a:pt x="114300" y="65679"/>
                      <a:pt x="114300" y="76200"/>
                    </a:cubicBezTo>
                    <a:cubicBezTo>
                      <a:pt x="114300" y="86721"/>
                      <a:pt x="105771" y="95250"/>
                      <a:pt x="95250" y="95250"/>
                    </a:cubicBezTo>
                    <a:close/>
                    <a:moveTo>
                      <a:pt x="190500" y="95250"/>
                    </a:moveTo>
                    <a:cubicBezTo>
                      <a:pt x="179979" y="95250"/>
                      <a:pt x="171450" y="86721"/>
                      <a:pt x="171450" y="76200"/>
                    </a:cubicBezTo>
                    <a:cubicBezTo>
                      <a:pt x="171450" y="65679"/>
                      <a:pt x="179979" y="57150"/>
                      <a:pt x="190500" y="57150"/>
                    </a:cubicBezTo>
                    <a:cubicBezTo>
                      <a:pt x="201021" y="57150"/>
                      <a:pt x="209550" y="65679"/>
                      <a:pt x="209550" y="76200"/>
                    </a:cubicBezTo>
                    <a:cubicBezTo>
                      <a:pt x="209550" y="86721"/>
                      <a:pt x="201021" y="95250"/>
                      <a:pt x="190500" y="95250"/>
                    </a:cubicBezTo>
                    <a:close/>
                    <a:moveTo>
                      <a:pt x="285750" y="95250"/>
                    </a:moveTo>
                    <a:cubicBezTo>
                      <a:pt x="275229" y="95250"/>
                      <a:pt x="266700" y="86721"/>
                      <a:pt x="266700" y="76200"/>
                    </a:cubicBezTo>
                    <a:cubicBezTo>
                      <a:pt x="266700" y="65679"/>
                      <a:pt x="275229" y="57150"/>
                      <a:pt x="285750" y="57150"/>
                    </a:cubicBezTo>
                    <a:cubicBezTo>
                      <a:pt x="296271" y="57150"/>
                      <a:pt x="304800" y="65679"/>
                      <a:pt x="304800" y="76200"/>
                    </a:cubicBezTo>
                    <a:cubicBezTo>
                      <a:pt x="304800" y="86721"/>
                      <a:pt x="296271" y="95250"/>
                      <a:pt x="285750" y="95250"/>
                    </a:cubicBezTo>
                    <a:close/>
                  </a:path>
                </a:pathLst>
              </a:custGeom>
              <a:solidFill>
                <a:schemeClr val="bg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  <p:sp>
            <p:nvSpPr>
              <p:cNvPr id="43" name="Freeform: Shape 90">
                <a:extLst>
                  <a:ext uri="{FF2B5EF4-FFF2-40B4-BE49-F238E27FC236}">
                    <a16:creationId xmlns:a16="http://schemas.microsoft.com/office/drawing/2014/main" id="{127FFD89-416B-4773-9E4E-D08CB0959411}"/>
                  </a:ext>
                </a:extLst>
              </p:cNvPr>
              <p:cNvSpPr/>
              <p:nvPr/>
            </p:nvSpPr>
            <p:spPr>
              <a:xfrm>
                <a:off x="5342399" y="2083050"/>
                <a:ext cx="609600" cy="152400"/>
              </a:xfrm>
              <a:custGeom>
                <a:avLst/>
                <a:gdLst>
                  <a:gd name="connsiteX0" fmla="*/ 575501 w 609600"/>
                  <a:gd name="connsiteY0" fmla="*/ 0 h 152400"/>
                  <a:gd name="connsiteX1" fmla="*/ 34100 w 609600"/>
                  <a:gd name="connsiteY1" fmla="*/ 0 h 152400"/>
                  <a:gd name="connsiteX2" fmla="*/ 0 w 609600"/>
                  <a:gd name="connsiteY2" fmla="*/ 34100 h 152400"/>
                  <a:gd name="connsiteX3" fmla="*/ 0 w 609600"/>
                  <a:gd name="connsiteY3" fmla="*/ 118301 h 152400"/>
                  <a:gd name="connsiteX4" fmla="*/ 34100 w 609600"/>
                  <a:gd name="connsiteY4" fmla="*/ 152400 h 152400"/>
                  <a:gd name="connsiteX5" fmla="*/ 575501 w 609600"/>
                  <a:gd name="connsiteY5" fmla="*/ 152400 h 152400"/>
                  <a:gd name="connsiteX6" fmla="*/ 609600 w 609600"/>
                  <a:gd name="connsiteY6" fmla="*/ 118301 h 152400"/>
                  <a:gd name="connsiteX7" fmla="*/ 609600 w 609600"/>
                  <a:gd name="connsiteY7" fmla="*/ 34100 h 152400"/>
                  <a:gd name="connsiteX8" fmla="*/ 575501 w 609600"/>
                  <a:gd name="connsiteY8" fmla="*/ 0 h 152400"/>
                  <a:gd name="connsiteX9" fmla="*/ 95250 w 609600"/>
                  <a:gd name="connsiteY9" fmla="*/ 95250 h 152400"/>
                  <a:gd name="connsiteX10" fmla="*/ 76200 w 609600"/>
                  <a:gd name="connsiteY10" fmla="*/ 76200 h 152400"/>
                  <a:gd name="connsiteX11" fmla="*/ 95250 w 609600"/>
                  <a:gd name="connsiteY11" fmla="*/ 57150 h 152400"/>
                  <a:gd name="connsiteX12" fmla="*/ 114300 w 609600"/>
                  <a:gd name="connsiteY12" fmla="*/ 76200 h 152400"/>
                  <a:gd name="connsiteX13" fmla="*/ 95250 w 609600"/>
                  <a:gd name="connsiteY13" fmla="*/ 95250 h 152400"/>
                  <a:gd name="connsiteX14" fmla="*/ 190500 w 609600"/>
                  <a:gd name="connsiteY14" fmla="*/ 95250 h 152400"/>
                  <a:gd name="connsiteX15" fmla="*/ 171450 w 609600"/>
                  <a:gd name="connsiteY15" fmla="*/ 76200 h 152400"/>
                  <a:gd name="connsiteX16" fmla="*/ 190500 w 609600"/>
                  <a:gd name="connsiteY16" fmla="*/ 57150 h 152400"/>
                  <a:gd name="connsiteX17" fmla="*/ 209550 w 609600"/>
                  <a:gd name="connsiteY17" fmla="*/ 76200 h 152400"/>
                  <a:gd name="connsiteX18" fmla="*/ 190500 w 609600"/>
                  <a:gd name="connsiteY18" fmla="*/ 95250 h 152400"/>
                  <a:gd name="connsiteX19" fmla="*/ 285750 w 609600"/>
                  <a:gd name="connsiteY19" fmla="*/ 95250 h 152400"/>
                  <a:gd name="connsiteX20" fmla="*/ 266700 w 609600"/>
                  <a:gd name="connsiteY20" fmla="*/ 76200 h 152400"/>
                  <a:gd name="connsiteX21" fmla="*/ 285750 w 609600"/>
                  <a:gd name="connsiteY21" fmla="*/ 57150 h 152400"/>
                  <a:gd name="connsiteX22" fmla="*/ 304800 w 609600"/>
                  <a:gd name="connsiteY22" fmla="*/ 76200 h 152400"/>
                  <a:gd name="connsiteX23" fmla="*/ 285750 w 609600"/>
                  <a:gd name="connsiteY23" fmla="*/ 9525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09600" h="152400">
                    <a:moveTo>
                      <a:pt x="575501" y="0"/>
                    </a:moveTo>
                    <a:lnTo>
                      <a:pt x="34100" y="0"/>
                    </a:lnTo>
                    <a:cubicBezTo>
                      <a:pt x="15267" y="0"/>
                      <a:pt x="0" y="15267"/>
                      <a:pt x="0" y="34100"/>
                    </a:cubicBezTo>
                    <a:lnTo>
                      <a:pt x="0" y="118301"/>
                    </a:lnTo>
                    <a:cubicBezTo>
                      <a:pt x="0" y="137133"/>
                      <a:pt x="15267" y="152400"/>
                      <a:pt x="34100" y="152400"/>
                    </a:cubicBezTo>
                    <a:lnTo>
                      <a:pt x="575501" y="152400"/>
                    </a:lnTo>
                    <a:cubicBezTo>
                      <a:pt x="594333" y="152400"/>
                      <a:pt x="609600" y="137133"/>
                      <a:pt x="609600" y="118301"/>
                    </a:cubicBezTo>
                    <a:lnTo>
                      <a:pt x="609600" y="34100"/>
                    </a:lnTo>
                    <a:cubicBezTo>
                      <a:pt x="609600" y="15267"/>
                      <a:pt x="594333" y="0"/>
                      <a:pt x="575501" y="0"/>
                    </a:cubicBezTo>
                    <a:close/>
                    <a:moveTo>
                      <a:pt x="95250" y="95250"/>
                    </a:moveTo>
                    <a:cubicBezTo>
                      <a:pt x="84729" y="95250"/>
                      <a:pt x="76200" y="86721"/>
                      <a:pt x="76200" y="76200"/>
                    </a:cubicBezTo>
                    <a:cubicBezTo>
                      <a:pt x="76200" y="65679"/>
                      <a:pt x="84729" y="57150"/>
                      <a:pt x="95250" y="57150"/>
                    </a:cubicBezTo>
                    <a:cubicBezTo>
                      <a:pt x="105771" y="57150"/>
                      <a:pt x="114300" y="65679"/>
                      <a:pt x="114300" y="76200"/>
                    </a:cubicBezTo>
                    <a:cubicBezTo>
                      <a:pt x="114300" y="86721"/>
                      <a:pt x="105771" y="95250"/>
                      <a:pt x="95250" y="95250"/>
                    </a:cubicBezTo>
                    <a:close/>
                    <a:moveTo>
                      <a:pt x="190500" y="95250"/>
                    </a:moveTo>
                    <a:cubicBezTo>
                      <a:pt x="179979" y="95250"/>
                      <a:pt x="171450" y="86721"/>
                      <a:pt x="171450" y="76200"/>
                    </a:cubicBezTo>
                    <a:cubicBezTo>
                      <a:pt x="171450" y="65679"/>
                      <a:pt x="179979" y="57150"/>
                      <a:pt x="190500" y="57150"/>
                    </a:cubicBezTo>
                    <a:cubicBezTo>
                      <a:pt x="201021" y="57150"/>
                      <a:pt x="209550" y="65679"/>
                      <a:pt x="209550" y="76200"/>
                    </a:cubicBezTo>
                    <a:cubicBezTo>
                      <a:pt x="209550" y="86721"/>
                      <a:pt x="201021" y="95250"/>
                      <a:pt x="190500" y="95250"/>
                    </a:cubicBezTo>
                    <a:close/>
                    <a:moveTo>
                      <a:pt x="285750" y="95250"/>
                    </a:moveTo>
                    <a:cubicBezTo>
                      <a:pt x="275229" y="95250"/>
                      <a:pt x="266700" y="86721"/>
                      <a:pt x="266700" y="76200"/>
                    </a:cubicBezTo>
                    <a:cubicBezTo>
                      <a:pt x="266700" y="65679"/>
                      <a:pt x="275229" y="57150"/>
                      <a:pt x="285750" y="57150"/>
                    </a:cubicBezTo>
                    <a:cubicBezTo>
                      <a:pt x="296271" y="57150"/>
                      <a:pt x="304800" y="65679"/>
                      <a:pt x="304800" y="76200"/>
                    </a:cubicBezTo>
                    <a:cubicBezTo>
                      <a:pt x="304800" y="86721"/>
                      <a:pt x="296271" y="95250"/>
                      <a:pt x="285750" y="95250"/>
                    </a:cubicBezTo>
                    <a:close/>
                  </a:path>
                </a:pathLst>
              </a:custGeom>
              <a:solidFill>
                <a:schemeClr val="bg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3600"/>
              </a:p>
            </p:txBody>
          </p:sp>
        </p:grpSp>
      </p:grpSp>
      <p:grpSp>
        <p:nvGrpSpPr>
          <p:cNvPr id="44" name="Graphic 70" descr="Database">
            <a:extLst>
              <a:ext uri="{FF2B5EF4-FFF2-40B4-BE49-F238E27FC236}">
                <a16:creationId xmlns:a16="http://schemas.microsoft.com/office/drawing/2014/main" id="{6271ACCA-3DCA-428F-BEF8-EEA1EFCA0A51}"/>
              </a:ext>
            </a:extLst>
          </p:cNvPr>
          <p:cNvGrpSpPr/>
          <p:nvPr/>
        </p:nvGrpSpPr>
        <p:grpSpPr>
          <a:xfrm>
            <a:off x="3920891" y="5648031"/>
            <a:ext cx="426720" cy="611466"/>
            <a:chOff x="3148264" y="1566156"/>
            <a:chExt cx="213360" cy="289560"/>
          </a:xfrm>
          <a:solidFill>
            <a:srgbClr val="FCFBFA"/>
          </a:solidFill>
        </p:grpSpPr>
        <p:sp>
          <p:nvSpPr>
            <p:cNvPr id="45" name="Freeform: Shape 48">
              <a:extLst>
                <a:ext uri="{FF2B5EF4-FFF2-40B4-BE49-F238E27FC236}">
                  <a16:creationId xmlns:a16="http://schemas.microsoft.com/office/drawing/2014/main" id="{B1E15F02-1266-4ADD-A70B-27484DA74EF5}"/>
                </a:ext>
              </a:extLst>
            </p:cNvPr>
            <p:cNvSpPr/>
            <p:nvPr/>
          </p:nvSpPr>
          <p:spPr>
            <a:xfrm>
              <a:off x="3148264" y="1566156"/>
              <a:ext cx="213360" cy="60960"/>
            </a:xfrm>
            <a:custGeom>
              <a:avLst/>
              <a:gdLst>
                <a:gd name="connsiteX0" fmla="*/ 213360 w 213360"/>
                <a:gd name="connsiteY0" fmla="*/ 30480 h 60960"/>
                <a:gd name="connsiteX1" fmla="*/ 106680 w 213360"/>
                <a:gd name="connsiteY1" fmla="*/ 60960 h 60960"/>
                <a:gd name="connsiteX2" fmla="*/ 0 w 213360"/>
                <a:gd name="connsiteY2" fmla="*/ 30480 h 60960"/>
                <a:gd name="connsiteX3" fmla="*/ 106680 w 213360"/>
                <a:gd name="connsiteY3" fmla="*/ 0 h 60960"/>
                <a:gd name="connsiteX4" fmla="*/ 213360 w 213360"/>
                <a:gd name="connsiteY4" fmla="*/ 30480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" h="60960">
                  <a:moveTo>
                    <a:pt x="213360" y="30480"/>
                  </a:moveTo>
                  <a:cubicBezTo>
                    <a:pt x="213360" y="47314"/>
                    <a:pt x="165598" y="60960"/>
                    <a:pt x="106680" y="60960"/>
                  </a:cubicBezTo>
                  <a:cubicBezTo>
                    <a:pt x="47762" y="60960"/>
                    <a:pt x="0" y="47314"/>
                    <a:pt x="0" y="30480"/>
                  </a:cubicBezTo>
                  <a:cubicBezTo>
                    <a:pt x="0" y="13646"/>
                    <a:pt x="47762" y="0"/>
                    <a:pt x="106680" y="0"/>
                  </a:cubicBezTo>
                  <a:cubicBezTo>
                    <a:pt x="165598" y="0"/>
                    <a:pt x="213360" y="13646"/>
                    <a:pt x="213360" y="30480"/>
                  </a:cubicBezTo>
                  <a:close/>
                </a:path>
              </a:pathLst>
            </a:custGeom>
            <a:solidFill>
              <a:schemeClr val="bg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3600"/>
            </a:p>
          </p:txBody>
        </p:sp>
        <p:sp>
          <p:nvSpPr>
            <p:cNvPr id="46" name="Freeform: Shape 49">
              <a:extLst>
                <a:ext uri="{FF2B5EF4-FFF2-40B4-BE49-F238E27FC236}">
                  <a16:creationId xmlns:a16="http://schemas.microsoft.com/office/drawing/2014/main" id="{19EF8BDF-1B30-434A-8C64-1AC82911AA0C}"/>
                </a:ext>
              </a:extLst>
            </p:cNvPr>
            <p:cNvSpPr/>
            <p:nvPr/>
          </p:nvSpPr>
          <p:spPr>
            <a:xfrm>
              <a:off x="3148264" y="1611876"/>
              <a:ext cx="213360" cy="91440"/>
            </a:xfrm>
            <a:custGeom>
              <a:avLst/>
              <a:gdLst>
                <a:gd name="connsiteX0" fmla="*/ 182880 w 213360"/>
                <a:gd name="connsiteY0" fmla="*/ 60960 h 91440"/>
                <a:gd name="connsiteX1" fmla="*/ 175260 w 213360"/>
                <a:gd name="connsiteY1" fmla="*/ 53340 h 91440"/>
                <a:gd name="connsiteX2" fmla="*/ 182880 w 213360"/>
                <a:gd name="connsiteY2" fmla="*/ 45720 h 91440"/>
                <a:gd name="connsiteX3" fmla="*/ 190500 w 213360"/>
                <a:gd name="connsiteY3" fmla="*/ 53340 h 91440"/>
                <a:gd name="connsiteX4" fmla="*/ 182880 w 213360"/>
                <a:gd name="connsiteY4" fmla="*/ 60960 h 91440"/>
                <a:gd name="connsiteX5" fmla="*/ 106680 w 213360"/>
                <a:gd name="connsiteY5" fmla="*/ 30480 h 91440"/>
                <a:gd name="connsiteX6" fmla="*/ 0 w 213360"/>
                <a:gd name="connsiteY6" fmla="*/ 0 h 91440"/>
                <a:gd name="connsiteX7" fmla="*/ 0 w 213360"/>
                <a:gd name="connsiteY7" fmla="*/ 60960 h 91440"/>
                <a:gd name="connsiteX8" fmla="*/ 106680 w 213360"/>
                <a:gd name="connsiteY8" fmla="*/ 91440 h 91440"/>
                <a:gd name="connsiteX9" fmla="*/ 213360 w 213360"/>
                <a:gd name="connsiteY9" fmla="*/ 60960 h 91440"/>
                <a:gd name="connsiteX10" fmla="*/ 213360 w 213360"/>
                <a:gd name="connsiteY10" fmla="*/ 0 h 91440"/>
                <a:gd name="connsiteX11" fmla="*/ 106680 w 213360"/>
                <a:gd name="connsiteY11" fmla="*/ 3048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360" h="91440">
                  <a:moveTo>
                    <a:pt x="182880" y="60960"/>
                  </a:moveTo>
                  <a:cubicBezTo>
                    <a:pt x="178308" y="60960"/>
                    <a:pt x="175260" y="57912"/>
                    <a:pt x="175260" y="53340"/>
                  </a:cubicBezTo>
                  <a:cubicBezTo>
                    <a:pt x="175260" y="48768"/>
                    <a:pt x="178308" y="45720"/>
                    <a:pt x="182880" y="45720"/>
                  </a:cubicBezTo>
                  <a:cubicBezTo>
                    <a:pt x="187452" y="45720"/>
                    <a:pt x="190500" y="48768"/>
                    <a:pt x="190500" y="53340"/>
                  </a:cubicBezTo>
                  <a:cubicBezTo>
                    <a:pt x="190500" y="57912"/>
                    <a:pt x="187452" y="60960"/>
                    <a:pt x="182880" y="60960"/>
                  </a:cubicBezTo>
                  <a:close/>
                  <a:moveTo>
                    <a:pt x="106680" y="30480"/>
                  </a:moveTo>
                  <a:cubicBezTo>
                    <a:pt x="48006" y="30480"/>
                    <a:pt x="0" y="16764"/>
                    <a:pt x="0" y="0"/>
                  </a:cubicBezTo>
                  <a:lnTo>
                    <a:pt x="0" y="60960"/>
                  </a:lnTo>
                  <a:cubicBezTo>
                    <a:pt x="0" y="77724"/>
                    <a:pt x="48006" y="91440"/>
                    <a:pt x="106680" y="91440"/>
                  </a:cubicBezTo>
                  <a:cubicBezTo>
                    <a:pt x="165354" y="91440"/>
                    <a:pt x="213360" y="77724"/>
                    <a:pt x="213360" y="60960"/>
                  </a:cubicBezTo>
                  <a:lnTo>
                    <a:pt x="213360" y="0"/>
                  </a:lnTo>
                  <a:cubicBezTo>
                    <a:pt x="213360" y="16764"/>
                    <a:pt x="165354" y="30480"/>
                    <a:pt x="106680" y="30480"/>
                  </a:cubicBezTo>
                  <a:close/>
                </a:path>
              </a:pathLst>
            </a:custGeom>
            <a:solidFill>
              <a:schemeClr val="bg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3600"/>
            </a:p>
          </p:txBody>
        </p:sp>
        <p:sp>
          <p:nvSpPr>
            <p:cNvPr id="47" name="Freeform: Shape 50">
              <a:extLst>
                <a:ext uri="{FF2B5EF4-FFF2-40B4-BE49-F238E27FC236}">
                  <a16:creationId xmlns:a16="http://schemas.microsoft.com/office/drawing/2014/main" id="{D1DBD464-189E-4057-9F59-FE34A6CD4E47}"/>
                </a:ext>
              </a:extLst>
            </p:cNvPr>
            <p:cNvSpPr/>
            <p:nvPr/>
          </p:nvSpPr>
          <p:spPr>
            <a:xfrm>
              <a:off x="3148264" y="1688076"/>
              <a:ext cx="213360" cy="91440"/>
            </a:xfrm>
            <a:custGeom>
              <a:avLst/>
              <a:gdLst>
                <a:gd name="connsiteX0" fmla="*/ 182880 w 213360"/>
                <a:gd name="connsiteY0" fmla="*/ 60960 h 91440"/>
                <a:gd name="connsiteX1" fmla="*/ 175260 w 213360"/>
                <a:gd name="connsiteY1" fmla="*/ 53340 h 91440"/>
                <a:gd name="connsiteX2" fmla="*/ 182880 w 213360"/>
                <a:gd name="connsiteY2" fmla="*/ 45720 h 91440"/>
                <a:gd name="connsiteX3" fmla="*/ 190500 w 213360"/>
                <a:gd name="connsiteY3" fmla="*/ 53340 h 91440"/>
                <a:gd name="connsiteX4" fmla="*/ 182880 w 213360"/>
                <a:gd name="connsiteY4" fmla="*/ 60960 h 91440"/>
                <a:gd name="connsiteX5" fmla="*/ 106680 w 213360"/>
                <a:gd name="connsiteY5" fmla="*/ 30480 h 91440"/>
                <a:gd name="connsiteX6" fmla="*/ 0 w 213360"/>
                <a:gd name="connsiteY6" fmla="*/ 0 h 91440"/>
                <a:gd name="connsiteX7" fmla="*/ 0 w 213360"/>
                <a:gd name="connsiteY7" fmla="*/ 60960 h 91440"/>
                <a:gd name="connsiteX8" fmla="*/ 106680 w 213360"/>
                <a:gd name="connsiteY8" fmla="*/ 91440 h 91440"/>
                <a:gd name="connsiteX9" fmla="*/ 213360 w 213360"/>
                <a:gd name="connsiteY9" fmla="*/ 60960 h 91440"/>
                <a:gd name="connsiteX10" fmla="*/ 213360 w 213360"/>
                <a:gd name="connsiteY10" fmla="*/ 0 h 91440"/>
                <a:gd name="connsiteX11" fmla="*/ 106680 w 213360"/>
                <a:gd name="connsiteY11" fmla="*/ 3048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360" h="91440">
                  <a:moveTo>
                    <a:pt x="182880" y="60960"/>
                  </a:moveTo>
                  <a:cubicBezTo>
                    <a:pt x="178308" y="60960"/>
                    <a:pt x="175260" y="57912"/>
                    <a:pt x="175260" y="53340"/>
                  </a:cubicBezTo>
                  <a:cubicBezTo>
                    <a:pt x="175260" y="48768"/>
                    <a:pt x="178308" y="45720"/>
                    <a:pt x="182880" y="45720"/>
                  </a:cubicBezTo>
                  <a:cubicBezTo>
                    <a:pt x="187452" y="45720"/>
                    <a:pt x="190500" y="48768"/>
                    <a:pt x="190500" y="53340"/>
                  </a:cubicBezTo>
                  <a:cubicBezTo>
                    <a:pt x="190500" y="57912"/>
                    <a:pt x="187452" y="60960"/>
                    <a:pt x="182880" y="60960"/>
                  </a:cubicBezTo>
                  <a:close/>
                  <a:moveTo>
                    <a:pt x="106680" y="30480"/>
                  </a:moveTo>
                  <a:cubicBezTo>
                    <a:pt x="48006" y="30480"/>
                    <a:pt x="0" y="16764"/>
                    <a:pt x="0" y="0"/>
                  </a:cubicBezTo>
                  <a:lnTo>
                    <a:pt x="0" y="60960"/>
                  </a:lnTo>
                  <a:cubicBezTo>
                    <a:pt x="0" y="77724"/>
                    <a:pt x="48006" y="91440"/>
                    <a:pt x="106680" y="91440"/>
                  </a:cubicBezTo>
                  <a:cubicBezTo>
                    <a:pt x="165354" y="91440"/>
                    <a:pt x="213360" y="77724"/>
                    <a:pt x="213360" y="60960"/>
                  </a:cubicBezTo>
                  <a:lnTo>
                    <a:pt x="213360" y="0"/>
                  </a:lnTo>
                  <a:cubicBezTo>
                    <a:pt x="213360" y="16764"/>
                    <a:pt x="165354" y="30480"/>
                    <a:pt x="106680" y="30480"/>
                  </a:cubicBezTo>
                  <a:close/>
                </a:path>
              </a:pathLst>
            </a:custGeom>
            <a:solidFill>
              <a:schemeClr val="bg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3600" dirty="0"/>
            </a:p>
          </p:txBody>
        </p:sp>
        <p:sp>
          <p:nvSpPr>
            <p:cNvPr id="48" name="Freeform: Shape 71">
              <a:extLst>
                <a:ext uri="{FF2B5EF4-FFF2-40B4-BE49-F238E27FC236}">
                  <a16:creationId xmlns:a16="http://schemas.microsoft.com/office/drawing/2014/main" id="{64EE7670-5953-41A5-AA5A-6ABA39631025}"/>
                </a:ext>
              </a:extLst>
            </p:cNvPr>
            <p:cNvSpPr/>
            <p:nvPr/>
          </p:nvSpPr>
          <p:spPr>
            <a:xfrm>
              <a:off x="3148264" y="1764276"/>
              <a:ext cx="213360" cy="91440"/>
            </a:xfrm>
            <a:custGeom>
              <a:avLst/>
              <a:gdLst>
                <a:gd name="connsiteX0" fmla="*/ 182880 w 213360"/>
                <a:gd name="connsiteY0" fmla="*/ 60960 h 91440"/>
                <a:gd name="connsiteX1" fmla="*/ 175260 w 213360"/>
                <a:gd name="connsiteY1" fmla="*/ 53340 h 91440"/>
                <a:gd name="connsiteX2" fmla="*/ 182880 w 213360"/>
                <a:gd name="connsiteY2" fmla="*/ 45720 h 91440"/>
                <a:gd name="connsiteX3" fmla="*/ 190500 w 213360"/>
                <a:gd name="connsiteY3" fmla="*/ 53340 h 91440"/>
                <a:gd name="connsiteX4" fmla="*/ 182880 w 213360"/>
                <a:gd name="connsiteY4" fmla="*/ 60960 h 91440"/>
                <a:gd name="connsiteX5" fmla="*/ 106680 w 213360"/>
                <a:gd name="connsiteY5" fmla="*/ 30480 h 91440"/>
                <a:gd name="connsiteX6" fmla="*/ 0 w 213360"/>
                <a:gd name="connsiteY6" fmla="*/ 0 h 91440"/>
                <a:gd name="connsiteX7" fmla="*/ 0 w 213360"/>
                <a:gd name="connsiteY7" fmla="*/ 60960 h 91440"/>
                <a:gd name="connsiteX8" fmla="*/ 106680 w 213360"/>
                <a:gd name="connsiteY8" fmla="*/ 91440 h 91440"/>
                <a:gd name="connsiteX9" fmla="*/ 213360 w 213360"/>
                <a:gd name="connsiteY9" fmla="*/ 60960 h 91440"/>
                <a:gd name="connsiteX10" fmla="*/ 213360 w 213360"/>
                <a:gd name="connsiteY10" fmla="*/ 0 h 91440"/>
                <a:gd name="connsiteX11" fmla="*/ 106680 w 213360"/>
                <a:gd name="connsiteY11" fmla="*/ 3048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360" h="91440">
                  <a:moveTo>
                    <a:pt x="182880" y="60960"/>
                  </a:moveTo>
                  <a:cubicBezTo>
                    <a:pt x="178308" y="60960"/>
                    <a:pt x="175260" y="57912"/>
                    <a:pt x="175260" y="53340"/>
                  </a:cubicBezTo>
                  <a:cubicBezTo>
                    <a:pt x="175260" y="48768"/>
                    <a:pt x="178308" y="45720"/>
                    <a:pt x="182880" y="45720"/>
                  </a:cubicBezTo>
                  <a:cubicBezTo>
                    <a:pt x="187452" y="45720"/>
                    <a:pt x="190500" y="48768"/>
                    <a:pt x="190500" y="53340"/>
                  </a:cubicBezTo>
                  <a:cubicBezTo>
                    <a:pt x="190500" y="57912"/>
                    <a:pt x="187452" y="60960"/>
                    <a:pt x="182880" y="60960"/>
                  </a:cubicBezTo>
                  <a:close/>
                  <a:moveTo>
                    <a:pt x="106680" y="30480"/>
                  </a:moveTo>
                  <a:cubicBezTo>
                    <a:pt x="48006" y="30480"/>
                    <a:pt x="0" y="16764"/>
                    <a:pt x="0" y="0"/>
                  </a:cubicBezTo>
                  <a:lnTo>
                    <a:pt x="0" y="60960"/>
                  </a:lnTo>
                  <a:cubicBezTo>
                    <a:pt x="0" y="77724"/>
                    <a:pt x="48006" y="91440"/>
                    <a:pt x="106680" y="91440"/>
                  </a:cubicBezTo>
                  <a:cubicBezTo>
                    <a:pt x="165354" y="91440"/>
                    <a:pt x="213360" y="77724"/>
                    <a:pt x="213360" y="60960"/>
                  </a:cubicBezTo>
                  <a:lnTo>
                    <a:pt x="213360" y="0"/>
                  </a:lnTo>
                  <a:cubicBezTo>
                    <a:pt x="213360" y="16764"/>
                    <a:pt x="165354" y="30480"/>
                    <a:pt x="106680" y="30480"/>
                  </a:cubicBezTo>
                  <a:close/>
                </a:path>
              </a:pathLst>
            </a:custGeom>
            <a:solidFill>
              <a:schemeClr val="bg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360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F063D1DB-19FE-42CA-8356-89B263F87FA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51593" y="6974476"/>
            <a:ext cx="1601917" cy="865548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defTabSz="182880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dirty="0">
                <a:solidFill>
                  <a:schemeClr val="bg1"/>
                </a:solidFill>
                <a:latin typeface="Oracle Sans" panose="020B0503020204020204" pitchFamily="34" charset="0"/>
                <a:cs typeface="Oracle Sans" panose="020B0503020204020204" pitchFamily="34" charset="0"/>
              </a:rPr>
              <a:t>Storage</a:t>
            </a:r>
          </a:p>
        </p:txBody>
      </p:sp>
      <p:grpSp>
        <p:nvGrpSpPr>
          <p:cNvPr id="52" name="Graphic 70" descr="Database">
            <a:extLst>
              <a:ext uri="{FF2B5EF4-FFF2-40B4-BE49-F238E27FC236}">
                <a16:creationId xmlns:a16="http://schemas.microsoft.com/office/drawing/2014/main" id="{50D1F516-90FB-48EB-A5E3-C95E12B4D43A}"/>
              </a:ext>
            </a:extLst>
          </p:cNvPr>
          <p:cNvGrpSpPr/>
          <p:nvPr/>
        </p:nvGrpSpPr>
        <p:grpSpPr>
          <a:xfrm>
            <a:off x="3920891" y="7139714"/>
            <a:ext cx="426720" cy="611466"/>
            <a:chOff x="3148264" y="1566156"/>
            <a:chExt cx="213360" cy="289560"/>
          </a:xfrm>
          <a:solidFill>
            <a:srgbClr val="FCFBFA"/>
          </a:solidFill>
        </p:grpSpPr>
        <p:sp>
          <p:nvSpPr>
            <p:cNvPr id="53" name="Freeform: Shape 48">
              <a:extLst>
                <a:ext uri="{FF2B5EF4-FFF2-40B4-BE49-F238E27FC236}">
                  <a16:creationId xmlns:a16="http://schemas.microsoft.com/office/drawing/2014/main" id="{EEA82DEF-4F02-4DF8-9600-86C11B7521E9}"/>
                </a:ext>
              </a:extLst>
            </p:cNvPr>
            <p:cNvSpPr/>
            <p:nvPr/>
          </p:nvSpPr>
          <p:spPr>
            <a:xfrm>
              <a:off x="3148264" y="1566156"/>
              <a:ext cx="213360" cy="60960"/>
            </a:xfrm>
            <a:custGeom>
              <a:avLst/>
              <a:gdLst>
                <a:gd name="connsiteX0" fmla="*/ 213360 w 213360"/>
                <a:gd name="connsiteY0" fmla="*/ 30480 h 60960"/>
                <a:gd name="connsiteX1" fmla="*/ 106680 w 213360"/>
                <a:gd name="connsiteY1" fmla="*/ 60960 h 60960"/>
                <a:gd name="connsiteX2" fmla="*/ 0 w 213360"/>
                <a:gd name="connsiteY2" fmla="*/ 30480 h 60960"/>
                <a:gd name="connsiteX3" fmla="*/ 106680 w 213360"/>
                <a:gd name="connsiteY3" fmla="*/ 0 h 60960"/>
                <a:gd name="connsiteX4" fmla="*/ 213360 w 213360"/>
                <a:gd name="connsiteY4" fmla="*/ 30480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" h="60960">
                  <a:moveTo>
                    <a:pt x="213360" y="30480"/>
                  </a:moveTo>
                  <a:cubicBezTo>
                    <a:pt x="213360" y="47314"/>
                    <a:pt x="165598" y="60960"/>
                    <a:pt x="106680" y="60960"/>
                  </a:cubicBezTo>
                  <a:cubicBezTo>
                    <a:pt x="47762" y="60960"/>
                    <a:pt x="0" y="47314"/>
                    <a:pt x="0" y="30480"/>
                  </a:cubicBezTo>
                  <a:cubicBezTo>
                    <a:pt x="0" y="13646"/>
                    <a:pt x="47762" y="0"/>
                    <a:pt x="106680" y="0"/>
                  </a:cubicBezTo>
                  <a:cubicBezTo>
                    <a:pt x="165598" y="0"/>
                    <a:pt x="213360" y="13646"/>
                    <a:pt x="213360" y="30480"/>
                  </a:cubicBezTo>
                  <a:close/>
                </a:path>
              </a:pathLst>
            </a:custGeom>
            <a:solidFill>
              <a:schemeClr val="bg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3600"/>
            </a:p>
          </p:txBody>
        </p:sp>
        <p:sp>
          <p:nvSpPr>
            <p:cNvPr id="54" name="Freeform: Shape 49">
              <a:extLst>
                <a:ext uri="{FF2B5EF4-FFF2-40B4-BE49-F238E27FC236}">
                  <a16:creationId xmlns:a16="http://schemas.microsoft.com/office/drawing/2014/main" id="{49B8C053-8044-4112-874B-0973EC795754}"/>
                </a:ext>
              </a:extLst>
            </p:cNvPr>
            <p:cNvSpPr/>
            <p:nvPr/>
          </p:nvSpPr>
          <p:spPr>
            <a:xfrm>
              <a:off x="3148264" y="1611876"/>
              <a:ext cx="213360" cy="91440"/>
            </a:xfrm>
            <a:custGeom>
              <a:avLst/>
              <a:gdLst>
                <a:gd name="connsiteX0" fmla="*/ 182880 w 213360"/>
                <a:gd name="connsiteY0" fmla="*/ 60960 h 91440"/>
                <a:gd name="connsiteX1" fmla="*/ 175260 w 213360"/>
                <a:gd name="connsiteY1" fmla="*/ 53340 h 91440"/>
                <a:gd name="connsiteX2" fmla="*/ 182880 w 213360"/>
                <a:gd name="connsiteY2" fmla="*/ 45720 h 91440"/>
                <a:gd name="connsiteX3" fmla="*/ 190500 w 213360"/>
                <a:gd name="connsiteY3" fmla="*/ 53340 h 91440"/>
                <a:gd name="connsiteX4" fmla="*/ 182880 w 213360"/>
                <a:gd name="connsiteY4" fmla="*/ 60960 h 91440"/>
                <a:gd name="connsiteX5" fmla="*/ 106680 w 213360"/>
                <a:gd name="connsiteY5" fmla="*/ 30480 h 91440"/>
                <a:gd name="connsiteX6" fmla="*/ 0 w 213360"/>
                <a:gd name="connsiteY6" fmla="*/ 0 h 91440"/>
                <a:gd name="connsiteX7" fmla="*/ 0 w 213360"/>
                <a:gd name="connsiteY7" fmla="*/ 60960 h 91440"/>
                <a:gd name="connsiteX8" fmla="*/ 106680 w 213360"/>
                <a:gd name="connsiteY8" fmla="*/ 91440 h 91440"/>
                <a:gd name="connsiteX9" fmla="*/ 213360 w 213360"/>
                <a:gd name="connsiteY9" fmla="*/ 60960 h 91440"/>
                <a:gd name="connsiteX10" fmla="*/ 213360 w 213360"/>
                <a:gd name="connsiteY10" fmla="*/ 0 h 91440"/>
                <a:gd name="connsiteX11" fmla="*/ 106680 w 213360"/>
                <a:gd name="connsiteY11" fmla="*/ 3048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360" h="91440">
                  <a:moveTo>
                    <a:pt x="182880" y="60960"/>
                  </a:moveTo>
                  <a:cubicBezTo>
                    <a:pt x="178308" y="60960"/>
                    <a:pt x="175260" y="57912"/>
                    <a:pt x="175260" y="53340"/>
                  </a:cubicBezTo>
                  <a:cubicBezTo>
                    <a:pt x="175260" y="48768"/>
                    <a:pt x="178308" y="45720"/>
                    <a:pt x="182880" y="45720"/>
                  </a:cubicBezTo>
                  <a:cubicBezTo>
                    <a:pt x="187452" y="45720"/>
                    <a:pt x="190500" y="48768"/>
                    <a:pt x="190500" y="53340"/>
                  </a:cubicBezTo>
                  <a:cubicBezTo>
                    <a:pt x="190500" y="57912"/>
                    <a:pt x="187452" y="60960"/>
                    <a:pt x="182880" y="60960"/>
                  </a:cubicBezTo>
                  <a:close/>
                  <a:moveTo>
                    <a:pt x="106680" y="30480"/>
                  </a:moveTo>
                  <a:cubicBezTo>
                    <a:pt x="48006" y="30480"/>
                    <a:pt x="0" y="16764"/>
                    <a:pt x="0" y="0"/>
                  </a:cubicBezTo>
                  <a:lnTo>
                    <a:pt x="0" y="60960"/>
                  </a:lnTo>
                  <a:cubicBezTo>
                    <a:pt x="0" y="77724"/>
                    <a:pt x="48006" y="91440"/>
                    <a:pt x="106680" y="91440"/>
                  </a:cubicBezTo>
                  <a:cubicBezTo>
                    <a:pt x="165354" y="91440"/>
                    <a:pt x="213360" y="77724"/>
                    <a:pt x="213360" y="60960"/>
                  </a:cubicBezTo>
                  <a:lnTo>
                    <a:pt x="213360" y="0"/>
                  </a:lnTo>
                  <a:cubicBezTo>
                    <a:pt x="213360" y="16764"/>
                    <a:pt x="165354" y="30480"/>
                    <a:pt x="106680" y="30480"/>
                  </a:cubicBezTo>
                  <a:close/>
                </a:path>
              </a:pathLst>
            </a:custGeom>
            <a:solidFill>
              <a:schemeClr val="bg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3600"/>
            </a:p>
          </p:txBody>
        </p:sp>
        <p:sp>
          <p:nvSpPr>
            <p:cNvPr id="55" name="Freeform: Shape 50">
              <a:extLst>
                <a:ext uri="{FF2B5EF4-FFF2-40B4-BE49-F238E27FC236}">
                  <a16:creationId xmlns:a16="http://schemas.microsoft.com/office/drawing/2014/main" id="{4CB5B7D3-FE6A-4C0E-89F0-25E75101F1EB}"/>
                </a:ext>
              </a:extLst>
            </p:cNvPr>
            <p:cNvSpPr/>
            <p:nvPr/>
          </p:nvSpPr>
          <p:spPr>
            <a:xfrm>
              <a:off x="3148264" y="1688076"/>
              <a:ext cx="213360" cy="91440"/>
            </a:xfrm>
            <a:custGeom>
              <a:avLst/>
              <a:gdLst>
                <a:gd name="connsiteX0" fmla="*/ 182880 w 213360"/>
                <a:gd name="connsiteY0" fmla="*/ 60960 h 91440"/>
                <a:gd name="connsiteX1" fmla="*/ 175260 w 213360"/>
                <a:gd name="connsiteY1" fmla="*/ 53340 h 91440"/>
                <a:gd name="connsiteX2" fmla="*/ 182880 w 213360"/>
                <a:gd name="connsiteY2" fmla="*/ 45720 h 91440"/>
                <a:gd name="connsiteX3" fmla="*/ 190500 w 213360"/>
                <a:gd name="connsiteY3" fmla="*/ 53340 h 91440"/>
                <a:gd name="connsiteX4" fmla="*/ 182880 w 213360"/>
                <a:gd name="connsiteY4" fmla="*/ 60960 h 91440"/>
                <a:gd name="connsiteX5" fmla="*/ 106680 w 213360"/>
                <a:gd name="connsiteY5" fmla="*/ 30480 h 91440"/>
                <a:gd name="connsiteX6" fmla="*/ 0 w 213360"/>
                <a:gd name="connsiteY6" fmla="*/ 0 h 91440"/>
                <a:gd name="connsiteX7" fmla="*/ 0 w 213360"/>
                <a:gd name="connsiteY7" fmla="*/ 60960 h 91440"/>
                <a:gd name="connsiteX8" fmla="*/ 106680 w 213360"/>
                <a:gd name="connsiteY8" fmla="*/ 91440 h 91440"/>
                <a:gd name="connsiteX9" fmla="*/ 213360 w 213360"/>
                <a:gd name="connsiteY9" fmla="*/ 60960 h 91440"/>
                <a:gd name="connsiteX10" fmla="*/ 213360 w 213360"/>
                <a:gd name="connsiteY10" fmla="*/ 0 h 91440"/>
                <a:gd name="connsiteX11" fmla="*/ 106680 w 213360"/>
                <a:gd name="connsiteY11" fmla="*/ 3048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360" h="91440">
                  <a:moveTo>
                    <a:pt x="182880" y="60960"/>
                  </a:moveTo>
                  <a:cubicBezTo>
                    <a:pt x="178308" y="60960"/>
                    <a:pt x="175260" y="57912"/>
                    <a:pt x="175260" y="53340"/>
                  </a:cubicBezTo>
                  <a:cubicBezTo>
                    <a:pt x="175260" y="48768"/>
                    <a:pt x="178308" y="45720"/>
                    <a:pt x="182880" y="45720"/>
                  </a:cubicBezTo>
                  <a:cubicBezTo>
                    <a:pt x="187452" y="45720"/>
                    <a:pt x="190500" y="48768"/>
                    <a:pt x="190500" y="53340"/>
                  </a:cubicBezTo>
                  <a:cubicBezTo>
                    <a:pt x="190500" y="57912"/>
                    <a:pt x="187452" y="60960"/>
                    <a:pt x="182880" y="60960"/>
                  </a:cubicBezTo>
                  <a:close/>
                  <a:moveTo>
                    <a:pt x="106680" y="30480"/>
                  </a:moveTo>
                  <a:cubicBezTo>
                    <a:pt x="48006" y="30480"/>
                    <a:pt x="0" y="16764"/>
                    <a:pt x="0" y="0"/>
                  </a:cubicBezTo>
                  <a:lnTo>
                    <a:pt x="0" y="60960"/>
                  </a:lnTo>
                  <a:cubicBezTo>
                    <a:pt x="0" y="77724"/>
                    <a:pt x="48006" y="91440"/>
                    <a:pt x="106680" y="91440"/>
                  </a:cubicBezTo>
                  <a:cubicBezTo>
                    <a:pt x="165354" y="91440"/>
                    <a:pt x="213360" y="77724"/>
                    <a:pt x="213360" y="60960"/>
                  </a:cubicBezTo>
                  <a:lnTo>
                    <a:pt x="213360" y="0"/>
                  </a:lnTo>
                  <a:cubicBezTo>
                    <a:pt x="213360" y="16764"/>
                    <a:pt x="165354" y="30480"/>
                    <a:pt x="106680" y="30480"/>
                  </a:cubicBezTo>
                  <a:close/>
                </a:path>
              </a:pathLst>
            </a:custGeom>
            <a:solidFill>
              <a:schemeClr val="bg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3600" dirty="0"/>
            </a:p>
          </p:txBody>
        </p:sp>
        <p:sp>
          <p:nvSpPr>
            <p:cNvPr id="56" name="Freeform: Shape 71">
              <a:extLst>
                <a:ext uri="{FF2B5EF4-FFF2-40B4-BE49-F238E27FC236}">
                  <a16:creationId xmlns:a16="http://schemas.microsoft.com/office/drawing/2014/main" id="{321374F8-FA8E-4AC6-ADDB-6D7CA7CAD321}"/>
                </a:ext>
              </a:extLst>
            </p:cNvPr>
            <p:cNvSpPr/>
            <p:nvPr/>
          </p:nvSpPr>
          <p:spPr>
            <a:xfrm>
              <a:off x="3148264" y="1764276"/>
              <a:ext cx="213360" cy="91440"/>
            </a:xfrm>
            <a:custGeom>
              <a:avLst/>
              <a:gdLst>
                <a:gd name="connsiteX0" fmla="*/ 182880 w 213360"/>
                <a:gd name="connsiteY0" fmla="*/ 60960 h 91440"/>
                <a:gd name="connsiteX1" fmla="*/ 175260 w 213360"/>
                <a:gd name="connsiteY1" fmla="*/ 53340 h 91440"/>
                <a:gd name="connsiteX2" fmla="*/ 182880 w 213360"/>
                <a:gd name="connsiteY2" fmla="*/ 45720 h 91440"/>
                <a:gd name="connsiteX3" fmla="*/ 190500 w 213360"/>
                <a:gd name="connsiteY3" fmla="*/ 53340 h 91440"/>
                <a:gd name="connsiteX4" fmla="*/ 182880 w 213360"/>
                <a:gd name="connsiteY4" fmla="*/ 60960 h 91440"/>
                <a:gd name="connsiteX5" fmla="*/ 106680 w 213360"/>
                <a:gd name="connsiteY5" fmla="*/ 30480 h 91440"/>
                <a:gd name="connsiteX6" fmla="*/ 0 w 213360"/>
                <a:gd name="connsiteY6" fmla="*/ 0 h 91440"/>
                <a:gd name="connsiteX7" fmla="*/ 0 w 213360"/>
                <a:gd name="connsiteY7" fmla="*/ 60960 h 91440"/>
                <a:gd name="connsiteX8" fmla="*/ 106680 w 213360"/>
                <a:gd name="connsiteY8" fmla="*/ 91440 h 91440"/>
                <a:gd name="connsiteX9" fmla="*/ 213360 w 213360"/>
                <a:gd name="connsiteY9" fmla="*/ 60960 h 91440"/>
                <a:gd name="connsiteX10" fmla="*/ 213360 w 213360"/>
                <a:gd name="connsiteY10" fmla="*/ 0 h 91440"/>
                <a:gd name="connsiteX11" fmla="*/ 106680 w 213360"/>
                <a:gd name="connsiteY11" fmla="*/ 3048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360" h="91440">
                  <a:moveTo>
                    <a:pt x="182880" y="60960"/>
                  </a:moveTo>
                  <a:cubicBezTo>
                    <a:pt x="178308" y="60960"/>
                    <a:pt x="175260" y="57912"/>
                    <a:pt x="175260" y="53340"/>
                  </a:cubicBezTo>
                  <a:cubicBezTo>
                    <a:pt x="175260" y="48768"/>
                    <a:pt x="178308" y="45720"/>
                    <a:pt x="182880" y="45720"/>
                  </a:cubicBezTo>
                  <a:cubicBezTo>
                    <a:pt x="187452" y="45720"/>
                    <a:pt x="190500" y="48768"/>
                    <a:pt x="190500" y="53340"/>
                  </a:cubicBezTo>
                  <a:cubicBezTo>
                    <a:pt x="190500" y="57912"/>
                    <a:pt x="187452" y="60960"/>
                    <a:pt x="182880" y="60960"/>
                  </a:cubicBezTo>
                  <a:close/>
                  <a:moveTo>
                    <a:pt x="106680" y="30480"/>
                  </a:moveTo>
                  <a:cubicBezTo>
                    <a:pt x="48006" y="30480"/>
                    <a:pt x="0" y="16764"/>
                    <a:pt x="0" y="0"/>
                  </a:cubicBezTo>
                  <a:lnTo>
                    <a:pt x="0" y="60960"/>
                  </a:lnTo>
                  <a:cubicBezTo>
                    <a:pt x="0" y="77724"/>
                    <a:pt x="48006" y="91440"/>
                    <a:pt x="106680" y="91440"/>
                  </a:cubicBezTo>
                  <a:cubicBezTo>
                    <a:pt x="165354" y="91440"/>
                    <a:pt x="213360" y="77724"/>
                    <a:pt x="213360" y="60960"/>
                  </a:cubicBezTo>
                  <a:lnTo>
                    <a:pt x="213360" y="0"/>
                  </a:lnTo>
                  <a:cubicBezTo>
                    <a:pt x="213360" y="16764"/>
                    <a:pt x="165354" y="30480"/>
                    <a:pt x="106680" y="30480"/>
                  </a:cubicBezTo>
                  <a:close/>
                </a:path>
              </a:pathLst>
            </a:custGeom>
            <a:solidFill>
              <a:schemeClr val="bg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360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3F2B1D0E-FC42-4435-A850-8C651D5D36C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803700" y="6348341"/>
            <a:ext cx="1991274" cy="1222807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defTabSz="182880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dirty="0">
                <a:solidFill>
                  <a:schemeClr val="bg1"/>
                </a:solidFill>
                <a:latin typeface="Oracle Sans" panose="020B0503020204020204" pitchFamily="34" charset="0"/>
                <a:cs typeface="Oracle Sans" panose="020B0503020204020204" pitchFamily="34" charset="0"/>
              </a:rPr>
              <a:t>Growth Tax</a:t>
            </a:r>
          </a:p>
          <a:p>
            <a:pPr defTabSz="1828800">
              <a:spcBef>
                <a:spcPct val="0"/>
              </a:spcBef>
              <a:spcAft>
                <a:spcPct val="0"/>
              </a:spcAft>
              <a:defRPr/>
            </a:pPr>
            <a:endParaRPr lang="en-US" sz="2600" dirty="0">
              <a:solidFill>
                <a:schemeClr val="bg1"/>
              </a:solidFill>
              <a:latin typeface="Oracle Sans" panose="020B0503020204020204" pitchFamily="34" charset="0"/>
              <a:cs typeface="Oracle Sans" panose="020B0503020204020204" pitchFamily="34" charset="0"/>
            </a:endParaRPr>
          </a:p>
          <a:p>
            <a:pPr defTabSz="182880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dirty="0">
                <a:solidFill>
                  <a:schemeClr val="bg1"/>
                </a:solidFill>
                <a:latin typeface="Oracle Sans" panose="020B0503020204020204" pitchFamily="34" charset="0"/>
                <a:cs typeface="Oracle Sans" panose="020B0503020204020204" pitchFamily="34" charset="0"/>
              </a:rPr>
              <a:t>Legacy Tax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2E79924-7E96-4499-AFDA-4A411212240F}"/>
              </a:ext>
            </a:extLst>
          </p:cNvPr>
          <p:cNvSpPr txBox="1"/>
          <p:nvPr/>
        </p:nvSpPr>
        <p:spPr>
          <a:xfrm>
            <a:off x="7670534" y="6026478"/>
            <a:ext cx="20569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i="0" u="none" strike="noStrike" kern="1200" cap="none" spc="0" normalizeH="0" baseline="0" noProof="0" dirty="0">
                <a:ln>
                  <a:noFill/>
                </a:ln>
                <a:solidFill>
                  <a:srgbClr val="81D5E0"/>
                </a:solidFill>
                <a:effectLst/>
                <a:uLnTx/>
                <a:uFillTx/>
                <a:latin typeface="Oracle Sans Semi Bold" panose="020B0503020204020204" pitchFamily="34" charset="0"/>
                <a:ea typeface="+mn-ea"/>
                <a:cs typeface="Oracle Sans Semi Bold" panose="020B0503020204020204" pitchFamily="34" charset="0"/>
              </a:rPr>
              <a:t>$0</a:t>
            </a:r>
          </a:p>
        </p:txBody>
      </p:sp>
      <p:pic>
        <p:nvPicPr>
          <p:cNvPr id="61" name="Graphic 253">
            <a:extLst>
              <a:ext uri="{FF2B5EF4-FFF2-40B4-BE49-F238E27FC236}">
                <a16:creationId xmlns:a16="http://schemas.microsoft.com/office/drawing/2014/main" id="{E642DA84-EE1D-44EA-B233-EB93FFB91706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2875976" y="6974476"/>
            <a:ext cx="1118845" cy="1118845"/>
          </a:xfrm>
          <a:prstGeom prst="rect">
            <a:avLst/>
          </a:prstGeom>
        </p:spPr>
      </p:pic>
      <p:pic>
        <p:nvPicPr>
          <p:cNvPr id="62" name="Graphic 277">
            <a:extLst>
              <a:ext uri="{FF2B5EF4-FFF2-40B4-BE49-F238E27FC236}">
                <a16:creationId xmlns:a16="http://schemas.microsoft.com/office/drawing/2014/main" id="{F6B50E28-A036-4FC6-9C70-6F117E3DE9DB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3073522" y="5948012"/>
            <a:ext cx="731330" cy="731330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3F2B1D0E-FC42-4435-A850-8C651D5D36C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287659" y="6117556"/>
            <a:ext cx="2296631" cy="1604904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defTabSz="182880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dirty="0">
                <a:solidFill>
                  <a:schemeClr val="bg1"/>
                </a:solidFill>
                <a:latin typeface="Oracle Sans" panose="020B0503020204020204" pitchFamily="34" charset="0"/>
                <a:cs typeface="Oracle Sans" panose="020B0503020204020204" pitchFamily="34" charset="0"/>
              </a:rPr>
              <a:t>Choose the exact core and memory size as required</a:t>
            </a:r>
          </a:p>
        </p:txBody>
      </p:sp>
      <p:pic>
        <p:nvPicPr>
          <p:cNvPr id="64" name="Picture Placeholder 44">
            <a:extLst>
              <a:ext uri="{FF2B5EF4-FFF2-40B4-BE49-F238E27FC236}">
                <a16:creationId xmlns:a16="http://schemas.microsoft.com/office/drawing/2014/main" id="{90D6DF54-83D8-4E0D-A609-833E5DE426C1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17562390" y="5346669"/>
            <a:ext cx="1182009" cy="1182008"/>
          </a:xfrm>
          <a:prstGeom prst="rect">
            <a:avLst/>
          </a:prstGeom>
        </p:spPr>
      </p:pic>
      <p:pic>
        <p:nvPicPr>
          <p:cNvPr id="65" name="Picture Placeholder 94">
            <a:extLst>
              <a:ext uri="{FF2B5EF4-FFF2-40B4-BE49-F238E27FC236}">
                <a16:creationId xmlns:a16="http://schemas.microsoft.com/office/drawing/2014/main" id="{50A6261B-C924-42B0-8A80-E263FC3E5630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85" r="85"/>
          <a:stretch/>
        </p:blipFill>
        <p:spPr>
          <a:xfrm>
            <a:off x="17570231" y="8753444"/>
            <a:ext cx="1166327" cy="1166326"/>
          </a:xfrm>
          <a:prstGeom prst="rect">
            <a:avLst/>
          </a:prstGeom>
        </p:spPr>
      </p:pic>
      <p:pic>
        <p:nvPicPr>
          <p:cNvPr id="66" name="Picture Placeholder 98">
            <a:extLst>
              <a:ext uri="{FF2B5EF4-FFF2-40B4-BE49-F238E27FC236}">
                <a16:creationId xmlns:a16="http://schemas.microsoft.com/office/drawing/2014/main" id="{25159829-E1C3-45E9-885C-E272996946E4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7557665" y="7065739"/>
            <a:ext cx="1191458" cy="1150644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73B8B744-4AF6-4A9E-80DC-A1B59D0E3F78}"/>
              </a:ext>
            </a:extLst>
          </p:cNvPr>
          <p:cNvSpPr txBox="1"/>
          <p:nvPr/>
        </p:nvSpPr>
        <p:spPr>
          <a:xfrm>
            <a:off x="18852500" y="5556547"/>
            <a:ext cx="3025069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solidFill>
                  <a:schemeClr val="bg1"/>
                </a:solidFill>
                <a:latin typeface="Oracle Sans" panose="020B0503020204020204" pitchFamily="34" charset="0"/>
                <a:cs typeface="Oracle Sans" panose="020B0503020204020204" pitchFamily="34" charset="0"/>
              </a:rPr>
              <a:t>Simple &amp; Effortless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F01BBBE-D0D1-4AD1-BA5B-C49EF46784D3}"/>
              </a:ext>
            </a:extLst>
          </p:cNvPr>
          <p:cNvSpPr txBox="1"/>
          <p:nvPr/>
        </p:nvSpPr>
        <p:spPr>
          <a:xfrm>
            <a:off x="18852500" y="7428695"/>
            <a:ext cx="2698653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solidFill>
                  <a:schemeClr val="bg1"/>
                </a:solidFill>
                <a:latin typeface="Oracle Sans" panose="020B0503020204020204" pitchFamily="34" charset="0"/>
                <a:cs typeface="Oracle Sans" panose="020B0503020204020204" pitchFamily="34" charset="0"/>
              </a:rPr>
              <a:t>Deeply Integrated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5D25FEB-1CCC-42F1-9F81-B86B02D2AC56}"/>
              </a:ext>
            </a:extLst>
          </p:cNvPr>
          <p:cNvSpPr txBox="1"/>
          <p:nvPr/>
        </p:nvSpPr>
        <p:spPr>
          <a:xfrm>
            <a:off x="18852500" y="9124241"/>
            <a:ext cx="2698653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solidFill>
                  <a:schemeClr val="bg1"/>
                </a:solidFill>
                <a:latin typeface="Oracle Sans" panose="020B0503020204020204" pitchFamily="34" charset="0"/>
                <a:cs typeface="Oracle Sans" panose="020B0503020204020204" pitchFamily="34" charset="0"/>
              </a:rPr>
              <a:t>Complete Control</a:t>
            </a:r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BFB7ACA-7056-46DD-2B69-F4D9AAB60930}"/>
              </a:ext>
            </a:extLst>
          </p:cNvPr>
          <p:cNvSpPr txBox="1">
            <a:spLocks/>
          </p:cNvSpPr>
          <p:nvPr/>
        </p:nvSpPr>
        <p:spPr>
          <a:xfrm>
            <a:off x="1447799" y="12915900"/>
            <a:ext cx="525779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D60D9-5372-5F40-9443-0F9AE5BDC3C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Oracle Sans Tab" panose="020B0503020204020204" pitchFamily="34" charset="0"/>
              <a:ea typeface="+mn-ea"/>
              <a:cs typeface="Oracle Sans Tab" panose="020B0503020204020204" pitchFamily="34" charset="0"/>
            </a:endParaRP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C9489D1C-4053-B870-6E96-E4930B9101F4}"/>
              </a:ext>
            </a:extLst>
          </p:cNvPr>
          <p:cNvSpPr txBox="1">
            <a:spLocks/>
          </p:cNvSpPr>
          <p:nvPr/>
        </p:nvSpPr>
        <p:spPr>
          <a:xfrm>
            <a:off x="1973579" y="12915900"/>
            <a:ext cx="847344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racle Sans Tab" panose="020B0503020204020204" pitchFamily="34" charset="0"/>
                <a:ea typeface="+mn-ea"/>
                <a:cs typeface="Oracle Sans Tab" panose="020B0503020204020204" pitchFamily="34" charset="0"/>
              </a:rPr>
              <a:t>Copyright © 2023, Oracle and/or its affiliates </a:t>
            </a:r>
          </a:p>
        </p:txBody>
      </p:sp>
    </p:spTree>
    <p:extLst>
      <p:ext uri="{BB962C8B-B14F-4D97-AF65-F5344CB8AC3E}">
        <p14:creationId xmlns:p14="http://schemas.microsoft.com/office/powerpoint/2010/main" val="148328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1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7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70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70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1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1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5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5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70"/>
</p:tagLst>
</file>

<file path=ppt/theme/theme1.xml><?xml version="1.0" encoding="utf-8"?>
<a:theme xmlns:a="http://schemas.openxmlformats.org/drawingml/2006/main" name="Main Stage Template">
  <a:themeElements>
    <a:clrScheme name="OCW">
      <a:dk1>
        <a:srgbClr val="000000"/>
      </a:dk1>
      <a:lt1>
        <a:srgbClr val="FFFFFF"/>
      </a:lt1>
      <a:dk2>
        <a:srgbClr val="3B7087"/>
      </a:dk2>
      <a:lt2>
        <a:srgbClr val="E3E1DD"/>
      </a:lt2>
      <a:accent1>
        <a:srgbClr val="264759"/>
      </a:accent1>
      <a:accent2>
        <a:srgbClr val="2C5166"/>
      </a:accent2>
      <a:accent3>
        <a:srgbClr val="81B2C3"/>
      </a:accent3>
      <a:accent4>
        <a:srgbClr val="6F757E"/>
      </a:accent4>
      <a:accent5>
        <a:srgbClr val="C74634"/>
      </a:accent5>
      <a:accent6>
        <a:srgbClr val="1A2F3F"/>
      </a:accent6>
      <a:hlink>
        <a:srgbClr val="437C93"/>
      </a:hlink>
      <a:folHlink>
        <a:srgbClr val="BCD5D5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acle CloudWorld PPT Template" id="{B0017376-36B5-2A4C-B5C2-A1354452476E}" vid="{5557FD82-965C-4F4D-A97A-528D362A18D0}"/>
    </a:ext>
  </a:extLst>
</a:theme>
</file>

<file path=ppt/theme/theme2.xml><?xml version="1.0" encoding="utf-8"?>
<a:theme xmlns:a="http://schemas.openxmlformats.org/drawingml/2006/main" name="1_Main Stage Template">
  <a:themeElements>
    <a:clrScheme name="OCW">
      <a:dk1>
        <a:srgbClr val="000000"/>
      </a:dk1>
      <a:lt1>
        <a:srgbClr val="FFFFFF"/>
      </a:lt1>
      <a:dk2>
        <a:srgbClr val="3B7087"/>
      </a:dk2>
      <a:lt2>
        <a:srgbClr val="E3E1DD"/>
      </a:lt2>
      <a:accent1>
        <a:srgbClr val="264759"/>
      </a:accent1>
      <a:accent2>
        <a:srgbClr val="2C5166"/>
      </a:accent2>
      <a:accent3>
        <a:srgbClr val="81B2C3"/>
      </a:accent3>
      <a:accent4>
        <a:srgbClr val="6F757E"/>
      </a:accent4>
      <a:accent5>
        <a:srgbClr val="C74634"/>
      </a:accent5>
      <a:accent6>
        <a:srgbClr val="1A2F3F"/>
      </a:accent6>
      <a:hlink>
        <a:srgbClr val="437C93"/>
      </a:hlink>
      <a:folHlink>
        <a:srgbClr val="BCD5D5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acle CloudWorld PPT Template" id="{B0017376-36B5-2A4C-B5C2-A1354452476E}" vid="{5557FD82-965C-4F4D-A97A-528D362A18D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0EA6220-C750-1649-9283-DAF31D9B0828}">
  <we:reference id="wa200000729" version="3.19.222.0" store="en-US" storeType="OMEX"/>
  <we:alternateReferences>
    <we:reference id="wa200000729" version="3.19.222.0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22241</TotalTime>
  <Words>942</Words>
  <Application>Microsoft Macintosh PowerPoint</Application>
  <PresentationFormat>Custom</PresentationFormat>
  <Paragraphs>241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Oracle Sans</vt:lpstr>
      <vt:lpstr>Oracle Sans Light</vt:lpstr>
      <vt:lpstr>Oracle Sans Semi Bold</vt:lpstr>
      <vt:lpstr>Oracle Sans Tab</vt:lpstr>
      <vt:lpstr>Oracle Sans Ultra Light</vt:lpstr>
      <vt:lpstr>OracleSansVF</vt:lpstr>
      <vt:lpstr>System Font Regular</vt:lpstr>
      <vt:lpstr>Arial</vt:lpstr>
      <vt:lpstr>Calibri</vt:lpstr>
      <vt:lpstr>Symbol</vt:lpstr>
      <vt:lpstr>Times New Roman</vt:lpstr>
      <vt:lpstr>Wingdings</vt:lpstr>
      <vt:lpstr>Main Stage Template</vt:lpstr>
      <vt:lpstr>1_Main Stage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Lower      Cost  </vt:lpstr>
      <vt:lpstr>PowerPoint Presentation</vt:lpstr>
      <vt:lpstr>PowerPoint Presentation</vt:lpstr>
      <vt:lpstr>PowerPoint Presentation</vt:lpstr>
      <vt:lpstr>PowerPoint Presentation</vt:lpstr>
      <vt:lpstr>Enabling Multicloud</vt:lpstr>
      <vt:lpstr>Enabling Multicloud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Deck Title</dc:title>
  <dc:subject/>
  <dc:creator>Alexandra Howar</dc:creator>
  <cp:keywords/>
  <dc:description/>
  <cp:lastModifiedBy>Stephane Moriceau</cp:lastModifiedBy>
  <cp:revision>543</cp:revision>
  <dcterms:created xsi:type="dcterms:W3CDTF">2022-04-05T21:00:01Z</dcterms:created>
  <dcterms:modified xsi:type="dcterms:W3CDTF">2023-07-24T09:47:48Z</dcterms:modified>
  <cp:category/>
</cp:coreProperties>
</file>