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handoutMasterIdLst>
    <p:handoutMasterId r:id="rId37"/>
  </p:handoutMasterIdLst>
  <p:sldIdLst>
    <p:sldId id="256" r:id="rId2"/>
    <p:sldId id="299" r:id="rId3"/>
    <p:sldId id="257" r:id="rId4"/>
    <p:sldId id="264" r:id="rId5"/>
    <p:sldId id="265" r:id="rId6"/>
    <p:sldId id="258" r:id="rId7"/>
    <p:sldId id="300" r:id="rId8"/>
    <p:sldId id="321" r:id="rId9"/>
    <p:sldId id="316" r:id="rId10"/>
    <p:sldId id="317" r:id="rId11"/>
    <p:sldId id="259" r:id="rId12"/>
    <p:sldId id="266" r:id="rId13"/>
    <p:sldId id="267" r:id="rId14"/>
    <p:sldId id="318" r:id="rId15"/>
    <p:sldId id="269" r:id="rId16"/>
    <p:sldId id="268" r:id="rId17"/>
    <p:sldId id="260" r:id="rId18"/>
    <p:sldId id="262" r:id="rId19"/>
    <p:sldId id="296" r:id="rId20"/>
    <p:sldId id="275" r:id="rId21"/>
    <p:sldId id="274" r:id="rId22"/>
    <p:sldId id="273" r:id="rId23"/>
    <p:sldId id="279" r:id="rId24"/>
    <p:sldId id="298" r:id="rId25"/>
    <p:sldId id="282" r:id="rId26"/>
    <p:sldId id="263" r:id="rId27"/>
    <p:sldId id="283" r:id="rId28"/>
    <p:sldId id="284" r:id="rId29"/>
    <p:sldId id="319" r:id="rId30"/>
    <p:sldId id="322" r:id="rId31"/>
    <p:sldId id="323" r:id="rId32"/>
    <p:sldId id="285" r:id="rId33"/>
    <p:sldId id="286" r:id="rId34"/>
    <p:sldId id="287" r:id="rId35"/>
  </p:sldIdLst>
  <p:sldSz cx="12188825" cy="6858000"/>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8E8E8"/>
    <a:srgbClr val="FF5050"/>
    <a:srgbClr val="D1DBE0"/>
    <a:srgbClr val="7F7F7F"/>
    <a:srgbClr val="808F92"/>
    <a:srgbClr val="D0DBD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51" autoAdjust="0"/>
    <p:restoredTop sz="85461" autoAdjust="0"/>
  </p:normalViewPr>
  <p:slideViewPr>
    <p:cSldViewPr snapToGrid="0">
      <p:cViewPr varScale="1">
        <p:scale>
          <a:sx n="104" d="100"/>
          <a:sy n="104" d="100"/>
        </p:scale>
        <p:origin x="976" y="192"/>
      </p:cViewPr>
      <p:guideLst>
        <p:guide orient="horz" pos="2160"/>
        <p:guide orient="horz" pos="3744"/>
        <p:guide orient="horz" pos="960"/>
        <p:guide orient="horz" pos="1248"/>
        <p:guide pos="3839"/>
        <p:guide pos="7343"/>
        <p:guide pos="335"/>
        <p:guide pos="4534"/>
      </p:guideLst>
    </p:cSldViewPr>
  </p:slideViewPr>
  <p:outlineViewPr>
    <p:cViewPr>
      <p:scale>
        <a:sx n="33" d="100"/>
        <a:sy n="33" d="100"/>
      </p:scale>
      <p:origin x="0" y="19746"/>
    </p:cViewPr>
  </p:outlineViewPr>
  <p:notesTextViewPr>
    <p:cViewPr>
      <p:scale>
        <a:sx n="1" d="1"/>
        <a:sy n="1" d="1"/>
      </p:scale>
      <p:origin x="0" y="0"/>
    </p:cViewPr>
  </p:notesTextViewPr>
  <p:sorterViewPr>
    <p:cViewPr>
      <p:scale>
        <a:sx n="80" d="100"/>
        <a:sy n="80" d="100"/>
      </p:scale>
      <p:origin x="0" y="1950"/>
    </p:cViewPr>
  </p:sorterViewPr>
  <p:notesViewPr>
    <p:cSldViewPr snapToGrid="0">
      <p:cViewPr varScale="1">
        <p:scale>
          <a:sx n="103" d="100"/>
          <a:sy n="103" d="100"/>
        </p:scale>
        <p:origin x="-432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7/9/24</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100" kern="1200">
        <a:solidFill>
          <a:srgbClr val="000000"/>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rgbClr val="000000"/>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rgbClr val="000000"/>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a:t>
            </a:fld>
            <a:endParaRPr lang="en-US" dirty="0"/>
          </a:p>
        </p:txBody>
      </p:sp>
    </p:spTree>
    <p:extLst>
      <p:ext uri="{BB962C8B-B14F-4D97-AF65-F5344CB8AC3E}">
        <p14:creationId xmlns:p14="http://schemas.microsoft.com/office/powerpoint/2010/main" val="260228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SSO Log In</a:t>
            </a:r>
            <a:r>
              <a:rPr lang="en-US" baseline="0" dirty="0"/>
              <a:t> is NOT currently an option.  Temp Access Code only.</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p14="http://schemas.microsoft.com/office/powerpoint/2010/main" val="2587602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a:t>https://community.certain.com/pagehelp/assets/docs/check-in_quickstart_ios.pdf</a:t>
            </a:r>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p14="http://schemas.microsoft.com/office/powerpoint/2010/main" val="2621637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Rot="1" noChangeAspect="1" noChangeArrowheads="1"/>
          </p:cNvSpPr>
          <p:nvPr>
            <p:ph type="sldImg"/>
          </p:nvPr>
        </p:nvSpPr>
        <p:spPr>
          <a:xfrm>
            <a:off x="382588" y="685800"/>
            <a:ext cx="6092825" cy="3429000"/>
          </a:xfrm>
        </p:spPr>
      </p:sp>
      <p:sp>
        <p:nvSpPr>
          <p:cNvPr id="19458" name="Rectangle 2"/>
          <p:cNvSpPr>
            <a:spLocks noGrp="1" noChangeArrowheads="1"/>
          </p:cNvSpPr>
          <p:nvPr>
            <p:ph type="body" sz="quarter" idx="1"/>
          </p:nvPr>
        </p:nvSpPr>
        <p:spPr/>
        <p:txBody>
          <a:bodyPr/>
          <a:lstStyle/>
          <a:p>
            <a:r>
              <a:rPr lang="en-US"/>
              <a:t>Select the registration records you want to update</a:t>
            </a:r>
          </a:p>
          <a:p>
            <a:r>
              <a:rPr lang="en-US"/>
              <a:t>Click on the dropdown box below Mass Action and select the action you want to take against those selected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Rot="1" noChangeAspect="1" noChangeArrowheads="1"/>
          </p:cNvSpPr>
          <p:nvPr>
            <p:ph type="sldImg"/>
          </p:nvPr>
        </p:nvSpPr>
        <p:spPr>
          <a:xfrm>
            <a:off x="382588" y="685800"/>
            <a:ext cx="6092825" cy="3429000"/>
          </a:xfrm>
        </p:spPr>
      </p:sp>
      <p:sp>
        <p:nvSpPr>
          <p:cNvPr id="22530" name="Rectangle 2"/>
          <p:cNvSpPr>
            <a:spLocks noGrp="1" noChangeArrowheads="1"/>
          </p:cNvSpPr>
          <p:nvPr>
            <p:ph type="body" sz="quarter" idx="1"/>
          </p:nvPr>
        </p:nvSpPr>
        <p:spPr/>
        <p:txBody>
          <a:bodyPr/>
          <a:lstStyle/>
          <a:p>
            <a:r>
              <a:rPr lang="en-US"/>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Rot="1" noChangeAspect="1" noChangeArrowheads="1"/>
          </p:cNvSpPr>
          <p:nvPr>
            <p:ph type="sldImg"/>
          </p:nvPr>
        </p:nvSpPr>
        <p:spPr>
          <a:xfrm>
            <a:off x="382588" y="685800"/>
            <a:ext cx="6092825" cy="3429000"/>
          </a:xfrm>
        </p:spPr>
      </p:sp>
      <p:sp>
        <p:nvSpPr>
          <p:cNvPr id="32770" name="Rectangle 2"/>
          <p:cNvSpPr>
            <a:spLocks noGrp="1" noChangeArrowheads="1"/>
          </p:cNvSpPr>
          <p:nvPr>
            <p:ph type="body" sz="quarter" idx="1"/>
          </p:nvPr>
        </p:nvSpPr>
        <p:spPr/>
        <p:txBody>
          <a:bodyPr/>
          <a:lstStyle/>
          <a:p>
            <a:r>
              <a:rPr lang="en-US"/>
              <a: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6" name="Date Placeholder 5"/>
          <p:cNvSpPr>
            <a:spLocks noGrp="1"/>
          </p:cNvSpPr>
          <p:nvPr>
            <p:ph type="dt" sz="half" idx="14"/>
          </p:nvPr>
        </p:nvSpPr>
        <p:spPr/>
        <p:txBody>
          <a:bodyPr/>
          <a:lstStyle>
            <a:lvl1pPr>
              <a:defRPr>
                <a:solidFill>
                  <a:srgbClr val="5F5F5F"/>
                </a:solidFill>
              </a:defRPr>
            </a:lvl1pPr>
          </a:lstStyle>
          <a:p>
            <a:fld id="{3594FAB4-94CE-48B1-8A4F-3BF11DD4B0FE}" type="datetime1">
              <a:rPr lang="en-US" smtClean="0"/>
              <a:pPr/>
              <a:t>7/9/24</a:t>
            </a:fld>
            <a:endParaRPr lang="en-US" dirty="0"/>
          </a:p>
        </p:txBody>
      </p:sp>
      <p:sp>
        <p:nvSpPr>
          <p:cNvPr id="8" name="Footer Placeholder 7"/>
          <p:cNvSpPr>
            <a:spLocks noGrp="1"/>
          </p:cNvSpPr>
          <p:nvPr>
            <p:ph type="ftr" sz="quarter" idx="15"/>
          </p:nvPr>
        </p:nvSpPr>
        <p:spPr/>
        <p:txBody>
          <a:bodyPr/>
          <a:lstStyle>
            <a:lvl1pPr>
              <a:defRPr>
                <a:solidFill>
                  <a:srgbClr val="5F5F5F"/>
                </a:solidFill>
              </a:defRPr>
            </a:lvl1pPr>
          </a:lstStyle>
          <a:p>
            <a:r>
              <a:rPr lang="en-US"/>
              <a:t>Confidential – Oracle Internal</a:t>
            </a:r>
            <a:endParaRPr lang="en-US" dirty="0"/>
          </a:p>
        </p:txBody>
      </p:sp>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a:solidFill>
                  <a:srgbClr val="5F5F5F"/>
                </a:solidFill>
              </a:rPr>
              <a:t>2016,</a:t>
            </a:r>
            <a:r>
              <a:rPr sz="850" dirty="0">
                <a:solidFill>
                  <a:srgbClr val="5F5F5F"/>
                </a:solidFill>
              </a:rPr>
              <a:t> Oracle and/or its affiliates. All rights reserved.  |</a:t>
            </a:r>
          </a:p>
        </p:txBody>
      </p:sp>
      <p:pic>
        <p:nvPicPr>
          <p:cNvPr id="9" name="Picture 8"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993200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DCC2E8C9-6FFE-4E55-95D5-8A943D7E87E7}" type="datetime1">
              <a:rPr lang="en-US" smtClean="0"/>
              <a:pPr/>
              <a:t>7/9/24</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a:t>Confidential – Oracle Internal</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a:solidFill>
                  <a:srgbClr val="5F5F5F"/>
                </a:solidFill>
              </a:rPr>
              <a:t>2016,</a:t>
            </a:r>
            <a:r>
              <a:rPr sz="850" dirty="0">
                <a:solidFill>
                  <a:srgbClr val="5F5F5F"/>
                </a:solidFill>
              </a:rPr>
              <a:t> Oracle and/or its affiliates. All rights reserved.  |</a:t>
            </a:r>
          </a:p>
        </p:txBody>
      </p:sp>
      <p:pic>
        <p:nvPicPr>
          <p:cNvPr id="16" name="Picture 15"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a:t>Click to edit Master title style</a:t>
            </a:r>
            <a:endParaRPr dirty="0"/>
          </a:p>
        </p:txBody>
      </p:sp>
      <p:sp>
        <p:nvSpPr>
          <p:cNvPr id="3" name="Picture Placeholder 2"/>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CF0472-43DF-4F78-8373-243EDAE5A0AA}"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6C5F236-FBEB-41F0-8BB1-265B7C679315}"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Picture Placeholder 15"/>
          <p:cNvSpPr>
            <a:spLocks noGrp="1"/>
          </p:cNvSpPr>
          <p:nvPr>
            <p:ph type="pic" sz="quarter" idx="14" hasCustomPrompt="1"/>
          </p:nvPr>
        </p:nvSpPr>
        <p:spPr>
          <a:xfrm>
            <a:off x="2286000" y="1828800"/>
            <a:ext cx="3474720" cy="3840480"/>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10" name="Text Placeholder 10"/>
          <p:cNvSpPr>
            <a:spLocks noGrp="1"/>
          </p:cNvSpPr>
          <p:nvPr>
            <p:ph type="body" sz="quarter" idx="15"/>
          </p:nvPr>
        </p:nvSpPr>
        <p:spPr>
          <a:xfrm>
            <a:off x="6035040" y="1828799"/>
            <a:ext cx="562197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a:t>Click to edit Master text styles</a:t>
            </a:r>
          </a:p>
          <a:p>
            <a:pPr lvl="1"/>
            <a:r>
              <a:rPr lang="en-US"/>
              <a:t>Second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0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05283C53-509B-4328-8D45-BC006175072C}"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6155FF87-A668-4E51-AD7A-86D715476EF8}"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Picture Placeholder 15"/>
          <p:cNvSpPr>
            <a:spLocks noGrp="1" noChangeAspect="1"/>
          </p:cNvSpPr>
          <p:nvPr>
            <p:ph type="pic" sz="quarter" idx="14" hasCustomPrompt="1"/>
          </p:nvPr>
        </p:nvSpPr>
        <p:spPr>
          <a:xfrm>
            <a:off x="531812" y="1905000"/>
            <a:ext cx="2194560" cy="3072384"/>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498DA5-EF3B-4444-A4E7-EA6464EAE17F}"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0B8C1-2C50-40F8-92F6-F6F2AFE9A1A7}"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87DE5DE-4FAF-47C6-870B-0F8D3FB57B66}"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1226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E1888D2-0588-47ED-9D5E-716D4C68C71E}"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3" name="Title 2"/>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24281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12" name="Text Placeholder 11"/>
          <p:cNvSpPr>
            <a:spLocks noGrp="1"/>
          </p:cNvSpPr>
          <p:nvPr>
            <p:ph type="body" sz="quarter" idx="15"/>
          </p:nvPr>
        </p:nvSpPr>
        <p:spPr>
          <a:xfrm>
            <a:off x="5256213" y="1524000"/>
            <a:ext cx="54864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0B97594C-A795-4FAE-8C83-08F13DB112F6}"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2" name="Title 1"/>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a:t>XX</a:t>
            </a:r>
          </a:p>
        </p:txBody>
      </p:sp>
    </p:spTree>
    <p:extLst>
      <p:ext uri="{BB962C8B-B14F-4D97-AF65-F5344CB8AC3E}">
        <p14:creationId xmlns:p14="http://schemas.microsoft.com/office/powerpoint/2010/main" val="373938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7" name="Date Placeholder 6"/>
          <p:cNvSpPr>
            <a:spLocks noGrp="1"/>
          </p:cNvSpPr>
          <p:nvPr>
            <p:ph type="dt" sz="half" idx="10"/>
          </p:nvPr>
        </p:nvSpPr>
        <p:spPr/>
        <p:txBody>
          <a:bodyPr/>
          <a:lstStyle>
            <a:lvl1pPr>
              <a:defRPr>
                <a:solidFill>
                  <a:srgbClr val="5F5F5F"/>
                </a:solidFill>
              </a:defRPr>
            </a:lvl1pPr>
          </a:lstStyle>
          <a:p>
            <a:fld id="{15EE5FFF-E75B-430F-967C-942127D044A7}" type="datetime1">
              <a:rPr lang="en-US" smtClean="0"/>
              <a:pPr/>
              <a:t>7/9/24</a:t>
            </a:fld>
            <a:endParaRPr lang="en-US" dirty="0"/>
          </a:p>
        </p:txBody>
      </p:sp>
      <p:sp>
        <p:nvSpPr>
          <p:cNvPr id="8" name="Footer Placeholder 7"/>
          <p:cNvSpPr>
            <a:spLocks noGrp="1"/>
          </p:cNvSpPr>
          <p:nvPr>
            <p:ph type="ftr" sz="quarter" idx="11"/>
          </p:nvPr>
        </p:nvSpPr>
        <p:spPr/>
        <p:txBody>
          <a:bodyPr/>
          <a:lstStyle>
            <a:lvl1pPr>
              <a:defRPr>
                <a:solidFill>
                  <a:srgbClr val="5F5F5F"/>
                </a:solidFill>
              </a:defRPr>
            </a:lvl1pPr>
          </a:lstStyle>
          <a:p>
            <a:r>
              <a:rPr lang="en-US"/>
              <a:t>Confidential – Oracle Internal</a:t>
            </a:r>
            <a:endParaRPr lang="en-US" dirty="0"/>
          </a:p>
        </p:txBody>
      </p:sp>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a:solidFill>
                  <a:srgbClr val="5F5F5F"/>
                </a:solidFill>
              </a:rPr>
              <a:t>2016,</a:t>
            </a:r>
            <a:r>
              <a:rPr sz="850" dirty="0">
                <a:solidFill>
                  <a:srgbClr val="5F5F5F"/>
                </a:solidFill>
              </a:rPr>
              <a:t> Oracle and/or its affiliates. All rights reserved.  |</a:t>
            </a:r>
          </a:p>
        </p:txBody>
      </p:sp>
      <p:pic>
        <p:nvPicPr>
          <p:cNvPr id="10" name="Picture 9" descr="Oracle logo in white on red staging backgroun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C4B684-4130-4C1C-9745-C983A911CD80}" type="datetime1">
              <a:rPr lang="en-US" smtClean="0"/>
              <a:pPr/>
              <a:t>7/9/24</a:t>
            </a:fld>
            <a:endParaRPr dirty="0"/>
          </a:p>
        </p:txBody>
      </p:sp>
      <p:sp>
        <p:nvSpPr>
          <p:cNvPr id="8" name="Footer Placeholder 7"/>
          <p:cNvSpPr>
            <a:spLocks noGrp="1"/>
          </p:cNvSpPr>
          <p:nvPr>
            <p:ph type="ftr" sz="quarter" idx="11"/>
          </p:nvPr>
        </p:nvSpPr>
        <p:spPr/>
        <p:txBody>
          <a:bodyPr/>
          <a:lstStyle/>
          <a:p>
            <a:r>
              <a:rPr lang="en-US"/>
              <a:t>Confidential – Oracle Internal</a:t>
            </a:r>
            <a:endParaRPr dirty="0"/>
          </a:p>
        </p:txBody>
      </p:sp>
      <p:sp>
        <p:nvSpPr>
          <p:cNvPr id="9" name="Slide Number Placeholder 8"/>
          <p:cNvSpPr>
            <a:spLocks noGrp="1"/>
          </p:cNvSpPr>
          <p:nvPr>
            <p:ph type="sldNum" sz="quarter" idx="12"/>
          </p:nvPr>
        </p:nvSpPr>
        <p:spPr/>
        <p:txBody>
          <a:bodyPr/>
          <a:lstStyle/>
          <a:p>
            <a:fld id="{C51EAA63-D034-42AE-91FA-B13B9518C7BE}" type="slidenum">
              <a:rPr/>
              <a:pPr/>
              <a:t>‹#›</a:t>
            </a:fld>
            <a:endParaRPr dirty="0"/>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6F0F7AB-839F-413D-994C-CEBA9B644198}" type="datetime1">
              <a:rPr lang="en-US" smtClean="0"/>
              <a:pPr/>
              <a:t>7/9/24</a:t>
            </a:fld>
            <a:endParaRPr dirty="0"/>
          </a:p>
        </p:txBody>
      </p:sp>
      <p:sp>
        <p:nvSpPr>
          <p:cNvPr id="4" name="Footer Placeholder 3"/>
          <p:cNvSpPr>
            <a:spLocks noGrp="1"/>
          </p:cNvSpPr>
          <p:nvPr>
            <p:ph type="ftr" sz="quarter" idx="11"/>
          </p:nvPr>
        </p:nvSpPr>
        <p:spPr/>
        <p:txBody>
          <a:bodyPr/>
          <a:lstStyle/>
          <a:p>
            <a:r>
              <a:rPr lang="en-US"/>
              <a:t>Confidential – Oracle Internal</a:t>
            </a:r>
            <a:endParaRPr dirty="0"/>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20D56EF-8629-46F8-8396-D0C59EB227B0}" type="datetime1">
              <a:rPr lang="en-US" smtClean="0"/>
              <a:pPr/>
              <a:t>7/9/24</a:t>
            </a:fld>
            <a:endParaRPr dirty="0"/>
          </a:p>
        </p:txBody>
      </p:sp>
      <p:sp>
        <p:nvSpPr>
          <p:cNvPr id="4" name="Footer Placeholder 3"/>
          <p:cNvSpPr>
            <a:spLocks noGrp="1"/>
          </p:cNvSpPr>
          <p:nvPr>
            <p:ph type="ftr" sz="quarter" idx="11"/>
          </p:nvPr>
        </p:nvSpPr>
        <p:spPr/>
        <p:txBody>
          <a:bodyPr/>
          <a:lstStyle/>
          <a:p>
            <a:r>
              <a:rPr lang="en-US"/>
              <a:t>Confidential – Oracle Internal</a:t>
            </a:r>
            <a:endParaRPr dirty="0"/>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7" name="Title 6"/>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0B4160-4C4A-4B51-9D4A-CC8E6FF3548F}" type="datetime1">
              <a:rPr lang="en-US" smtClean="0"/>
              <a:pPr/>
              <a:t>7/9/24</a:t>
            </a:fld>
            <a:endParaRPr dirty="0"/>
          </a:p>
        </p:txBody>
      </p:sp>
      <p:sp>
        <p:nvSpPr>
          <p:cNvPr id="3" name="Footer Placeholder 2"/>
          <p:cNvSpPr>
            <a:spLocks noGrp="1"/>
          </p:cNvSpPr>
          <p:nvPr>
            <p:ph type="ftr" sz="quarter" idx="11"/>
          </p:nvPr>
        </p:nvSpPr>
        <p:spPr/>
        <p:txBody>
          <a:bodyPr/>
          <a:lstStyle/>
          <a:p>
            <a:r>
              <a:rPr lang="en-US"/>
              <a:t>Confidential – Oracle Internal</a:t>
            </a:r>
            <a:endParaRPr dirty="0"/>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1662" y="1524000"/>
            <a:ext cx="777255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777288" y="1524001"/>
            <a:ext cx="2971800"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108D02-E94C-4C7E-8C1E-01174CFDD691}"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1A33D0B-A7C0-4FAB-9BAC-FBC9A37CAF96}"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05827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57697F5-2D6C-4C37-8932-D511B51483D3}"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itle 10"/>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90898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4C6C90-87FD-480F-BEF6-7704E6CF2A09}"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279085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OS Smartphone and Tablet: Horizontal">
    <p:spTree>
      <p:nvGrpSpPr>
        <p:cNvPr id="1" name=""/>
        <p:cNvGrpSpPr/>
        <p:nvPr/>
      </p:nvGrpSpPr>
      <p:grpSpPr>
        <a:xfrm>
          <a:off x="0" y="0"/>
          <a:ext cx="0" cy="0"/>
          <a:chOff x="0" y="0"/>
          <a:chExt cx="0" cy="0"/>
        </a:xfrm>
      </p:grpSpPr>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6717" y="1522826"/>
            <a:ext cx="6495366" cy="4567423"/>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70494" y="1827861"/>
            <a:ext cx="1840875" cy="3887139"/>
          </a:xfrm>
          <a:prstGeom prst="rect">
            <a:avLst/>
          </a:prstGeom>
        </p:spPr>
      </p:pic>
      <p:sp>
        <p:nvSpPr>
          <p:cNvPr id="3" name="Picture Placeholder 2"/>
          <p:cNvSpPr>
            <a:spLocks noGrp="1"/>
          </p:cNvSpPr>
          <p:nvPr>
            <p:ph type="pic" idx="1"/>
          </p:nvPr>
        </p:nvSpPr>
        <p:spPr bwMode="gray">
          <a:xfrm>
            <a:off x="1889122" y="2364583"/>
            <a:ext cx="161848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432B3951-7AF5-4CDC-8EA0-A8AAC110215B}"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itle 3"/>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74544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OS Smartphone and Tablet: Vertical">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r="7518"/>
          <a:stretch/>
        </p:blipFill>
        <p:spPr>
          <a:xfrm rot="5400000">
            <a:off x="6499017" y="1113567"/>
            <a:ext cx="6007047" cy="4567423"/>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a:t>Click to edit Master title style</a:t>
            </a:r>
            <a:endParaRPr dirty="0"/>
          </a:p>
        </p:txBody>
      </p:sp>
      <p:sp>
        <p:nvSpPr>
          <p:cNvPr id="5" name="Date Placeholder 4"/>
          <p:cNvSpPr>
            <a:spLocks noGrp="1"/>
          </p:cNvSpPr>
          <p:nvPr>
            <p:ph type="dt" sz="half" idx="10"/>
          </p:nvPr>
        </p:nvSpPr>
        <p:spPr/>
        <p:txBody>
          <a:bodyPr/>
          <a:lstStyle/>
          <a:p>
            <a:fld id="{7DE2DAB3-1C7F-4121-B80D-F8F133DA3C52}"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7498313" y="1013144"/>
            <a:ext cx="396213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11" name="Content Placeholder 2"/>
          <p:cNvSpPr>
            <a:spLocks noGrp="1"/>
          </p:cNvSpPr>
          <p:nvPr>
            <p:ph sz="half" idx="1"/>
          </p:nvPr>
        </p:nvSpPr>
        <p:spPr>
          <a:xfrm>
            <a:off x="531813" y="1524001"/>
            <a:ext cx="5964521"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06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601200" cy="1470025"/>
          </a:xfrm>
        </p:spPr>
        <p:txBody>
          <a:bodyPr/>
          <a:lstStyle>
            <a:lvl1pPr>
              <a:lnSpc>
                <a:spcPct val="80000"/>
              </a:lnSpc>
              <a:defRPr sz="4800"/>
            </a:lvl1pPr>
          </a:lstStyle>
          <a:p>
            <a:r>
              <a:rPr lang="en-US"/>
              <a:t>Click to edit Master title style</a:t>
            </a:r>
            <a:endParaRPr dirty="0"/>
          </a:p>
        </p:txBody>
      </p:sp>
      <p:sp>
        <p:nvSpPr>
          <p:cNvPr id="3" name="Subtitle 2"/>
          <p:cNvSpPr>
            <a:spLocks noGrp="1"/>
          </p:cNvSpPr>
          <p:nvPr>
            <p:ph type="subTitle" idx="1"/>
          </p:nvPr>
        </p:nvSpPr>
        <p:spPr>
          <a:xfrm>
            <a:off x="531762" y="2286000"/>
            <a:ext cx="96012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13" name="Text Placeholder 12"/>
          <p:cNvSpPr>
            <a:spLocks noGrp="1"/>
          </p:cNvSpPr>
          <p:nvPr>
            <p:ph type="body" sz="quarter" idx="13" hasCustomPrompt="1"/>
          </p:nvPr>
        </p:nvSpPr>
        <p:spPr>
          <a:xfrm>
            <a:off x="531814" y="3429451"/>
            <a:ext cx="96012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7" name="Date Placeholder 6"/>
          <p:cNvSpPr>
            <a:spLocks noGrp="1"/>
          </p:cNvSpPr>
          <p:nvPr>
            <p:ph type="dt" sz="half" idx="14"/>
          </p:nvPr>
        </p:nvSpPr>
        <p:spPr/>
        <p:txBody>
          <a:bodyPr/>
          <a:lstStyle>
            <a:lvl1pPr>
              <a:defRPr>
                <a:solidFill>
                  <a:schemeClr val="tx1"/>
                </a:solidFill>
              </a:defRPr>
            </a:lvl1pPr>
          </a:lstStyle>
          <a:p>
            <a:fld id="{57A07328-0500-4287-8D14-81F31DF82DCF}" type="datetime1">
              <a:rPr lang="en-US" smtClean="0"/>
              <a:pPr/>
              <a:t>7/9/24</a:t>
            </a:fld>
            <a:endParaRPr lang="en-US" dirty="0"/>
          </a:p>
        </p:txBody>
      </p:sp>
      <p:sp>
        <p:nvSpPr>
          <p:cNvPr id="8" name="Footer Placeholder 7"/>
          <p:cNvSpPr>
            <a:spLocks noGrp="1"/>
          </p:cNvSpPr>
          <p:nvPr>
            <p:ph type="ftr" sz="quarter" idx="15"/>
          </p:nvPr>
        </p:nvSpPr>
        <p:spPr/>
        <p:txBody>
          <a:bodyPr/>
          <a:lstStyle>
            <a:lvl1pPr>
              <a:defRPr>
                <a:solidFill>
                  <a:schemeClr val="tx1"/>
                </a:solidFill>
              </a:defRPr>
            </a:lvl1pPr>
          </a:lstStyle>
          <a:p>
            <a:r>
              <a:rPr lang="en-US"/>
              <a:t>Confidential – Oracle Internal</a:t>
            </a:r>
            <a:endParaRPr lang="en-US" dirty="0"/>
          </a:p>
        </p:txBody>
      </p:sp>
      <p:sp>
        <p:nvSpPr>
          <p:cNvPr id="14" name="TextBox 13"/>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lang="en-US" sz="850" dirty="0">
                <a:solidFill>
                  <a:schemeClr val="tx1"/>
                </a:solidFill>
              </a:rPr>
              <a:t>2016,</a:t>
            </a:r>
            <a:r>
              <a:rPr sz="850" dirty="0">
                <a:solidFill>
                  <a:schemeClr val="tx1"/>
                </a:solidFill>
              </a:rPr>
              <a:t> Oracle and/or its affiliates. All rights reserved.  |</a:t>
            </a:r>
          </a:p>
        </p:txBody>
      </p:sp>
      <p:pic>
        <p:nvPicPr>
          <p:cNvPr id="11" name="Picture 10"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86728" y="2011145"/>
            <a:ext cx="1819656" cy="3522853"/>
          </a:xfrm>
          <a:prstGeom prst="rect">
            <a:avLst/>
          </a:prstGeom>
        </p:spPr>
      </p:pic>
      <p:pic>
        <p:nvPicPr>
          <p:cNvPr id="11" name="Picture 10" descr="Photos, screen captures, graphics can be inserted in a white mobile phone and tablet"/>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41990" y="1585322"/>
            <a:ext cx="5829300" cy="4107283"/>
          </a:xfrm>
          <a:prstGeom prst="rect">
            <a:avLst/>
          </a:prstGeom>
        </p:spPr>
      </p:pic>
      <p:sp>
        <p:nvSpPr>
          <p:cNvPr id="3" name="Picture Placeholder 2"/>
          <p:cNvSpPr>
            <a:spLocks noGrp="1"/>
          </p:cNvSpPr>
          <p:nvPr>
            <p:ph type="pic" idx="1"/>
          </p:nvPr>
        </p:nvSpPr>
        <p:spPr bwMode="gray">
          <a:xfrm>
            <a:off x="1910171" y="2364583"/>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5" name="Date Placeholder 4"/>
          <p:cNvSpPr>
            <a:spLocks noGrp="1"/>
          </p:cNvSpPr>
          <p:nvPr>
            <p:ph type="dt" sz="half" idx="10"/>
          </p:nvPr>
        </p:nvSpPr>
        <p:spPr/>
        <p:txBody>
          <a:bodyPr/>
          <a:lstStyle/>
          <a:p>
            <a:fld id="{6F41FF29-71C3-4AEE-86E6-7EF91BE68D71}"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4532312" y="1975104"/>
            <a:ext cx="5248656" cy="3328416"/>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itle 3"/>
          <p:cNvSpPr>
            <a:spLocks noGrp="1"/>
          </p:cNvSpPr>
          <p:nvPr>
            <p:ph type="title"/>
          </p:nvPr>
        </p:nvSpPr>
        <p:spPr/>
        <p:txBody>
          <a:bodyPr/>
          <a:lstStyle/>
          <a:p>
            <a:r>
              <a:rPr lang="en-US"/>
              <a:t>Click to edit Master title style</a:t>
            </a:r>
            <a:endParaRPr dirty="0"/>
          </a:p>
        </p:txBody>
      </p:sp>
    </p:spTree>
    <p:extLst>
      <p:ext uri="{BB962C8B-B14F-4D97-AF65-F5344CB8AC3E}">
        <p14:creationId xmlns:p14="http://schemas.microsoft.com/office/powerpoint/2010/main" val="362906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cstate="print">
            <a:extLst>
              <a:ext uri="{28A0092B-C50C-407E-A947-70E740481C1C}">
                <a14:useLocalDpi xmlns:a14="http://schemas.microsoft.com/office/drawing/2010/main" val="0"/>
              </a:ext>
            </a:extLst>
          </a:blip>
          <a:srcRect r="2901"/>
          <a:stretch/>
        </p:blipFill>
        <p:spPr>
          <a:xfrm rot="5400000">
            <a:off x="5891726" y="1502667"/>
            <a:ext cx="5674025" cy="4117325"/>
          </a:xfrm>
          <a:prstGeom prst="rect">
            <a:avLst/>
          </a:prstGeom>
        </p:spPr>
      </p:pic>
      <p:sp>
        <p:nvSpPr>
          <p:cNvPr id="2" name="Title 1"/>
          <p:cNvSpPr>
            <a:spLocks noGrp="1"/>
          </p:cNvSpPr>
          <p:nvPr>
            <p:ph type="title"/>
          </p:nvPr>
        </p:nvSpPr>
        <p:spPr>
          <a:xfrm>
            <a:off x="531811" y="406400"/>
            <a:ext cx="5943600" cy="889000"/>
          </a:xfrm>
        </p:spPr>
        <p:txBody>
          <a:bodyPr anchor="b"/>
          <a:lstStyle>
            <a:lvl1pPr algn="l">
              <a:defRPr sz="3600" b="0"/>
            </a:lvl1pPr>
          </a:lstStyle>
          <a:p>
            <a:r>
              <a:rPr lang="en-US"/>
              <a:t>Click to edit Master title style</a:t>
            </a:r>
            <a:endParaRPr dirty="0"/>
          </a:p>
        </p:txBody>
      </p:sp>
      <p:sp>
        <p:nvSpPr>
          <p:cNvPr id="5" name="Date Placeholder 4"/>
          <p:cNvSpPr>
            <a:spLocks noGrp="1"/>
          </p:cNvSpPr>
          <p:nvPr>
            <p:ph type="dt" sz="half" idx="10"/>
          </p:nvPr>
        </p:nvSpPr>
        <p:spPr/>
        <p:txBody>
          <a:bodyPr/>
          <a:lstStyle/>
          <a:p>
            <a:fld id="{283D62AE-5819-440D-BA97-E0E3FF45358C}" type="datetime1">
              <a:rPr lang="en-US" smtClean="0"/>
              <a:pPr/>
              <a:t>7/9/24</a:t>
            </a:fld>
            <a:endParaRPr dirty="0"/>
          </a:p>
        </p:txBody>
      </p:sp>
      <p:sp>
        <p:nvSpPr>
          <p:cNvPr id="6" name="Footer Placeholder 5"/>
          <p:cNvSpPr>
            <a:spLocks noGrp="1"/>
          </p:cNvSpPr>
          <p:nvPr>
            <p:ph type="ftr" sz="quarter" idx="11"/>
          </p:nvPr>
        </p:nvSpPr>
        <p:spPr/>
        <p:txBody>
          <a:bodyPr/>
          <a:lstStyle/>
          <a:p>
            <a:r>
              <a:rPr lang="en-US"/>
              <a:t>Confidential – Oracle Internal</a:t>
            </a:r>
            <a:endParaRPr dirty="0"/>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9" name="Picture Placeholder 2"/>
          <p:cNvSpPr>
            <a:spLocks noGrp="1"/>
          </p:cNvSpPr>
          <p:nvPr>
            <p:ph type="pic" idx="13"/>
          </p:nvPr>
        </p:nvSpPr>
        <p:spPr bwMode="gray">
          <a:xfrm>
            <a:off x="7061703" y="1013144"/>
            <a:ext cx="3313567" cy="5252348"/>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pic>
        <p:nvPicPr>
          <p:cNvPr id="19" name="Picture 18" descr="Photos, screen captures, graphics can be inserted in a white mobile phone and tablet"/>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69956" y="2096382"/>
            <a:ext cx="1819656" cy="3522853"/>
          </a:xfrm>
          <a:prstGeom prst="rect">
            <a:avLst/>
          </a:prstGeom>
        </p:spPr>
      </p:pic>
      <p:sp>
        <p:nvSpPr>
          <p:cNvPr id="20" name="Picture Placeholder 2"/>
          <p:cNvSpPr>
            <a:spLocks noGrp="1"/>
          </p:cNvSpPr>
          <p:nvPr>
            <p:ph type="pic" idx="1"/>
          </p:nvPr>
        </p:nvSpPr>
        <p:spPr bwMode="gray">
          <a:xfrm>
            <a:off x="4093399" y="2449820"/>
            <a:ext cx="1572768" cy="2833684"/>
          </a:xfrm>
          <a:solidFill>
            <a:schemeClr val="bg2"/>
          </a:solidFill>
          <a:ln w="12700">
            <a:solidFill>
              <a:schemeClr val="bg2"/>
            </a:solidFill>
          </a:ln>
        </p:spPr>
        <p:txBody>
          <a:bodyPr tIns="18288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Tree>
    <p:extLst>
      <p:ext uri="{BB962C8B-B14F-4D97-AF65-F5344CB8AC3E}">
        <p14:creationId xmlns:p14="http://schemas.microsoft.com/office/powerpoint/2010/main" val="396459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0"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5" name="Date Placeholder 4"/>
          <p:cNvSpPr>
            <a:spLocks noGrp="1"/>
          </p:cNvSpPr>
          <p:nvPr>
            <p:ph type="dt" sz="half" idx="10"/>
          </p:nvPr>
        </p:nvSpPr>
        <p:spPr/>
        <p:txBody>
          <a:bodyPr/>
          <a:lstStyle>
            <a:lvl1pPr>
              <a:defRPr>
                <a:solidFill>
                  <a:srgbClr val="5F5F5F"/>
                </a:solidFill>
              </a:defRPr>
            </a:lvl1pPr>
          </a:lstStyle>
          <a:p>
            <a:fld id="{FD9A1F3D-3DA6-40A2-A5FD-D7BF047E8CE3}" type="datetime1">
              <a:rPr lang="en-US" smtClean="0"/>
              <a:pPr/>
              <a:t>7/9/24</a:t>
            </a:fld>
            <a:endParaRPr lang="en-US" dirty="0"/>
          </a:p>
        </p:txBody>
      </p:sp>
      <p:sp>
        <p:nvSpPr>
          <p:cNvPr id="6" name="Footer Placeholder 5"/>
          <p:cNvSpPr>
            <a:spLocks noGrp="1"/>
          </p:cNvSpPr>
          <p:nvPr>
            <p:ph type="ftr" sz="quarter" idx="11"/>
          </p:nvPr>
        </p:nvSpPr>
        <p:spPr/>
        <p:txBody>
          <a:bodyPr/>
          <a:lstStyle>
            <a:lvl1pPr>
              <a:defRPr>
                <a:solidFill>
                  <a:srgbClr val="5F5F5F"/>
                </a:solidFill>
              </a:defRPr>
            </a:lvl1pPr>
          </a:lstStyle>
          <a:p>
            <a:r>
              <a:rPr lang="en-US"/>
              <a:t>Confidential – Oracle Internal</a:t>
            </a:r>
            <a:endParaRPr lang="en-US" dirty="0"/>
          </a:p>
        </p:txBody>
      </p:sp>
      <p:sp>
        <p:nvSpPr>
          <p:cNvPr id="7" name="Slide Number Placeholder 6"/>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22" name="Text Placeholder 12"/>
          <p:cNvSpPr>
            <a:spLocks noGrp="1"/>
          </p:cNvSpPr>
          <p:nvPr>
            <p:ph type="body" sz="quarter" idx="13" hasCustomPrompt="1"/>
          </p:nvPr>
        </p:nvSpPr>
        <p:spPr>
          <a:xfrm>
            <a:off x="760412" y="2666999"/>
            <a:ext cx="50292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3" name="Title 2"/>
          <p:cNvSpPr>
            <a:spLocks noGrp="1"/>
          </p:cNvSpPr>
          <p:nvPr>
            <p:ph type="title" hasCustomPrompt="1"/>
          </p:nvPr>
        </p:nvSpPr>
        <p:spPr>
          <a:xfrm>
            <a:off x="760412" y="609600"/>
            <a:ext cx="5029200" cy="2044700"/>
          </a:xfrm>
        </p:spPr>
        <p:txBody>
          <a:bodyPr/>
          <a:lstStyle>
            <a:lvl1pPr>
              <a:defRPr sz="13800" b="1"/>
            </a:lvl1pPr>
          </a:lstStyle>
          <a:p>
            <a:r>
              <a:rPr lang="en-US" dirty="0"/>
              <a:t>XX</a:t>
            </a:r>
          </a:p>
        </p:txBody>
      </p:sp>
      <p:sp>
        <p:nvSpPr>
          <p:cNvPr id="19" name="TextBox 18"/>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a:solidFill>
                  <a:srgbClr val="5F5F5F"/>
                </a:solidFill>
              </a:rPr>
              <a:t>2016,</a:t>
            </a:r>
            <a:r>
              <a:rPr sz="850" dirty="0">
                <a:solidFill>
                  <a:srgbClr val="5F5F5F"/>
                </a:solidFill>
              </a:rPr>
              <a:t> Oracle and/or its affiliates. All rights reserved.  |</a:t>
            </a:r>
          </a:p>
        </p:txBody>
      </p:sp>
      <p:pic>
        <p:nvPicPr>
          <p:cNvPr id="16" name="Picture 15"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5D82A7-CF0A-46D5-A1CD-764AB661E561}" type="datetime1">
              <a:rPr lang="en-US" smtClean="0"/>
              <a:pPr/>
              <a:t>7/9/24</a:t>
            </a:fld>
            <a:endParaRPr dirty="0"/>
          </a:p>
        </p:txBody>
      </p:sp>
      <p:sp>
        <p:nvSpPr>
          <p:cNvPr id="3" name="Footer Placeholder 2"/>
          <p:cNvSpPr>
            <a:spLocks noGrp="1"/>
          </p:cNvSpPr>
          <p:nvPr>
            <p:ph type="ftr" sz="quarter" idx="11"/>
          </p:nvPr>
        </p:nvSpPr>
        <p:spPr/>
        <p:txBody>
          <a:bodyPr/>
          <a:lstStyle/>
          <a:p>
            <a:r>
              <a:rPr lang="en-US"/>
              <a:t>Confidential – Oracle Internal</a:t>
            </a:r>
            <a:endParaRPr dirty="0"/>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DA4151-F87D-4CD9-B300-E09CB20683F0}" type="datetime1">
              <a:rPr lang="en-US" smtClean="0"/>
              <a:pPr/>
              <a:t>7/9/24</a:t>
            </a:fld>
            <a:endParaRPr dirty="0"/>
          </a:p>
        </p:txBody>
      </p:sp>
      <p:sp>
        <p:nvSpPr>
          <p:cNvPr id="3" name="Footer Placeholder 2"/>
          <p:cNvSpPr>
            <a:spLocks noGrp="1"/>
          </p:cNvSpPr>
          <p:nvPr>
            <p:ph type="ftr" sz="quarter" idx="11"/>
          </p:nvPr>
        </p:nvSpPr>
        <p:spPr/>
        <p:txBody>
          <a:bodyPr/>
          <a:lstStyle/>
          <a:p>
            <a:r>
              <a:rPr lang="en-US"/>
              <a:t>Confidential – Oracle Internal</a:t>
            </a:r>
            <a:endParaRPr dirty="0"/>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pic>
        <p:nvPicPr>
          <p:cNvPr id="51" name="Picture 50" descr="&quot;Integrated Cloud Applications &amp; Platform Services&quot; tagline in red and black"/>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19916" y="1722238"/>
            <a:ext cx="7748992" cy="2950267"/>
          </a:xfrm>
          <a:prstGeom prst="rect">
            <a:avLst/>
          </a:prstGeom>
        </p:spPr>
      </p:pic>
      <p:sp>
        <p:nvSpPr>
          <p:cNvPr id="2" name="Date Placeholder 1"/>
          <p:cNvSpPr>
            <a:spLocks noGrp="1"/>
          </p:cNvSpPr>
          <p:nvPr>
            <p:ph type="dt" sz="half" idx="10"/>
          </p:nvPr>
        </p:nvSpPr>
        <p:spPr/>
        <p:txBody>
          <a:bodyPr/>
          <a:lstStyle/>
          <a:p>
            <a:fld id="{AB41D816-C3A6-4D9F-A3A7-548C1C872194}" type="datetime1">
              <a:rPr lang="en-US" smtClean="0"/>
              <a:pPr/>
              <a:t>7/9/24</a:t>
            </a:fld>
            <a:endParaRPr dirty="0"/>
          </a:p>
        </p:txBody>
      </p:sp>
      <p:sp>
        <p:nvSpPr>
          <p:cNvPr id="3" name="Footer Placeholder 2"/>
          <p:cNvSpPr>
            <a:spLocks noGrp="1"/>
          </p:cNvSpPr>
          <p:nvPr>
            <p:ph type="ftr" sz="quarter" idx="11"/>
          </p:nvPr>
        </p:nvSpPr>
        <p:spPr/>
        <p:txBody>
          <a:bodyPr/>
          <a:lstStyle/>
          <a:p>
            <a:r>
              <a:rPr lang="en-US"/>
              <a:t>Confidential – Oracle Internal</a:t>
            </a:r>
            <a:endParaRPr dirty="0"/>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370913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hidden">
          <a:xfrm>
            <a:off x="138023" y="129398"/>
            <a:ext cx="11912778" cy="6547450"/>
          </a:xfrm>
          <a:prstGeom prst="rect">
            <a:avLst/>
          </a:prstGeom>
          <a:noFill/>
          <a:ln>
            <a:noFill/>
          </a:ln>
        </p:spPr>
      </p:pic>
      <p:pic>
        <p:nvPicPr>
          <p:cNvPr id="12" name="Picture 11"/>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bwMode="black">
          <a:xfrm>
            <a:off x="3822128" y="2843826"/>
            <a:ext cx="4544568" cy="569547"/>
          </a:xfrm>
          <a:prstGeom prst="rect">
            <a:avLst/>
          </a:prstGeom>
        </p:spPr>
      </p:pic>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EE899C-F0EA-4BFE-8C14-C965D37BAB44}" type="datetime1">
              <a:rPr lang="en-US" smtClean="0"/>
              <a:pPr/>
              <a:t>7/9/24</a:t>
            </a:fld>
            <a:endParaRPr lang="en-US"/>
          </a:p>
        </p:txBody>
      </p:sp>
      <p:sp>
        <p:nvSpPr>
          <p:cNvPr id="5" name="Footer Placeholder 4"/>
          <p:cNvSpPr>
            <a:spLocks noGrp="1"/>
          </p:cNvSpPr>
          <p:nvPr>
            <p:ph type="ftr" sz="quarter" idx="11"/>
          </p:nvPr>
        </p:nvSpPr>
        <p:spPr/>
        <p:txBody>
          <a:bodyPr/>
          <a:lstStyle/>
          <a:p>
            <a:r>
              <a:rPr lang="en-US"/>
              <a:t>Confidential – Oracle Internal</a:t>
            </a:r>
          </a:p>
        </p:txBody>
      </p:sp>
      <p:sp>
        <p:nvSpPr>
          <p:cNvPr id="6" name="Slide Number Placeholder 5"/>
          <p:cNvSpPr>
            <a:spLocks noGrp="1"/>
          </p:cNvSpPr>
          <p:nvPr>
            <p:ph type="sldNum" sz="quarter" idx="12"/>
          </p:nvPr>
        </p:nvSpPr>
        <p:spPr/>
        <p:txBody>
          <a:bodyPr/>
          <a:lstStyle/>
          <a:p>
            <a:fld id="{D4EAF17A-378C-49D5-A479-C71FF9D7F1E7}" type="slidenum">
              <a:rPr lang="en-US" smtClean="0"/>
              <a:pPr/>
              <a:t>‹#›</a:t>
            </a:fld>
            <a:endParaRPr lang="en-US"/>
          </a:p>
        </p:txBody>
      </p:sp>
    </p:spTree>
    <p:extLst>
      <p:ext uri="{BB962C8B-B14F-4D97-AF65-F5344CB8AC3E}">
        <p14:creationId xmlns:p14="http://schemas.microsoft.com/office/powerpoint/2010/main" val="386218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F435A410-C83E-42B4-A917-76297F8B7C17}" type="datetime1">
              <a:rPr lang="en-US" smtClean="0"/>
              <a:pPr/>
              <a:t>7/9/24</a:t>
            </a:fld>
            <a:endParaRPr dirty="0"/>
          </a:p>
        </p:txBody>
      </p:sp>
      <p:sp>
        <p:nvSpPr>
          <p:cNvPr id="5" name="Footer Placeholder 4"/>
          <p:cNvSpPr>
            <a:spLocks noGrp="1"/>
          </p:cNvSpPr>
          <p:nvPr>
            <p:ph type="ftr" sz="quarter" idx="11"/>
          </p:nvPr>
        </p:nvSpPr>
        <p:spPr/>
        <p:txBody>
          <a:bodyPr/>
          <a:lstStyle/>
          <a:p>
            <a:r>
              <a:rPr lang="en-US"/>
              <a:t>Confidential – Oracle Internal</a:t>
            </a:r>
            <a:endParaRPr dirty="0"/>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1734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Slide with Picture and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5247DA34-703B-49E7-B3FF-0BE70F62422B}" type="datetime1">
              <a:rPr lang="en-US" smtClean="0"/>
              <a:pPr/>
              <a:t>7/9/24</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text</a:t>
            </a:r>
          </a:p>
        </p:txBody>
      </p:sp>
      <p:sp>
        <p:nvSpPr>
          <p:cNvPr id="16" name="TextBox 15"/>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lang="en-US" sz="850" dirty="0">
                <a:solidFill>
                  <a:schemeClr val="tx1"/>
                </a:solidFill>
              </a:rPr>
              <a:t>2016,</a:t>
            </a:r>
            <a:r>
              <a:rPr sz="850" dirty="0">
                <a:solidFill>
                  <a:schemeClr val="tx1"/>
                </a:solidFill>
              </a:rPr>
              <a:t> Oracle and/or its affiliates. All rights reserved.  |</a:t>
            </a:r>
          </a:p>
        </p:txBody>
      </p:sp>
      <p:pic>
        <p:nvPicPr>
          <p:cNvPr id="15" name="Picture 14"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5589805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lide with Picture and 2 Logo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9144000" cy="1470025"/>
          </a:xfrm>
        </p:spPr>
        <p:txBody>
          <a:bodyPr/>
          <a:lstStyle>
            <a:lvl1pPr>
              <a:lnSpc>
                <a:spcPct val="80000"/>
              </a:lnSpc>
              <a:defRPr sz="4800"/>
            </a:lvl1pPr>
          </a:lstStyle>
          <a:p>
            <a:r>
              <a:rPr lang="en-US"/>
              <a:t>Click to edit Master title style</a:t>
            </a:r>
            <a:endParaRPr/>
          </a:p>
        </p:txBody>
      </p:sp>
      <p:sp>
        <p:nvSpPr>
          <p:cNvPr id="3" name="Subtitle 2"/>
          <p:cNvSpPr>
            <a:spLocks noGrp="1"/>
          </p:cNvSpPr>
          <p:nvPr>
            <p:ph type="subTitle" idx="1"/>
          </p:nvPr>
        </p:nvSpPr>
        <p:spPr>
          <a:xfrm>
            <a:off x="531762" y="2286000"/>
            <a:ext cx="91440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lvl1pPr>
              <a:defRPr>
                <a:solidFill>
                  <a:schemeClr val="tx1"/>
                </a:solidFill>
              </a:defRPr>
            </a:lvl1pPr>
          </a:lstStyle>
          <a:p>
            <a:fld id="{A5A90AE0-ACDD-4C3B-B771-0BEA6B7EE608}" type="datetime1">
              <a:rPr lang="en-US" smtClean="0"/>
              <a:pPr/>
              <a:t>7/9/24</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a:t>
            </a:r>
            <a:endParaRPr lang="en-US" dirty="0"/>
          </a:p>
        </p:txBody>
      </p:sp>
      <p:sp>
        <p:nvSpPr>
          <p:cNvPr id="13" name="Text Placeholder 12"/>
          <p:cNvSpPr>
            <a:spLocks noGrp="1"/>
          </p:cNvSpPr>
          <p:nvPr>
            <p:ph type="body" sz="quarter" idx="13" hasCustomPrompt="1"/>
          </p:nvPr>
        </p:nvSpPr>
        <p:spPr>
          <a:xfrm>
            <a:off x="531814" y="3429451"/>
            <a:ext cx="9144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t>Click to add text</a:t>
            </a:r>
          </a:p>
        </p:txBody>
      </p:sp>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lang="en-US" sz="850" dirty="0">
                <a:solidFill>
                  <a:schemeClr val="tx1"/>
                </a:solidFill>
              </a:rPr>
              <a:t>2016,</a:t>
            </a:r>
            <a:r>
              <a:rPr sz="850" dirty="0">
                <a:solidFill>
                  <a:schemeClr val="tx1"/>
                </a:solidFill>
              </a:rPr>
              <a:t> Oracle and/or its affiliates. All rights reserved.  |</a:t>
            </a:r>
          </a:p>
        </p:txBody>
      </p:sp>
      <p:pic>
        <p:nvPicPr>
          <p:cNvPr id="16" name="Picture 15" descr="Oracle logo in white on red staging backgroun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88520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4D7ABDF3-6818-4962-8476-087264244545}" type="datetime1">
              <a:rPr lang="en-US" smtClean="0"/>
              <a:pPr/>
              <a:t>7/9/24</a:t>
            </a:fld>
            <a:endParaRPr dirty="0"/>
          </a:p>
        </p:txBody>
      </p:sp>
      <p:sp>
        <p:nvSpPr>
          <p:cNvPr id="5" name="Footer Placeholder 4"/>
          <p:cNvSpPr>
            <a:spLocks noGrp="1"/>
          </p:cNvSpPr>
          <p:nvPr>
            <p:ph type="ftr" sz="quarter" idx="11"/>
          </p:nvPr>
        </p:nvSpPr>
        <p:spPr/>
        <p:txBody>
          <a:bodyPr/>
          <a:lstStyle/>
          <a:p>
            <a:r>
              <a:rPr lang="en-US"/>
              <a:t>Confidential – Oracle Internal</a:t>
            </a:r>
            <a:endParaRPr dirty="0"/>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Content Placeholder 2"/>
          <p:cNvSpPr>
            <a:spLocks noGrp="1"/>
          </p:cNvSpPr>
          <p:nvPr>
            <p:ph idx="1"/>
          </p:nvPr>
        </p:nvSpPr>
        <p:spPr>
          <a:xfrm>
            <a:off x="531151" y="1981200"/>
            <a:ext cx="11126522" cy="3962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153B8896-EA9C-407F-A02C-4CCD94FE1B11}" type="datetime1">
              <a:rPr lang="en-US" smtClean="0"/>
              <a:pPr/>
              <a:t>7/9/24</a:t>
            </a:fld>
            <a:endParaRPr dirty="0"/>
          </a:p>
        </p:txBody>
      </p:sp>
      <p:sp>
        <p:nvSpPr>
          <p:cNvPr id="5" name="Footer Placeholder 4"/>
          <p:cNvSpPr>
            <a:spLocks noGrp="1"/>
          </p:cNvSpPr>
          <p:nvPr>
            <p:ph type="ftr" sz="quarter" idx="11"/>
          </p:nvPr>
        </p:nvSpPr>
        <p:spPr/>
        <p:txBody>
          <a:bodyPr/>
          <a:lstStyle/>
          <a:p>
            <a:r>
              <a:rPr lang="en-US"/>
              <a:t>Confidential – Oracle Internal</a:t>
            </a:r>
            <a:endParaRPr dirty="0"/>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4" name="Date Placeholder 3"/>
          <p:cNvSpPr>
            <a:spLocks noGrp="1"/>
          </p:cNvSpPr>
          <p:nvPr>
            <p:ph type="dt" sz="half" idx="10"/>
          </p:nvPr>
        </p:nvSpPr>
        <p:spPr/>
        <p:txBody>
          <a:bodyPr/>
          <a:lstStyle/>
          <a:p>
            <a:fld id="{E1416308-DE16-46E5-A148-3C76A4ABC7E3}" type="datetime1">
              <a:rPr lang="en-US" smtClean="0"/>
              <a:pPr/>
              <a:t>7/9/24</a:t>
            </a:fld>
            <a:endParaRPr dirty="0"/>
          </a:p>
        </p:txBody>
      </p:sp>
      <p:sp>
        <p:nvSpPr>
          <p:cNvPr id="5" name="Footer Placeholder 4"/>
          <p:cNvSpPr>
            <a:spLocks noGrp="1"/>
          </p:cNvSpPr>
          <p:nvPr>
            <p:ph type="ftr" sz="quarter" idx="11"/>
          </p:nvPr>
        </p:nvSpPr>
        <p:spPr/>
        <p:txBody>
          <a:bodyPr/>
          <a:lstStyle/>
          <a:p>
            <a:r>
              <a:rPr lang="en-US"/>
              <a:t>Confidential – Oracle Internal</a:t>
            </a:r>
            <a:endParaRPr dirty="0"/>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122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7AB459-7401-4952-B492-073E496C31EA}" type="datetime1">
              <a:rPr lang="en-US" smtClean="0"/>
              <a:pPr/>
              <a:t>7/9/24</a:t>
            </a:fld>
            <a:endParaRPr dirty="0"/>
          </a:p>
        </p:txBody>
      </p:sp>
      <p:sp>
        <p:nvSpPr>
          <p:cNvPr id="5" name="Footer Placeholder 4"/>
          <p:cNvSpPr>
            <a:spLocks noGrp="1"/>
          </p:cNvSpPr>
          <p:nvPr>
            <p:ph type="ftr" sz="quarter" idx="11"/>
          </p:nvPr>
        </p:nvSpPr>
        <p:spPr/>
        <p:txBody>
          <a:bodyPr/>
          <a:lstStyle/>
          <a:p>
            <a:r>
              <a:rPr lang="en-US"/>
              <a:t>Confidential – Oracle Internal</a:t>
            </a:r>
            <a:endParaRPr dirty="0"/>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9398" cy="6858000"/>
            <a:chOff x="0" y="0"/>
            <a:chExt cx="12189398" cy="6858000"/>
          </a:xfrm>
        </p:grpSpPr>
        <p:sp>
          <p:nvSpPr>
            <p:cNvPr id="8" name="Rectangle 7"/>
            <p:cNvSpPr/>
            <p:nvPr/>
          </p:nvSpPr>
          <p:spPr bwMode="gray">
            <a:xfrm>
              <a:off x="0" y="0"/>
              <a:ext cx="193962"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0"/>
              <a:ext cx="19396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0"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0"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ADFDE81A-593A-43E4-A917-35E6D0E38C42}" type="datetime1">
              <a:rPr lang="en-US" smtClean="0"/>
              <a:pPr/>
              <a:t>7/9/24</a:t>
            </a:fld>
            <a:endParaRPr lang="en-US" dirty="0"/>
          </a:p>
        </p:txBody>
      </p:sp>
      <p:sp>
        <p:nvSpPr>
          <p:cNvPr id="5" name="Footer Placeholder 4"/>
          <p:cNvSpPr>
            <a:spLocks noGrp="1"/>
          </p:cNvSpPr>
          <p:nvPr>
            <p:ph type="ftr" sz="quarter" idx="3"/>
          </p:nvPr>
        </p:nvSpPr>
        <p:spPr>
          <a:xfrm>
            <a:off x="8621423" y="6556248"/>
            <a:ext cx="2743200"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a:t>Confidential – Oracle Internal</a:t>
            </a:r>
            <a:endParaRPr lang="en-US" dirty="0"/>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lang="en-US" sz="850" dirty="0">
                <a:solidFill>
                  <a:schemeClr val="tx1"/>
                </a:solidFill>
              </a:rPr>
              <a:t>2016,</a:t>
            </a:r>
            <a:r>
              <a:rPr sz="850" dirty="0">
                <a:solidFill>
                  <a:schemeClr val="tx1"/>
                </a:solidFill>
              </a:rPr>
              <a:t> Oracle and/or its affiliates. All rights reserved.  |</a:t>
            </a:r>
          </a:p>
        </p:txBody>
      </p:sp>
      <p:pic>
        <p:nvPicPr>
          <p:cNvPr id="16" name="Picture 15" descr="Oracle logo in white on red staging background"/>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64" r:id="rId4"/>
    <p:sldLayoutId id="2147483689"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45.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21.xm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7.jpeg"/><Relationship Id="rId1" Type="http://schemas.openxmlformats.org/officeDocument/2006/relationships/slideLayout" Target="../slideLayouts/slideLayout15.xml"/><Relationship Id="rId5" Type="http://schemas.openxmlformats.org/officeDocument/2006/relationships/image" Target="../media/image19.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5.xml"/><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3" Type="http://schemas.openxmlformats.org/officeDocument/2006/relationships/hyperlink" Target="https://confluence.oraclecorp.com/confluence/display/DemandCenter/Certain+CheckIn+App+Documents" TargetMode="External"/><Relationship Id="rId2" Type="http://schemas.openxmlformats.org/officeDocument/2006/relationships/hyperlink" Target="https://confluence.oraclecorp.com/confluence/display/DemandCenter/Certain+CheckIn+App+Documents?preview=%2F993724214%2F993736392%2FCertain+Check+In+App+Guidance+for+suppliers_30Oct2018.pdf" TargetMode="External"/><Relationship Id="rId1" Type="http://schemas.openxmlformats.org/officeDocument/2006/relationships/slideLayout" Target="../slideLayouts/slideLayout16.xml"/><Relationship Id="rId6" Type="http://schemas.openxmlformats.org/officeDocument/2006/relationships/hyperlink" Target="http://mktcxobi.oraclecorp.com/analytics/" TargetMode="External"/><Relationship Id="rId5" Type="http://schemas.openxmlformats.org/officeDocument/2006/relationships/hyperlink" Target="https://confluence.oraclecorp.com/confluence/display/DemandCenter/Onsite+Attendee+Management#anchorlink2" TargetMode="External"/><Relationship Id="rId4" Type="http://schemas.openxmlformats.org/officeDocument/2006/relationships/hyperlink" Target="https://confluence.oraclecorp.com/confluence/display/DemandCenter/Certain+CheckIn+App+Documents?preview=%2F993724214%2F993736398%2FCertain+Check+In+App+Onsite+Staff+Usage_30Oct2018.pdf"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itunes.com/apps/certaincheckin" TargetMode="External"/><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hyperlink" Target="https://eventreg.oracle.com/" TargetMode="External"/><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25.png"/><Relationship Id="rId4" Type="http://schemas.openxmlformats.org/officeDocument/2006/relationships/image" Target="../media/image29.png"/><Relationship Id="rId9"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585108" y="3656"/>
            <a:ext cx="7806589" cy="6843711"/>
            <a:chOff x="-1" y="-1"/>
            <a:chExt cx="7658161" cy="6827353"/>
          </a:xfrm>
        </p:grpSpPr>
        <p:sp>
          <p:nvSpPr>
            <p:cNvPr id="6146" name="Rectangle 2"/>
            <p:cNvSpPr>
              <a:spLocks/>
            </p:cNvSpPr>
            <p:nvPr/>
          </p:nvSpPr>
          <p:spPr bwMode="auto">
            <a:xfrm>
              <a:off x="0" y="-1"/>
              <a:ext cx="7658159" cy="6827352"/>
            </a:xfrm>
            <a:prstGeom prst="rect">
              <a:avLst/>
            </a:prstGeom>
            <a:solidFill>
              <a:srgbClr val="DCE3E4"/>
            </a:solidFill>
            <a:ln w="12700" cap="flat" cmpd="sng">
              <a:noFill/>
              <a:prstDash val="solid"/>
              <a:miter lim="400000"/>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pic>
          <p:nvPicPr>
            <p:cNvPr id="6147" name="Picture 3" descr="image15.png"/>
            <p:cNvPicPr>
              <a:picLocks noChangeAspect="1"/>
            </p:cNvPicPr>
            <p:nvPr/>
          </p:nvPicPr>
          <p:blipFill>
            <a:blip r:embed="rId2" cstate="print"/>
            <a:srcRect l="12616" r="12616"/>
            <a:stretch>
              <a:fillRect/>
            </a:stretch>
          </p:blipFill>
          <p:spPr bwMode="auto">
            <a:xfrm>
              <a:off x="-1" y="-1"/>
              <a:ext cx="7658161" cy="6827353"/>
            </a:xfrm>
            <a:prstGeom prst="rect">
              <a:avLst/>
            </a:prstGeom>
            <a:noFill/>
            <a:ln w="12700" cap="flat" cmpd="sng">
              <a:solidFill>
                <a:srgbClr val="DCE3E4"/>
              </a:solidFill>
              <a:prstDash val="solid"/>
              <a:round/>
              <a:headEnd type="none" w="med" len="med"/>
              <a:tailEnd type="none" w="med" len="med"/>
            </a:ln>
            <a:effectLst/>
          </p:spPr>
        </p:pic>
      </p:grpSp>
      <p:sp>
        <p:nvSpPr>
          <p:cNvPr id="6148" name="Rectangle 4"/>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FFFFFF"/>
                </a:solidFill>
                <a:latin typeface="Calibri" pitchFamily="34" charset="0"/>
                <a:ea typeface="Calibri" pitchFamily="34" charset="0"/>
                <a:cs typeface="Calibri" pitchFamily="34" charset="0"/>
                <a:sym typeface="Calibri" pitchFamily="34" charset="0"/>
              </a:rPr>
              <a:t>Oracle Confidential – Internal</a:t>
            </a:r>
          </a:p>
        </p:txBody>
      </p:sp>
      <p:sp>
        <p:nvSpPr>
          <p:cNvPr id="6149" name="Rectangle 5"/>
          <p:cNvSpPr>
            <a:spLocks noGrp="1" noChangeArrowheads="1"/>
          </p:cNvSpPr>
          <p:nvPr>
            <p:ph type="ctrTitle"/>
          </p:nvPr>
        </p:nvSpPr>
        <p:spPr/>
        <p:txBody>
          <a:bodyPr/>
          <a:lstStyle/>
          <a:p>
            <a:r>
              <a:rPr lang="en-US" sz="4500" dirty="0"/>
              <a:t>Certain </a:t>
            </a:r>
            <a:br>
              <a:rPr lang="en-US" sz="4500" dirty="0"/>
            </a:br>
            <a:r>
              <a:rPr lang="en-US" sz="4500" dirty="0"/>
              <a:t>Check In App</a:t>
            </a:r>
          </a:p>
        </p:txBody>
      </p:sp>
      <p:sp>
        <p:nvSpPr>
          <p:cNvPr id="6150" name="Rectangle 6"/>
          <p:cNvSpPr>
            <a:spLocks noGrp="1" noChangeArrowheads="1"/>
          </p:cNvSpPr>
          <p:nvPr>
            <p:ph type="subTitle" idx="1"/>
          </p:nvPr>
        </p:nvSpPr>
        <p:spPr/>
        <p:txBody>
          <a:bodyPr/>
          <a:lstStyle/>
          <a:p>
            <a:pPr algn="l">
              <a:spcBef>
                <a:spcPct val="0"/>
              </a:spcBef>
              <a:buClrTx/>
              <a:buSzTx/>
              <a:buFontTx/>
              <a:buNone/>
            </a:pPr>
            <a:r>
              <a:rPr lang="en-US" sz="2400" b="1"/>
              <a:t>Check In Registrants at Events</a:t>
            </a:r>
          </a:p>
        </p:txBody>
      </p:sp>
      <p:sp>
        <p:nvSpPr>
          <p:cNvPr id="6151" name="Rectangle 7"/>
          <p:cNvSpPr>
            <a:spLocks/>
          </p:cNvSpPr>
          <p:nvPr/>
        </p:nvSpPr>
        <p:spPr bwMode="auto">
          <a:xfrm>
            <a:off x="525874" y="3275013"/>
            <a:ext cx="3247388" cy="2514600"/>
          </a:xfrm>
          <a:prstGeom prst="rect">
            <a:avLst/>
          </a:prstGeom>
          <a:noFill/>
          <a:ln w="12700" cap="flat" cmpd="sng">
            <a:noFill/>
            <a:prstDash val="solid"/>
            <a:miter lim="400000"/>
            <a:headEnd type="none" w="med" len="med"/>
            <a:tailEnd type="none" w="med" len="med"/>
          </a:ln>
          <a:effectLst/>
        </p:spPr>
        <p:txBody>
          <a:bodyPr lIns="0" tIns="0" rIns="0" bIns="0"/>
          <a:lstStyle/>
          <a:p>
            <a:pPr>
              <a:lnSpc>
                <a:spcPct val="90000"/>
              </a:lnSpc>
              <a:buClr>
                <a:srgbClr val="9F9F9F"/>
              </a:buClr>
              <a:buFont typeface="Arial" pitchFamily="34" charset="0"/>
              <a:buNone/>
            </a:pPr>
            <a:r>
              <a:rPr lang="en-US" sz="2400" dirty="0">
                <a:latin typeface="Calibri" pitchFamily="34" charset="0"/>
                <a:ea typeface="Calibri" pitchFamily="34" charset="0"/>
                <a:cs typeface="Calibri" pitchFamily="34" charset="0"/>
                <a:sym typeface="Calibri" pitchFamily="34" charset="0"/>
              </a:rPr>
              <a:t>August 2016</a:t>
            </a:r>
          </a:p>
          <a:p>
            <a:pPr>
              <a:lnSpc>
                <a:spcPct val="90000"/>
              </a:lnSpc>
              <a:buClr>
                <a:srgbClr val="9F9F9F"/>
              </a:buClr>
              <a:buFont typeface="Arial" pitchFamily="34" charset="0"/>
              <a:buNone/>
            </a:pPr>
            <a:r>
              <a:rPr lang="en-US" sz="2400" dirty="0">
                <a:latin typeface="Calibri" pitchFamily="34" charset="0"/>
                <a:ea typeface="Calibri" pitchFamily="34" charset="0"/>
                <a:cs typeface="Calibri" pitchFamily="34" charset="0"/>
                <a:sym typeface="Calibri" pitchFamily="34" charset="0"/>
              </a:rPr>
              <a:t>Dawn Lindgren</a:t>
            </a:r>
          </a:p>
          <a:p>
            <a:pPr>
              <a:lnSpc>
                <a:spcPct val="90000"/>
              </a:lnSpc>
              <a:buClr>
                <a:srgbClr val="9F9F9F"/>
              </a:buClr>
              <a:buFont typeface="Arial" pitchFamily="34" charset="0"/>
              <a:buNone/>
            </a:pPr>
            <a:r>
              <a:rPr lang="en-US" sz="2400" dirty="0">
                <a:latin typeface="Calibri" pitchFamily="34" charset="0"/>
                <a:ea typeface="Calibri" pitchFamily="34" charset="0"/>
                <a:cs typeface="Calibri" pitchFamily="34" charset="0"/>
                <a:sym typeface="Calibri" pitchFamily="34" charset="0"/>
              </a:rPr>
              <a:t>Maria Khaleel</a:t>
            </a:r>
          </a:p>
        </p:txBody>
      </p:sp>
      <p:sp>
        <p:nvSpPr>
          <p:cNvPr id="6152" name="Rectangle 8"/>
          <p:cNvSpPr>
            <a:spLocks/>
          </p:cNvSpPr>
          <p:nvPr/>
        </p:nvSpPr>
        <p:spPr bwMode="auto">
          <a:xfrm>
            <a:off x="11614833" y="6963132"/>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89EA2B3B-D388-4D18-ADE3-59B9E21C01B5}" type="slidenum">
              <a:rPr lang="en-US" sz="800">
                <a:solidFill>
                  <a:srgbClr val="9F9F9F"/>
                </a:solidFill>
                <a:latin typeface="Calibri" pitchFamily="34" charset="0"/>
                <a:ea typeface="Calibri" pitchFamily="34" charset="0"/>
                <a:cs typeface="Calibri" pitchFamily="34" charset="0"/>
                <a:sym typeface="Calibri" pitchFamily="34" charset="0"/>
              </a:rPr>
              <a:pPr algn="r"/>
              <a:t>1</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        Navigation - Questions</a:t>
            </a:r>
          </a:p>
        </p:txBody>
      </p:sp>
      <p:sp>
        <p:nvSpPr>
          <p:cNvPr id="2" name="Footer Placeholder 1"/>
          <p:cNvSpPr>
            <a:spLocks noGrp="1"/>
          </p:cNvSpPr>
          <p:nvPr>
            <p:ph type="ftr" sz="quarter" idx="11"/>
          </p:nvPr>
        </p:nvSpPr>
        <p:spPr/>
        <p:txBody>
          <a:bodyPr/>
          <a:lstStyle/>
          <a:p>
            <a:r>
              <a:rPr lang="en-US"/>
              <a:t>Confidential – Oracle Internal</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10</a:t>
            </a:fld>
            <a:endParaRPr lang="en-US" dirty="0"/>
          </a:p>
        </p:txBody>
      </p:sp>
      <p:sp>
        <p:nvSpPr>
          <p:cNvPr id="12" name="Text Placeholder 11"/>
          <p:cNvSpPr>
            <a:spLocks noGrp="1"/>
          </p:cNvSpPr>
          <p:nvPr>
            <p:ph type="body" sz="quarter" idx="13"/>
          </p:nvPr>
        </p:nvSpPr>
        <p:spPr>
          <a:xfrm>
            <a:off x="3914275" y="6144125"/>
            <a:ext cx="3804985" cy="220753"/>
          </a:xfrm>
        </p:spPr>
        <p:txBody>
          <a:bodyPr/>
          <a:lstStyle/>
          <a:p>
            <a:pPr algn="ctr"/>
            <a:r>
              <a:rPr lang="en-US" sz="1200" b="0" i="1" dirty="0"/>
              <a:t>Dependency: Check In configured with question</a:t>
            </a:r>
          </a:p>
        </p:txBody>
      </p:sp>
      <p:pic>
        <p:nvPicPr>
          <p:cNvPr id="10" name="Picture 9" descr="IMG_1296.PNG"/>
          <p:cNvPicPr>
            <a:picLocks noChangeAspect="1"/>
          </p:cNvPicPr>
          <p:nvPr/>
        </p:nvPicPr>
        <p:blipFill>
          <a:blip r:embed="rId2" cstate="print"/>
          <a:stretch>
            <a:fillRect/>
          </a:stretch>
        </p:blipFill>
        <p:spPr>
          <a:xfrm>
            <a:off x="10236701" y="3638561"/>
            <a:ext cx="1327150" cy="2355692"/>
          </a:xfrm>
          <a:prstGeom prst="rect">
            <a:avLst/>
          </a:prstGeom>
        </p:spPr>
      </p:pic>
      <p:pic>
        <p:nvPicPr>
          <p:cNvPr id="14" name="Picture 13" descr="IMG_1197.PNG"/>
          <p:cNvPicPr>
            <a:picLocks noChangeAspect="1"/>
          </p:cNvPicPr>
          <p:nvPr/>
        </p:nvPicPr>
        <p:blipFill>
          <a:blip r:embed="rId3" cstate="print">
            <a:clrChange>
              <a:clrFrom>
                <a:srgbClr val="F9F9F9"/>
              </a:clrFrom>
              <a:clrTo>
                <a:srgbClr val="F9F9F9">
                  <a:alpha val="0"/>
                </a:srgbClr>
              </a:clrTo>
            </a:clrChange>
          </a:blip>
          <a:srcRect l="39154" t="91541" r="38494" b="531"/>
          <a:stretch>
            <a:fillRect/>
          </a:stretch>
        </p:blipFill>
        <p:spPr>
          <a:xfrm>
            <a:off x="385505" y="677658"/>
            <a:ext cx="1179979" cy="742950"/>
          </a:xfrm>
          <a:prstGeom prst="rect">
            <a:avLst/>
          </a:prstGeom>
        </p:spPr>
      </p:pic>
      <p:pic>
        <p:nvPicPr>
          <p:cNvPr id="24" name="Picture 23" descr="IMG_1291.PNG"/>
          <p:cNvPicPr>
            <a:picLocks noChangeAspect="1"/>
          </p:cNvPicPr>
          <p:nvPr/>
        </p:nvPicPr>
        <p:blipFill>
          <a:blip r:embed="rId4" cstate="print"/>
          <a:stretch>
            <a:fillRect/>
          </a:stretch>
        </p:blipFill>
        <p:spPr>
          <a:xfrm>
            <a:off x="4723786" y="1850728"/>
            <a:ext cx="2286000" cy="4057650"/>
          </a:xfrm>
          <a:prstGeom prst="rect">
            <a:avLst/>
          </a:prstGeom>
        </p:spPr>
      </p:pic>
      <p:sp>
        <p:nvSpPr>
          <p:cNvPr id="25" name="TextBox 24"/>
          <p:cNvSpPr txBox="1"/>
          <p:nvPr/>
        </p:nvSpPr>
        <p:spPr>
          <a:xfrm>
            <a:off x="2876550" y="1878932"/>
            <a:ext cx="1076325" cy="514349"/>
          </a:xfrm>
          <a:prstGeom prst="rect">
            <a:avLst/>
          </a:prstGeom>
          <a:noFill/>
        </p:spPr>
        <p:txBody>
          <a:bodyPr wrap="none" lIns="0" tIns="0" rIns="0" bIns="0" rtlCol="0" anchor="ctr" anchorCtr="0">
            <a:noAutofit/>
          </a:bodyPr>
          <a:lstStyle/>
          <a:p>
            <a:pPr algn="r">
              <a:lnSpc>
                <a:spcPct val="90000"/>
              </a:lnSpc>
            </a:pPr>
            <a:endParaRPr lang="en-US" sz="1400" dirty="0">
              <a:solidFill>
                <a:schemeClr val="accent4"/>
              </a:solidFill>
            </a:endParaRPr>
          </a:p>
          <a:p>
            <a:pPr algn="r">
              <a:lnSpc>
                <a:spcPct val="90000"/>
              </a:lnSpc>
            </a:pPr>
            <a:r>
              <a:rPr lang="en-US" sz="1400" dirty="0">
                <a:solidFill>
                  <a:schemeClr val="accent4"/>
                </a:solidFill>
              </a:rPr>
              <a:t>Back  </a:t>
            </a:r>
            <a:br>
              <a:rPr lang="en-US" sz="1400" dirty="0">
                <a:solidFill>
                  <a:schemeClr val="accent4"/>
                </a:solidFill>
              </a:rPr>
            </a:br>
            <a:r>
              <a:rPr lang="en-US" sz="1100" dirty="0" err="1">
                <a:solidFill>
                  <a:schemeClr val="accent4"/>
                </a:solidFill>
              </a:rPr>
              <a:t>Back</a:t>
            </a:r>
            <a:r>
              <a:rPr lang="en-US" sz="1100" dirty="0">
                <a:solidFill>
                  <a:schemeClr val="accent4"/>
                </a:solidFill>
              </a:rPr>
              <a:t> out of record</a:t>
            </a:r>
            <a:r>
              <a:rPr lang="en-US" sz="1400" dirty="0">
                <a:solidFill>
                  <a:schemeClr val="accent4"/>
                </a:solidFill>
              </a:rPr>
              <a:t>  </a:t>
            </a:r>
          </a:p>
        </p:txBody>
      </p:sp>
      <p:sp>
        <p:nvSpPr>
          <p:cNvPr id="26" name="TextBox 25"/>
          <p:cNvSpPr txBox="1"/>
          <p:nvPr/>
        </p:nvSpPr>
        <p:spPr>
          <a:xfrm>
            <a:off x="7760450" y="1878932"/>
            <a:ext cx="1076325" cy="514349"/>
          </a:xfrm>
          <a:prstGeom prst="rect">
            <a:avLst/>
          </a:prstGeom>
          <a:noFill/>
        </p:spPr>
        <p:txBody>
          <a:bodyPr wrap="none" lIns="0" tIns="0" rIns="0" bIns="0" rtlCol="0" anchor="ctr" anchorCtr="0">
            <a:noAutofit/>
          </a:bodyPr>
          <a:lstStyle/>
          <a:p>
            <a:pPr>
              <a:lnSpc>
                <a:spcPct val="90000"/>
              </a:lnSpc>
            </a:pPr>
            <a:endParaRPr lang="en-US" sz="1400" dirty="0">
              <a:solidFill>
                <a:schemeClr val="accent4"/>
              </a:solidFill>
            </a:endParaRPr>
          </a:p>
          <a:p>
            <a:pPr>
              <a:lnSpc>
                <a:spcPct val="90000"/>
              </a:lnSpc>
            </a:pPr>
            <a:r>
              <a:rPr lang="en-US" sz="1400" dirty="0">
                <a:solidFill>
                  <a:schemeClr val="accent4"/>
                </a:solidFill>
              </a:rPr>
              <a:t>  Done</a:t>
            </a:r>
            <a:br>
              <a:rPr lang="en-US" sz="1400" dirty="0">
                <a:solidFill>
                  <a:schemeClr val="accent4"/>
                </a:solidFill>
              </a:rPr>
            </a:br>
            <a:r>
              <a:rPr lang="en-US" sz="1400" dirty="0">
                <a:solidFill>
                  <a:schemeClr val="accent4"/>
                </a:solidFill>
              </a:rPr>
              <a:t>  </a:t>
            </a:r>
            <a:r>
              <a:rPr lang="en-US" sz="1200" dirty="0">
                <a:solidFill>
                  <a:schemeClr val="accent4"/>
                </a:solidFill>
              </a:rPr>
              <a:t> </a:t>
            </a:r>
            <a:r>
              <a:rPr lang="en-US" sz="1100" dirty="0">
                <a:solidFill>
                  <a:schemeClr val="accent4"/>
                </a:solidFill>
              </a:rPr>
              <a:t>Click when answer is provided or confirmed</a:t>
            </a:r>
            <a:endParaRPr lang="en-US" sz="1200" dirty="0">
              <a:solidFill>
                <a:schemeClr val="accent4"/>
              </a:solidFill>
            </a:endParaRPr>
          </a:p>
        </p:txBody>
      </p:sp>
      <p:sp>
        <p:nvSpPr>
          <p:cNvPr id="27" name="TextBox 26"/>
          <p:cNvSpPr txBox="1"/>
          <p:nvPr/>
        </p:nvSpPr>
        <p:spPr>
          <a:xfrm>
            <a:off x="7760450" y="2333511"/>
            <a:ext cx="1076325" cy="678896"/>
          </a:xfrm>
          <a:prstGeom prst="rect">
            <a:avLst/>
          </a:prstGeom>
          <a:noFill/>
        </p:spPr>
        <p:txBody>
          <a:bodyPr wrap="none" lIns="0" tIns="0" rIns="0" bIns="0" rtlCol="0" anchor="ctr" anchorCtr="0">
            <a:noAutofit/>
          </a:bodyPr>
          <a:lstStyle/>
          <a:p>
            <a:pPr>
              <a:lnSpc>
                <a:spcPct val="90000"/>
              </a:lnSpc>
            </a:pPr>
            <a:endParaRPr lang="en-US" sz="1100" dirty="0">
              <a:solidFill>
                <a:schemeClr val="accent4"/>
              </a:solidFill>
            </a:endParaRPr>
          </a:p>
          <a:p>
            <a:pPr>
              <a:lnSpc>
                <a:spcPct val="90000"/>
              </a:lnSpc>
            </a:pPr>
            <a:endParaRPr lang="en-US" sz="1100" dirty="0">
              <a:solidFill>
                <a:schemeClr val="accent4"/>
              </a:solidFill>
            </a:endParaRPr>
          </a:p>
          <a:p>
            <a:pPr>
              <a:lnSpc>
                <a:spcPct val="90000"/>
              </a:lnSpc>
            </a:pPr>
            <a:r>
              <a:rPr lang="en-US" sz="1400" dirty="0">
                <a:solidFill>
                  <a:schemeClr val="accent4"/>
                </a:solidFill>
              </a:rPr>
              <a:t>  Selected Answer</a:t>
            </a:r>
          </a:p>
          <a:p>
            <a:pPr>
              <a:lnSpc>
                <a:spcPct val="90000"/>
              </a:lnSpc>
            </a:pPr>
            <a:r>
              <a:rPr lang="en-US" sz="1400" dirty="0">
                <a:solidFill>
                  <a:schemeClr val="accent4"/>
                </a:solidFill>
              </a:rPr>
              <a:t>   </a:t>
            </a:r>
            <a:r>
              <a:rPr lang="en-US" sz="1050" dirty="0">
                <a:solidFill>
                  <a:schemeClr val="accent4"/>
                </a:solidFill>
              </a:rPr>
              <a:t>If an answer was already provided during registration, it will be checked</a:t>
            </a:r>
            <a:br>
              <a:rPr lang="en-US" sz="1050" dirty="0">
                <a:solidFill>
                  <a:schemeClr val="accent4"/>
                </a:solidFill>
              </a:rPr>
            </a:br>
            <a:r>
              <a:rPr lang="en-US" sz="1050" dirty="0">
                <a:solidFill>
                  <a:schemeClr val="accent4"/>
                </a:solidFill>
              </a:rPr>
              <a:t>    If no check mark, please tap to select the answer provided</a:t>
            </a:r>
            <a:endParaRPr lang="en-US" sz="1100" dirty="0">
              <a:solidFill>
                <a:schemeClr val="accent4"/>
              </a:solidFill>
            </a:endParaRPr>
          </a:p>
        </p:txBody>
      </p:sp>
      <p:cxnSp>
        <p:nvCxnSpPr>
          <p:cNvPr id="28" name="Straight Arrow Connector 27"/>
          <p:cNvCxnSpPr>
            <a:stCxn id="25" idx="3"/>
          </p:cNvCxnSpPr>
          <p:nvPr/>
        </p:nvCxnSpPr>
        <p:spPr>
          <a:xfrm>
            <a:off x="3952875" y="2136107"/>
            <a:ext cx="781050" cy="9525"/>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876550" y="2314460"/>
            <a:ext cx="1076325" cy="821771"/>
          </a:xfrm>
          <a:prstGeom prst="rect">
            <a:avLst/>
          </a:prstGeom>
          <a:noFill/>
        </p:spPr>
        <p:txBody>
          <a:bodyPr wrap="none" lIns="0" tIns="0" rIns="0" bIns="0" rtlCol="0" anchor="ctr" anchorCtr="0">
            <a:noAutofit/>
          </a:bodyPr>
          <a:lstStyle/>
          <a:p>
            <a:pPr algn="r">
              <a:lnSpc>
                <a:spcPct val="90000"/>
              </a:lnSpc>
            </a:pPr>
            <a:br>
              <a:rPr lang="en-US" sz="1100" dirty="0">
                <a:solidFill>
                  <a:schemeClr val="accent4"/>
                </a:solidFill>
              </a:rPr>
            </a:br>
            <a:endParaRPr lang="en-US" sz="1100" dirty="0">
              <a:solidFill>
                <a:schemeClr val="accent4"/>
              </a:solidFill>
            </a:endParaRPr>
          </a:p>
          <a:p>
            <a:pPr algn="r">
              <a:lnSpc>
                <a:spcPct val="90000"/>
              </a:lnSpc>
            </a:pPr>
            <a:r>
              <a:rPr lang="en-US" sz="1400" dirty="0">
                <a:solidFill>
                  <a:schemeClr val="accent4"/>
                </a:solidFill>
              </a:rPr>
              <a:t>  Question  </a:t>
            </a:r>
            <a:br>
              <a:rPr lang="en-US" sz="1400" dirty="0">
                <a:solidFill>
                  <a:schemeClr val="accent4"/>
                </a:solidFill>
              </a:rPr>
            </a:br>
            <a:r>
              <a:rPr lang="en-US" sz="1400" dirty="0">
                <a:solidFill>
                  <a:schemeClr val="accent4"/>
                </a:solidFill>
              </a:rPr>
              <a:t>  </a:t>
            </a:r>
            <a:r>
              <a:rPr lang="en-US" sz="1200" dirty="0">
                <a:solidFill>
                  <a:schemeClr val="accent4"/>
                </a:solidFill>
              </a:rPr>
              <a:t> </a:t>
            </a:r>
            <a:r>
              <a:rPr lang="en-US" sz="1100" dirty="0">
                <a:solidFill>
                  <a:schemeClr val="accent4"/>
                </a:solidFill>
              </a:rPr>
              <a:t>Questions are displayed automatically   </a:t>
            </a:r>
            <a:br>
              <a:rPr lang="en-US" sz="1100" dirty="0">
                <a:solidFill>
                  <a:schemeClr val="accent4"/>
                </a:solidFill>
              </a:rPr>
            </a:br>
            <a:r>
              <a:rPr lang="en-US" sz="1100" dirty="0">
                <a:solidFill>
                  <a:schemeClr val="accent4"/>
                </a:solidFill>
              </a:rPr>
              <a:t>after an attendee is checked in   </a:t>
            </a:r>
            <a:endParaRPr lang="en-US" sz="1200" dirty="0">
              <a:solidFill>
                <a:schemeClr val="accent4"/>
              </a:solidFill>
            </a:endParaRPr>
          </a:p>
        </p:txBody>
      </p:sp>
      <p:cxnSp>
        <p:nvCxnSpPr>
          <p:cNvPr id="30" name="Straight Arrow Connector 29"/>
          <p:cNvCxnSpPr>
            <a:stCxn id="26" idx="1"/>
          </p:cNvCxnSpPr>
          <p:nvPr/>
        </p:nvCxnSpPr>
        <p:spPr>
          <a:xfrm flipH="1">
            <a:off x="6924504" y="2136107"/>
            <a:ext cx="835946" cy="10910"/>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hape 25"/>
          <p:cNvCxnSpPr>
            <a:stCxn id="27" idx="1"/>
          </p:cNvCxnSpPr>
          <p:nvPr/>
        </p:nvCxnSpPr>
        <p:spPr>
          <a:xfrm rot="10800000" flipV="1">
            <a:off x="6905626" y="2672959"/>
            <a:ext cx="854825" cy="320398"/>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hape 25"/>
          <p:cNvCxnSpPr>
            <a:stCxn id="29" idx="3"/>
          </p:cNvCxnSpPr>
          <p:nvPr/>
        </p:nvCxnSpPr>
        <p:spPr>
          <a:xfrm flipV="1">
            <a:off x="3952875" y="2431384"/>
            <a:ext cx="771525" cy="293962"/>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876550" y="3145757"/>
            <a:ext cx="1076325" cy="514349"/>
          </a:xfrm>
          <a:prstGeom prst="rect">
            <a:avLst/>
          </a:prstGeom>
          <a:noFill/>
        </p:spPr>
        <p:txBody>
          <a:bodyPr wrap="none" lIns="0" tIns="0" rIns="0" bIns="0" rtlCol="0" anchor="ctr" anchorCtr="0">
            <a:noAutofit/>
          </a:bodyPr>
          <a:lstStyle/>
          <a:p>
            <a:pPr algn="r">
              <a:lnSpc>
                <a:spcPct val="90000"/>
              </a:lnSpc>
            </a:pPr>
            <a:endParaRPr lang="en-US" sz="1400" dirty="0">
              <a:solidFill>
                <a:schemeClr val="accent4"/>
              </a:solidFill>
            </a:endParaRPr>
          </a:p>
          <a:p>
            <a:pPr algn="r">
              <a:lnSpc>
                <a:spcPct val="90000"/>
              </a:lnSpc>
            </a:pPr>
            <a:r>
              <a:rPr lang="en-US" sz="1400" dirty="0">
                <a:solidFill>
                  <a:schemeClr val="accent4"/>
                </a:solidFill>
              </a:rPr>
              <a:t>Answer Options  </a:t>
            </a:r>
            <a:br>
              <a:rPr lang="en-US" sz="1400" dirty="0">
                <a:solidFill>
                  <a:schemeClr val="accent4"/>
                </a:solidFill>
              </a:rPr>
            </a:br>
            <a:r>
              <a:rPr lang="en-US" sz="1100" dirty="0">
                <a:solidFill>
                  <a:schemeClr val="accent4"/>
                </a:solidFill>
              </a:rPr>
              <a:t>Validate or add the answer if not already checked</a:t>
            </a:r>
            <a:r>
              <a:rPr lang="en-US" sz="1400" dirty="0">
                <a:solidFill>
                  <a:schemeClr val="accent4"/>
                </a:solidFill>
              </a:rPr>
              <a:t>  </a:t>
            </a:r>
          </a:p>
        </p:txBody>
      </p:sp>
      <p:cxnSp>
        <p:nvCxnSpPr>
          <p:cNvPr id="39" name="Shape 25"/>
          <p:cNvCxnSpPr>
            <a:stCxn id="36" idx="3"/>
            <a:endCxn id="40" idx="1"/>
          </p:cNvCxnSpPr>
          <p:nvPr/>
        </p:nvCxnSpPr>
        <p:spPr>
          <a:xfrm flipV="1">
            <a:off x="3952875" y="2850482"/>
            <a:ext cx="514349" cy="552450"/>
          </a:xfrm>
          <a:prstGeom prst="bentConnector3">
            <a:avLst>
              <a:gd name="adj1" fmla="val 72222"/>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Right Brace 39"/>
          <p:cNvSpPr/>
          <p:nvPr/>
        </p:nvSpPr>
        <p:spPr>
          <a:xfrm flipH="1">
            <a:off x="4467224" y="2583782"/>
            <a:ext cx="295275" cy="533400"/>
          </a:xfrm>
          <a:prstGeom prst="rightBrace">
            <a:avLst/>
          </a:prstGeom>
          <a:ln w="12700">
            <a:solidFill>
              <a:schemeClr val="accent5"/>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5" descr="Photos, screen captures, graphics can be inserted in a white mobile phone and tablet"/>
          <p:cNvPicPr>
            <a:picLocks noChangeAspect="1"/>
          </p:cNvPicPr>
          <p:nvPr/>
        </p:nvPicPr>
        <p:blipFill>
          <a:blip r:embed="rId2" cstate="print"/>
          <a:srcRect/>
          <a:stretch>
            <a:fillRect/>
          </a:stretch>
        </p:blipFill>
        <p:spPr bwMode="auto">
          <a:xfrm>
            <a:off x="8005753" y="1681838"/>
            <a:ext cx="2083642" cy="4305947"/>
          </a:xfrm>
          <a:prstGeom prst="rect">
            <a:avLst/>
          </a:prstGeom>
          <a:noFill/>
          <a:ln w="12700" cap="flat" cmpd="sng">
            <a:noFill/>
            <a:prstDash val="solid"/>
            <a:miter lim="400000"/>
            <a:headEnd type="none" w="med" len="med"/>
            <a:tailEnd type="none" w="med" len="med"/>
          </a:ln>
          <a:effectLst/>
        </p:spPr>
      </p:pic>
      <p:sp>
        <p:nvSpPr>
          <p:cNvPr id="9217" name="Rectangle 1"/>
          <p:cNvSpPr>
            <a:spLocks noGrp="1" noChangeArrowheads="1"/>
          </p:cNvSpPr>
          <p:nvPr>
            <p:ph type="title"/>
          </p:nvPr>
        </p:nvSpPr>
        <p:spPr/>
        <p:txBody>
          <a:bodyPr/>
          <a:lstStyle/>
          <a:p>
            <a:r>
              <a:rPr lang="en-US" b="1" dirty="0"/>
              <a:t>Check In existing registrations with a swipe or scan</a:t>
            </a:r>
            <a:br>
              <a:rPr lang="en-US" b="1" dirty="0"/>
            </a:br>
            <a:endParaRPr lang="en-US" dirty="0"/>
          </a:p>
        </p:txBody>
      </p:sp>
      <p:sp>
        <p:nvSpPr>
          <p:cNvPr id="15" name="Rectangle 7"/>
          <p:cNvSpPr>
            <a:spLocks/>
          </p:cNvSpPr>
          <p:nvPr/>
        </p:nvSpPr>
        <p:spPr bwMode="auto">
          <a:xfrm>
            <a:off x="951740" y="1200804"/>
            <a:ext cx="4435203" cy="523218"/>
          </a:xfrm>
          <a:prstGeom prst="rect">
            <a:avLst/>
          </a:prstGeom>
          <a:noFill/>
          <a:ln w="12700" cap="flat" cmpd="sng">
            <a:noFill/>
            <a:prstDash val="solid"/>
            <a:miter lim="400000"/>
            <a:headEnd type="none" w="med" len="med"/>
            <a:tailEnd type="none" w="med" len="med"/>
          </a:ln>
          <a:effectLst/>
        </p:spPr>
        <p:txBody>
          <a:bodyPr wrap="square" lIns="45719" tIns="45719" rIns="45719" bIns="45719">
            <a:spAutoFit/>
          </a:bodyPr>
          <a:lstStyle/>
          <a:p>
            <a:pPr algn="ctr"/>
            <a:r>
              <a:rPr lang="en-US" sz="1400" b="1" dirty="0">
                <a:latin typeface="Calibri" pitchFamily="34" charset="0"/>
                <a:ea typeface="Calibri" pitchFamily="34" charset="0"/>
                <a:cs typeface="Calibri" pitchFamily="34" charset="0"/>
                <a:sym typeface="Calibri" pitchFamily="34" charset="0"/>
              </a:rPr>
              <a:t>Check In Options</a:t>
            </a:r>
          </a:p>
          <a:p>
            <a:pPr>
              <a:tabLst>
                <a:tab pos="739775" algn="ctr"/>
                <a:tab pos="3541713" algn="ctr"/>
              </a:tabLst>
            </a:pPr>
            <a:r>
              <a:rPr lang="en-US" sz="1400" b="1" dirty="0">
                <a:latin typeface="Calibri" pitchFamily="34" charset="0"/>
                <a:ea typeface="Calibri" pitchFamily="34" charset="0"/>
                <a:cs typeface="Calibri" pitchFamily="34" charset="0"/>
                <a:sym typeface="Calibri" pitchFamily="34" charset="0"/>
              </a:rPr>
              <a:t>	Swipe/Tap      	Scan</a:t>
            </a:r>
          </a:p>
        </p:txBody>
      </p:sp>
      <p:sp>
        <p:nvSpPr>
          <p:cNvPr id="37" name="TextBox 36"/>
          <p:cNvSpPr txBox="1"/>
          <p:nvPr/>
        </p:nvSpPr>
        <p:spPr>
          <a:xfrm>
            <a:off x="6015790" y="6039852"/>
            <a:ext cx="5943600" cy="328863"/>
          </a:xfrm>
          <a:prstGeom prst="rect">
            <a:avLst/>
          </a:prstGeom>
          <a:noFill/>
        </p:spPr>
        <p:txBody>
          <a:bodyPr wrap="none" lIns="0" tIns="0" rIns="0" bIns="0" rtlCol="0">
            <a:noAutofit/>
          </a:bodyPr>
          <a:lstStyle/>
          <a:p>
            <a:pPr>
              <a:lnSpc>
                <a:spcPct val="90000"/>
              </a:lnSpc>
            </a:pPr>
            <a:r>
              <a:rPr lang="en-US" sz="1100" dirty="0"/>
              <a:t>                                                                                                                                  </a:t>
            </a:r>
          </a:p>
          <a:p>
            <a:pPr>
              <a:lnSpc>
                <a:spcPct val="90000"/>
              </a:lnSpc>
            </a:pPr>
            <a:r>
              <a:rPr lang="en-US" sz="1100" dirty="0"/>
              <a:t> </a:t>
            </a:r>
            <a:r>
              <a:rPr lang="en-US" sz="1100" i="1" dirty="0">
                <a:solidFill>
                  <a:schemeClr val="accent1"/>
                </a:solidFill>
              </a:rPr>
              <a:t>Oracle Privacy &amp; Security (CSARB) approved for Apple devices only</a:t>
            </a:r>
            <a:r>
              <a:rPr lang="en-US" sz="1100" dirty="0"/>
              <a:t>             *  North America requirement</a:t>
            </a:r>
          </a:p>
        </p:txBody>
      </p:sp>
      <p:sp>
        <p:nvSpPr>
          <p:cNvPr id="16" name="Slide Number Placeholder 15"/>
          <p:cNvSpPr>
            <a:spLocks noGrp="1"/>
          </p:cNvSpPr>
          <p:nvPr>
            <p:ph type="sldNum" sz="quarter" idx="12"/>
          </p:nvPr>
        </p:nvSpPr>
        <p:spPr/>
        <p:txBody>
          <a:bodyPr/>
          <a:lstStyle/>
          <a:p>
            <a:fld id="{C51EAA63-D034-42AE-91FA-B13B9518C7BE}" type="slidenum">
              <a:rPr lang="en-US" smtClean="0"/>
              <a:pPr/>
              <a:t>11</a:t>
            </a:fld>
            <a:endParaRPr lang="en-US" dirty="0"/>
          </a:p>
        </p:txBody>
      </p:sp>
      <p:sp>
        <p:nvSpPr>
          <p:cNvPr id="17" name="Footer Placeholder 16"/>
          <p:cNvSpPr>
            <a:spLocks noGrp="1"/>
          </p:cNvSpPr>
          <p:nvPr>
            <p:ph type="ftr" sz="quarter" idx="11"/>
          </p:nvPr>
        </p:nvSpPr>
        <p:spPr/>
        <p:txBody>
          <a:bodyPr/>
          <a:lstStyle/>
          <a:p>
            <a:r>
              <a:rPr lang="en-US"/>
              <a:t>Confidential – Oracle Internal</a:t>
            </a:r>
            <a:endParaRPr lang="en-US" dirty="0"/>
          </a:p>
        </p:txBody>
      </p:sp>
      <p:pic>
        <p:nvPicPr>
          <p:cNvPr id="25" name="Picture 24" descr="IMG_1291.PNG"/>
          <p:cNvPicPr>
            <a:picLocks noChangeAspect="1"/>
          </p:cNvPicPr>
          <p:nvPr/>
        </p:nvPicPr>
        <p:blipFill>
          <a:blip r:embed="rId3" cstate="print"/>
          <a:stretch>
            <a:fillRect/>
          </a:stretch>
        </p:blipFill>
        <p:spPr>
          <a:xfrm>
            <a:off x="8146219" y="2201792"/>
            <a:ext cx="1828800" cy="3246120"/>
          </a:xfrm>
          <a:prstGeom prst="rect">
            <a:avLst/>
          </a:prstGeom>
        </p:spPr>
      </p:pic>
      <p:pic>
        <p:nvPicPr>
          <p:cNvPr id="26" name="Picture 5" descr="Photos, screen captures, graphics can be inserted in a white mobile phone and tablet"/>
          <p:cNvPicPr>
            <a:picLocks noChangeAspect="1"/>
          </p:cNvPicPr>
          <p:nvPr/>
        </p:nvPicPr>
        <p:blipFill>
          <a:blip r:embed="rId2" cstate="print"/>
          <a:srcRect/>
          <a:stretch>
            <a:fillRect/>
          </a:stretch>
        </p:blipFill>
        <p:spPr bwMode="auto">
          <a:xfrm>
            <a:off x="722539" y="1673816"/>
            <a:ext cx="2083642" cy="4305947"/>
          </a:xfrm>
          <a:prstGeom prst="rect">
            <a:avLst/>
          </a:prstGeom>
          <a:noFill/>
          <a:ln w="12700" cap="flat" cmpd="sng">
            <a:noFill/>
            <a:prstDash val="solid"/>
            <a:miter lim="400000"/>
            <a:headEnd type="none" w="med" len="med"/>
            <a:tailEnd type="none" w="med" len="med"/>
          </a:ln>
          <a:effectLst/>
        </p:spPr>
      </p:pic>
      <p:pic>
        <p:nvPicPr>
          <p:cNvPr id="27" name="Picture 26" descr="IMG_1290.PNG"/>
          <p:cNvPicPr>
            <a:picLocks noChangeAspect="1"/>
          </p:cNvPicPr>
          <p:nvPr/>
        </p:nvPicPr>
        <p:blipFill>
          <a:blip r:embed="rId4" cstate="print"/>
          <a:stretch>
            <a:fillRect/>
          </a:stretch>
        </p:blipFill>
        <p:spPr>
          <a:xfrm>
            <a:off x="858065" y="2180531"/>
            <a:ext cx="1828800" cy="3246120"/>
          </a:xfrm>
          <a:prstGeom prst="rect">
            <a:avLst/>
          </a:prstGeom>
        </p:spPr>
      </p:pic>
      <p:pic>
        <p:nvPicPr>
          <p:cNvPr id="38" name="Picture 5" descr="Photos, screen captures, graphics can be inserted in a white mobile phone and tablet"/>
          <p:cNvPicPr>
            <a:picLocks noChangeAspect="1"/>
          </p:cNvPicPr>
          <p:nvPr/>
        </p:nvPicPr>
        <p:blipFill>
          <a:blip r:embed="rId2" cstate="print"/>
          <a:srcRect/>
          <a:stretch>
            <a:fillRect/>
          </a:stretch>
        </p:blipFill>
        <p:spPr bwMode="auto">
          <a:xfrm>
            <a:off x="3497922" y="1673816"/>
            <a:ext cx="2083642" cy="4305947"/>
          </a:xfrm>
          <a:prstGeom prst="rect">
            <a:avLst/>
          </a:prstGeom>
          <a:noFill/>
          <a:ln w="12700" cap="flat" cmpd="sng">
            <a:noFill/>
            <a:prstDash val="solid"/>
            <a:miter lim="400000"/>
            <a:headEnd type="none" w="med" len="med"/>
            <a:tailEnd type="none" w="med" len="med"/>
          </a:ln>
          <a:effectLst/>
        </p:spPr>
      </p:pic>
      <p:pic>
        <p:nvPicPr>
          <p:cNvPr id="39" name="Picture 38" descr="IMG_1201.PNG"/>
          <p:cNvPicPr>
            <a:picLocks noChangeAspect="1"/>
          </p:cNvPicPr>
          <p:nvPr/>
        </p:nvPicPr>
        <p:blipFill>
          <a:blip r:embed="rId5" cstate="print"/>
          <a:stretch>
            <a:fillRect/>
          </a:stretch>
        </p:blipFill>
        <p:spPr>
          <a:xfrm>
            <a:off x="3634523" y="2169212"/>
            <a:ext cx="1828800" cy="3246120"/>
          </a:xfrm>
          <a:prstGeom prst="rect">
            <a:avLst/>
          </a:prstGeom>
        </p:spPr>
      </p:pic>
      <p:sp>
        <p:nvSpPr>
          <p:cNvPr id="40" name="TextBox 39"/>
          <p:cNvSpPr txBox="1"/>
          <p:nvPr/>
        </p:nvSpPr>
        <p:spPr>
          <a:xfrm rot="-120000">
            <a:off x="3637880" y="3425125"/>
            <a:ext cx="1945037" cy="364210"/>
          </a:xfrm>
          <a:prstGeom prst="rect">
            <a:avLst/>
          </a:prstGeom>
          <a:noFill/>
        </p:spPr>
        <p:txBody>
          <a:bodyPr wrap="none" lIns="0" tIns="0" rIns="0" bIns="0" rtlCol="0">
            <a:noAutofit/>
          </a:bodyPr>
          <a:lstStyle/>
          <a:p>
            <a:pPr algn="ctr">
              <a:lnSpc>
                <a:spcPct val="90000"/>
              </a:lnSpc>
            </a:pPr>
            <a:r>
              <a:rPr lang="en-US" sz="1200" dirty="0">
                <a:solidFill>
                  <a:schemeClr val="bg2">
                    <a:lumMod val="10000"/>
                  </a:schemeClr>
                </a:solidFill>
              </a:rPr>
              <a:t>Welcome Barack Obama</a:t>
            </a:r>
          </a:p>
          <a:p>
            <a:pPr algn="ctr">
              <a:lnSpc>
                <a:spcPct val="90000"/>
              </a:lnSpc>
            </a:pPr>
            <a:r>
              <a:rPr lang="en-US" sz="1050" dirty="0">
                <a:solidFill>
                  <a:schemeClr val="bg2">
                    <a:lumMod val="10000"/>
                  </a:schemeClr>
                </a:solidFill>
              </a:rPr>
              <a:t>Show your QR code to check in</a:t>
            </a:r>
          </a:p>
        </p:txBody>
      </p:sp>
      <p:sp>
        <p:nvSpPr>
          <p:cNvPr id="41" name="TextBox 40"/>
          <p:cNvSpPr txBox="1"/>
          <p:nvPr/>
        </p:nvSpPr>
        <p:spPr>
          <a:xfrm>
            <a:off x="3039533" y="3166533"/>
            <a:ext cx="431800" cy="677334"/>
          </a:xfrm>
          <a:prstGeom prst="rect">
            <a:avLst/>
          </a:prstGeom>
          <a:noFill/>
        </p:spPr>
        <p:txBody>
          <a:bodyPr wrap="square" lIns="0" tIns="0" rIns="0" bIns="0" rtlCol="0">
            <a:noAutofit/>
          </a:bodyPr>
          <a:lstStyle/>
          <a:p>
            <a:pPr>
              <a:lnSpc>
                <a:spcPct val="90000"/>
              </a:lnSpc>
            </a:pPr>
            <a:r>
              <a:rPr lang="en-US" b="1" dirty="0"/>
              <a:t>OR</a:t>
            </a:r>
          </a:p>
        </p:txBody>
      </p:sp>
      <p:pic>
        <p:nvPicPr>
          <p:cNvPr id="42" name="Picture 11" descr="C:\Users\dlindgre\AppData\Local\Microsoft\Windows\Temporary Internet Files\Content.IE5\F7UBEHW6\Swipe[1].png"/>
          <p:cNvPicPr>
            <a:picLocks noChangeAspect="1"/>
          </p:cNvPicPr>
          <p:nvPr/>
        </p:nvPicPr>
        <p:blipFill>
          <a:blip r:embed="rId6" cstate="print"/>
          <a:srcRect/>
          <a:stretch>
            <a:fillRect/>
          </a:stretch>
        </p:blipFill>
        <p:spPr bwMode="auto">
          <a:xfrm flipH="1">
            <a:off x="1345097" y="3428629"/>
            <a:ext cx="816372" cy="1097130"/>
          </a:xfrm>
          <a:prstGeom prst="rect">
            <a:avLst/>
          </a:prstGeom>
          <a:noFill/>
          <a:ln w="12700" cap="flat" cmpd="sng">
            <a:noFill/>
            <a:prstDash val="solid"/>
            <a:miter lim="400000"/>
            <a:headEnd type="none" w="med" len="med"/>
            <a:tailEnd type="none" w="med" len="med"/>
          </a:ln>
          <a:effectLst/>
        </p:spPr>
      </p:pic>
      <p:sp>
        <p:nvSpPr>
          <p:cNvPr id="43" name="Rectangle 42"/>
          <p:cNvSpPr/>
          <p:nvPr/>
        </p:nvSpPr>
        <p:spPr>
          <a:xfrm>
            <a:off x="3616036" y="2535382"/>
            <a:ext cx="1845426" cy="2601883"/>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44" name="Picture 2"/>
          <p:cNvPicPr>
            <a:picLocks noChangeAspect="1" noChangeArrowheads="1"/>
          </p:cNvPicPr>
          <p:nvPr/>
        </p:nvPicPr>
        <p:blipFill>
          <a:blip r:embed="rId7" cstate="print"/>
          <a:srcRect l="12315" t="18482" r="9888" b="11806"/>
          <a:stretch>
            <a:fillRect/>
          </a:stretch>
        </p:blipFill>
        <p:spPr bwMode="auto">
          <a:xfrm>
            <a:off x="3628505" y="3117274"/>
            <a:ext cx="1803862" cy="1030778"/>
          </a:xfrm>
          <a:prstGeom prst="rect">
            <a:avLst/>
          </a:prstGeom>
          <a:noFill/>
          <a:ln w="9525">
            <a:noFill/>
            <a:miter lim="800000"/>
            <a:headEnd/>
            <a:tailEnd/>
          </a:ln>
        </p:spPr>
      </p:pic>
      <p:pic>
        <p:nvPicPr>
          <p:cNvPr id="45" name="Picture 2"/>
          <p:cNvPicPr>
            <a:picLocks noChangeAspect="1" noChangeArrowheads="1"/>
          </p:cNvPicPr>
          <p:nvPr/>
        </p:nvPicPr>
        <p:blipFill>
          <a:blip r:embed="rId7" cstate="print"/>
          <a:srcRect l="32989" b="80019"/>
          <a:stretch>
            <a:fillRect/>
          </a:stretch>
        </p:blipFill>
        <p:spPr bwMode="auto">
          <a:xfrm>
            <a:off x="3753561" y="2747011"/>
            <a:ext cx="1553751" cy="295447"/>
          </a:xfrm>
          <a:prstGeom prst="rect">
            <a:avLst/>
          </a:prstGeom>
          <a:noFill/>
          <a:ln w="9525">
            <a:noFill/>
            <a:miter lim="800000"/>
            <a:headEnd/>
            <a:tailEnd/>
          </a:ln>
        </p:spPr>
      </p:pic>
      <p:sp>
        <p:nvSpPr>
          <p:cNvPr id="21" name="Rectangle 7"/>
          <p:cNvSpPr>
            <a:spLocks/>
          </p:cNvSpPr>
          <p:nvPr/>
        </p:nvSpPr>
        <p:spPr bwMode="auto">
          <a:xfrm>
            <a:off x="6863217" y="1200804"/>
            <a:ext cx="4435203" cy="523218"/>
          </a:xfrm>
          <a:prstGeom prst="rect">
            <a:avLst/>
          </a:prstGeom>
          <a:noFill/>
          <a:ln w="12700" cap="flat" cmpd="sng">
            <a:noFill/>
            <a:prstDash val="solid"/>
            <a:miter lim="400000"/>
            <a:headEnd type="none" w="med" len="med"/>
            <a:tailEnd type="none" w="med" len="med"/>
          </a:ln>
          <a:effectLst/>
        </p:spPr>
        <p:txBody>
          <a:bodyPr wrap="square" lIns="45719" tIns="45719" rIns="45719" bIns="45719">
            <a:spAutoFit/>
          </a:bodyPr>
          <a:lstStyle/>
          <a:p>
            <a:pPr algn="ctr"/>
            <a:r>
              <a:rPr lang="en-US" sz="1400" b="1" dirty="0">
                <a:latin typeface="Calibri" pitchFamily="34" charset="0"/>
                <a:ea typeface="Calibri" pitchFamily="34" charset="0"/>
                <a:cs typeface="Calibri" pitchFamily="34" charset="0"/>
                <a:sym typeface="Calibri" pitchFamily="34" charset="0"/>
              </a:rPr>
              <a:t>Additional Check In Question</a:t>
            </a:r>
          </a:p>
          <a:p>
            <a:pPr algn="ctr">
              <a:tabLst>
                <a:tab pos="739775" algn="ctr"/>
                <a:tab pos="3541713" algn="ctr"/>
              </a:tabLst>
            </a:pPr>
            <a:r>
              <a:rPr lang="en-US" sz="1400" b="1" dirty="0">
                <a:latin typeface="Calibri" pitchFamily="34" charset="0"/>
                <a:ea typeface="Calibri" pitchFamily="34" charset="0"/>
                <a:cs typeface="Calibri" pitchFamily="34" charset="0"/>
                <a:sym typeface="Calibri" pitchFamily="34" charset="0"/>
              </a:rPr>
              <a:t>“Government Employee” *</a:t>
            </a:r>
          </a:p>
        </p:txBody>
      </p:sp>
    </p:spTree>
  </p:cSld>
  <p:clrMapOvr>
    <a:masterClrMapping/>
  </p:clrMapOvr>
  <p:transition spd="med">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descr="IMG_1289.PNG"/>
          <p:cNvPicPr>
            <a:picLocks noChangeAspect="1"/>
          </p:cNvPicPr>
          <p:nvPr/>
        </p:nvPicPr>
        <p:blipFill>
          <a:blip r:embed="rId2" cstate="print"/>
          <a:stretch>
            <a:fillRect/>
          </a:stretch>
        </p:blipFill>
        <p:spPr>
          <a:xfrm>
            <a:off x="5078371" y="2934020"/>
            <a:ext cx="1828800" cy="3246120"/>
          </a:xfrm>
          <a:prstGeom prst="rect">
            <a:avLst/>
          </a:prstGeom>
        </p:spPr>
      </p:pic>
      <p:pic>
        <p:nvPicPr>
          <p:cNvPr id="42" name="Picture 41" descr="IMG_1289.PNG"/>
          <p:cNvPicPr>
            <a:picLocks noChangeAspect="1"/>
          </p:cNvPicPr>
          <p:nvPr/>
        </p:nvPicPr>
        <p:blipFill>
          <a:blip r:embed="rId2" cstate="print"/>
          <a:stretch>
            <a:fillRect/>
          </a:stretch>
        </p:blipFill>
        <p:spPr>
          <a:xfrm>
            <a:off x="1114690" y="2627939"/>
            <a:ext cx="1828800" cy="3246120"/>
          </a:xfrm>
          <a:prstGeom prst="rect">
            <a:avLst/>
          </a:prstGeom>
        </p:spPr>
      </p:pic>
      <p:sp>
        <p:nvSpPr>
          <p:cNvPr id="16385" name="Rectangle 1"/>
          <p:cNvSpPr>
            <a:spLocks/>
          </p:cNvSpPr>
          <p:nvPr/>
        </p:nvSpPr>
        <p:spPr bwMode="auto">
          <a:xfrm>
            <a:off x="8628456"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6386" name="Rectangle 2"/>
          <p:cNvSpPr>
            <a:spLocks noGrp="1" noChangeArrowheads="1"/>
          </p:cNvSpPr>
          <p:nvPr>
            <p:ph type="body" sz="quarter" idx="1"/>
          </p:nvPr>
        </p:nvSpPr>
        <p:spPr>
          <a:xfrm>
            <a:off x="530640" y="1316175"/>
            <a:ext cx="3584201" cy="4419600"/>
          </a:xfrm>
        </p:spPr>
        <p:txBody>
          <a:bodyPr/>
          <a:lstStyle/>
          <a:p>
            <a:pPr marL="342900" indent="-342900">
              <a:buFontTx/>
              <a:buAutoNum type="arabicPeriod"/>
            </a:pPr>
            <a:r>
              <a:rPr lang="en-US" sz="1800" dirty="0"/>
              <a:t>Press </a:t>
            </a:r>
            <a:r>
              <a:rPr lang="en-US" sz="1800" b="1" dirty="0"/>
              <a:t>Guest List </a:t>
            </a:r>
            <a:r>
              <a:rPr lang="en-US" sz="1800" dirty="0"/>
              <a:t>icon</a:t>
            </a:r>
            <a:r>
              <a:rPr lang="en-US" sz="1800" b="1" dirty="0"/>
              <a:t> </a:t>
            </a:r>
            <a:r>
              <a:rPr lang="en-US" sz="1800" dirty="0"/>
              <a:t>  </a:t>
            </a:r>
            <a:br>
              <a:rPr lang="en-US" sz="1800" dirty="0"/>
            </a:br>
            <a:r>
              <a:rPr lang="en-US" sz="1800" dirty="0"/>
              <a:t>on bottom of screen</a:t>
            </a:r>
          </a:p>
          <a:p>
            <a:pPr marL="342900" indent="-342900">
              <a:buFontTx/>
              <a:buAutoNum type="arabicPeriod"/>
            </a:pPr>
            <a:r>
              <a:rPr lang="en-US" sz="1800" dirty="0"/>
              <a:t>Press  </a:t>
            </a:r>
            <a:br>
              <a:rPr lang="en-US" sz="1800" dirty="0"/>
            </a:br>
            <a:r>
              <a:rPr lang="en-US" sz="1800" dirty="0"/>
              <a:t>at top of screen</a:t>
            </a:r>
            <a:br>
              <a:rPr lang="en-US" sz="1800" dirty="0"/>
            </a:br>
            <a:endParaRPr lang="en-US" sz="1800" dirty="0"/>
          </a:p>
        </p:txBody>
      </p:sp>
      <p:sp>
        <p:nvSpPr>
          <p:cNvPr id="16387" name="Rectangle 3"/>
          <p:cNvSpPr>
            <a:spLocks/>
          </p:cNvSpPr>
          <p:nvPr/>
        </p:nvSpPr>
        <p:spPr bwMode="auto">
          <a:xfrm>
            <a:off x="4359507" y="1314589"/>
            <a:ext cx="3477756" cy="1362075"/>
          </a:xfrm>
          <a:prstGeom prst="rect">
            <a:avLst/>
          </a:prstGeom>
          <a:noFill/>
          <a:ln w="12700" cap="flat" cmpd="sng">
            <a:noFill/>
            <a:prstDash val="solid"/>
            <a:miter lim="400000"/>
            <a:headEnd type="none" w="med" len="med"/>
            <a:tailEnd type="none" w="med" len="med"/>
          </a:ln>
          <a:effectLst/>
        </p:spPr>
        <p:txBody>
          <a:bodyPr lIns="0" tIns="0" rIns="0" bIns="0"/>
          <a:lstStyle/>
          <a:p>
            <a:pPr marL="342900" indent="-342900">
              <a:lnSpc>
                <a:spcPct val="90000"/>
              </a:lnSpc>
              <a:spcBef>
                <a:spcPts val="1200"/>
              </a:spcBef>
              <a:buSzPct val="100000"/>
              <a:buFontTx/>
              <a:buAutoNum type="arabicPeriod" startAt="3"/>
            </a:pPr>
            <a:r>
              <a:rPr lang="en-US" b="1" dirty="0">
                <a:latin typeface="Calibri" pitchFamily="34" charset="0"/>
                <a:ea typeface="Calibri" pitchFamily="34" charset="0"/>
                <a:cs typeface="Calibri" pitchFamily="34" charset="0"/>
                <a:sym typeface="Calibri" pitchFamily="34" charset="0"/>
              </a:rPr>
              <a:t>Search</a:t>
            </a:r>
            <a:r>
              <a:rPr lang="en-US" dirty="0">
                <a:latin typeface="Calibri" pitchFamily="34" charset="0"/>
                <a:ea typeface="Calibri" pitchFamily="34" charset="0"/>
                <a:cs typeface="Calibri" pitchFamily="34" charset="0"/>
                <a:sym typeface="Calibri" pitchFamily="34" charset="0"/>
              </a:rPr>
              <a:t> options</a:t>
            </a:r>
            <a:endParaRPr lang="en-US" sz="2400" dirty="0">
              <a:latin typeface="Calibri" pitchFamily="34" charset="0"/>
              <a:ea typeface="Calibri" pitchFamily="34" charset="0"/>
              <a:cs typeface="Calibri" pitchFamily="34" charset="0"/>
              <a:sym typeface="Calibri" pitchFamily="34" charset="0"/>
            </a:endParaRPr>
          </a:p>
          <a:p>
            <a:pPr marL="685800" lvl="2" indent="-342900">
              <a:lnSpc>
                <a:spcPct val="90000"/>
              </a:lnSpc>
              <a:spcBef>
                <a:spcPts val="600"/>
              </a:spcBef>
              <a:buClr>
                <a:srgbClr val="9F9F9F"/>
              </a:buClr>
              <a:buSzPct val="100000"/>
              <a:buFontTx/>
              <a:buAutoNum type="alphaLcParenR"/>
            </a:pPr>
            <a:r>
              <a:rPr lang="en-US" sz="1600" dirty="0">
                <a:latin typeface="Calibri" pitchFamily="34" charset="0"/>
                <a:ea typeface="Calibri" pitchFamily="34" charset="0"/>
                <a:cs typeface="Calibri" pitchFamily="34" charset="0"/>
                <a:sym typeface="Calibri" pitchFamily="34" charset="0"/>
              </a:rPr>
              <a:t>Swipe up or down</a:t>
            </a:r>
          </a:p>
          <a:p>
            <a:pPr marL="685800" lvl="2" indent="-342900">
              <a:lnSpc>
                <a:spcPct val="90000"/>
              </a:lnSpc>
              <a:spcBef>
                <a:spcPts val="600"/>
              </a:spcBef>
              <a:buClr>
                <a:srgbClr val="9F9F9F"/>
              </a:buClr>
              <a:buSzPct val="100000"/>
              <a:buFontTx/>
              <a:buAutoNum type="alphaLcParenR"/>
            </a:pPr>
            <a:r>
              <a:rPr lang="en-US" sz="1600" dirty="0">
                <a:latin typeface="Calibri" pitchFamily="34" charset="0"/>
                <a:ea typeface="Calibri" pitchFamily="34" charset="0"/>
                <a:cs typeface="Calibri" pitchFamily="34" charset="0"/>
                <a:sym typeface="Calibri" pitchFamily="34" charset="0"/>
              </a:rPr>
              <a:t>Click on letter for last name on right side of screen</a:t>
            </a:r>
          </a:p>
          <a:p>
            <a:pPr marL="685800" lvl="2" indent="-342900">
              <a:lnSpc>
                <a:spcPct val="90000"/>
              </a:lnSpc>
              <a:spcBef>
                <a:spcPts val="600"/>
              </a:spcBef>
              <a:buClr>
                <a:srgbClr val="9F9F9F"/>
              </a:buClr>
              <a:buSzPct val="100000"/>
              <a:buFontTx/>
              <a:buAutoNum type="alphaLcParenR"/>
            </a:pPr>
            <a:r>
              <a:rPr lang="en-US" sz="1600" dirty="0">
                <a:latin typeface="Calibri" pitchFamily="34" charset="0"/>
                <a:ea typeface="Calibri" pitchFamily="34" charset="0"/>
                <a:cs typeface="Calibri" pitchFamily="34" charset="0"/>
                <a:sym typeface="Calibri" pitchFamily="34" charset="0"/>
              </a:rPr>
              <a:t>Search by First, Last, </a:t>
            </a:r>
            <a:r>
              <a:rPr lang="en-US" sz="1600" dirty="0">
                <a:solidFill>
                  <a:schemeClr val="tx2"/>
                </a:solidFill>
                <a:latin typeface="Calibri" pitchFamily="34" charset="0"/>
                <a:ea typeface="Calibri" pitchFamily="34" charset="0"/>
                <a:cs typeface="Calibri" pitchFamily="34" charset="0"/>
                <a:sym typeface="Calibri" pitchFamily="34" charset="0"/>
              </a:rPr>
              <a:t>Company, </a:t>
            </a:r>
            <a:br>
              <a:rPr lang="en-US" sz="1600" dirty="0">
                <a:solidFill>
                  <a:schemeClr val="tx2"/>
                </a:solidFill>
                <a:latin typeface="Calibri" pitchFamily="34" charset="0"/>
                <a:ea typeface="Calibri" pitchFamily="34" charset="0"/>
                <a:cs typeface="Calibri" pitchFamily="34" charset="0"/>
                <a:sym typeface="Calibri" pitchFamily="34" charset="0"/>
              </a:rPr>
            </a:br>
            <a:r>
              <a:rPr lang="en-US" sz="1600" dirty="0">
                <a:latin typeface="Calibri" pitchFamily="34" charset="0"/>
                <a:ea typeface="Calibri" pitchFamily="34" charset="0"/>
                <a:cs typeface="Calibri" pitchFamily="34" charset="0"/>
                <a:sym typeface="Calibri" pitchFamily="34" charset="0"/>
              </a:rPr>
              <a:t>or Email</a:t>
            </a:r>
          </a:p>
        </p:txBody>
      </p:sp>
      <p:sp>
        <p:nvSpPr>
          <p:cNvPr id="16388" name="Rectangle 4"/>
          <p:cNvSpPr>
            <a:spLocks/>
          </p:cNvSpPr>
          <p:nvPr/>
        </p:nvSpPr>
        <p:spPr bwMode="auto">
          <a:xfrm>
            <a:off x="11563537" y="6585307"/>
            <a:ext cx="102592"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C933F242-43A4-4CC3-BB10-43F069EA11A9}" type="slidenum">
              <a:rPr lang="en-US" sz="800">
                <a:solidFill>
                  <a:srgbClr val="9F9F9F"/>
                </a:solidFill>
                <a:latin typeface="Calibri" pitchFamily="34" charset="0"/>
                <a:ea typeface="Calibri" pitchFamily="34" charset="0"/>
                <a:cs typeface="Calibri" pitchFamily="34" charset="0"/>
                <a:sym typeface="Calibri" pitchFamily="34" charset="0"/>
              </a:rPr>
              <a:pPr algn="r"/>
              <a:t>12</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16389" name="Rectangle 5"/>
          <p:cNvSpPr>
            <a:spLocks/>
          </p:cNvSpPr>
          <p:nvPr/>
        </p:nvSpPr>
        <p:spPr bwMode="auto">
          <a:xfrm>
            <a:off x="8188374" y="1316175"/>
            <a:ext cx="3477756" cy="1138238"/>
          </a:xfrm>
          <a:prstGeom prst="rect">
            <a:avLst/>
          </a:prstGeom>
          <a:noFill/>
          <a:ln w="12700" cap="flat" cmpd="sng">
            <a:noFill/>
            <a:prstDash val="solid"/>
            <a:miter lim="400000"/>
            <a:headEnd type="none" w="med" len="med"/>
            <a:tailEnd type="none" w="med" len="med"/>
          </a:ln>
          <a:effectLst/>
        </p:spPr>
        <p:txBody>
          <a:bodyPr lIns="0" tIns="0" rIns="0" bIns="0"/>
          <a:lstStyle/>
          <a:p>
            <a:pPr marL="342900" indent="-342900">
              <a:lnSpc>
                <a:spcPct val="90000"/>
              </a:lnSpc>
              <a:spcBef>
                <a:spcPts val="1200"/>
              </a:spcBef>
              <a:buClr>
                <a:srgbClr val="9F9F9F"/>
              </a:buClr>
              <a:buSzPct val="100000"/>
              <a:buFontTx/>
              <a:buAutoNum type="arabicPeriod" startAt="4"/>
            </a:pPr>
            <a:r>
              <a:rPr lang="en-US" dirty="0">
                <a:latin typeface="Calibri" pitchFamily="34" charset="0"/>
                <a:ea typeface="Calibri" pitchFamily="34" charset="0"/>
                <a:cs typeface="Calibri" pitchFamily="34" charset="0"/>
                <a:sym typeface="Calibri" pitchFamily="34" charset="0"/>
              </a:rPr>
              <a:t>Swipe Left or tap on Name to expose Check In</a:t>
            </a:r>
          </a:p>
          <a:p>
            <a:pPr marL="342900" indent="-342900">
              <a:lnSpc>
                <a:spcPct val="90000"/>
              </a:lnSpc>
              <a:spcBef>
                <a:spcPts val="1200"/>
              </a:spcBef>
              <a:buClr>
                <a:srgbClr val="9F9F9F"/>
              </a:buClr>
              <a:buSzPct val="100000"/>
              <a:buFontTx/>
              <a:buAutoNum type="arabicPeriod" startAt="4"/>
            </a:pPr>
            <a:r>
              <a:rPr lang="en-US" dirty="0">
                <a:latin typeface="Calibri" pitchFamily="34" charset="0"/>
                <a:ea typeface="Calibri" pitchFamily="34" charset="0"/>
                <a:cs typeface="Calibri" pitchFamily="34" charset="0"/>
                <a:sym typeface="Calibri" pitchFamily="34" charset="0"/>
              </a:rPr>
              <a:t>Tap </a:t>
            </a:r>
            <a:r>
              <a:rPr lang="en-US" b="1" dirty="0">
                <a:latin typeface="Calibri" pitchFamily="34" charset="0"/>
                <a:ea typeface="Calibri" pitchFamily="34" charset="0"/>
                <a:cs typeface="Calibri" pitchFamily="34" charset="0"/>
                <a:sym typeface="Calibri" pitchFamily="34" charset="0"/>
              </a:rPr>
              <a:t>Check in</a:t>
            </a:r>
            <a:br>
              <a:rPr lang="en-US" b="1" dirty="0">
                <a:latin typeface="Calibri" pitchFamily="34" charset="0"/>
                <a:ea typeface="Calibri" pitchFamily="34" charset="0"/>
                <a:cs typeface="Calibri" pitchFamily="34" charset="0"/>
                <a:sym typeface="Calibri" pitchFamily="34" charset="0"/>
              </a:rPr>
            </a:br>
            <a:r>
              <a:rPr lang="en-US" sz="1600" dirty="0">
                <a:latin typeface="Calibri" pitchFamily="34" charset="0"/>
                <a:ea typeface="Calibri" pitchFamily="34" charset="0"/>
                <a:cs typeface="Calibri" pitchFamily="34" charset="0"/>
                <a:sym typeface="Calibri" pitchFamily="34" charset="0"/>
              </a:rPr>
              <a:t>additional question will display if configured, click answer and done.</a:t>
            </a:r>
            <a:br>
              <a:rPr lang="en-US" b="1" dirty="0">
                <a:latin typeface="Calibri" pitchFamily="34" charset="0"/>
                <a:ea typeface="Calibri" pitchFamily="34" charset="0"/>
                <a:cs typeface="Calibri" pitchFamily="34" charset="0"/>
                <a:sym typeface="Calibri" pitchFamily="34" charset="0"/>
              </a:rPr>
            </a:br>
            <a:endParaRPr lang="en-US" dirty="0">
              <a:latin typeface="Calibri" pitchFamily="34" charset="0"/>
              <a:ea typeface="Calibri" pitchFamily="34" charset="0"/>
              <a:cs typeface="Calibri" pitchFamily="34" charset="0"/>
              <a:sym typeface="Calibri" pitchFamily="34" charset="0"/>
            </a:endParaRPr>
          </a:p>
        </p:txBody>
      </p:sp>
      <p:sp>
        <p:nvSpPr>
          <p:cNvPr id="16390" name="Rectangle 6"/>
          <p:cNvSpPr>
            <a:spLocks noGrp="1" noChangeArrowheads="1"/>
          </p:cNvSpPr>
          <p:nvPr>
            <p:ph type="title"/>
          </p:nvPr>
        </p:nvSpPr>
        <p:spPr>
          <a:xfrm>
            <a:off x="530640" y="406400"/>
            <a:ext cx="11135490" cy="584200"/>
          </a:xfrm>
        </p:spPr>
        <p:txBody>
          <a:bodyPr/>
          <a:lstStyle/>
          <a:p>
            <a:r>
              <a:rPr lang="en-US" dirty="0"/>
              <a:t>Manual Swipe to Check In</a:t>
            </a:r>
          </a:p>
        </p:txBody>
      </p:sp>
      <p:pic>
        <p:nvPicPr>
          <p:cNvPr id="16393" name="Picture 9" descr="image32.jpeg"/>
          <p:cNvPicPr>
            <a:picLocks noChangeAspect="1"/>
          </p:cNvPicPr>
          <p:nvPr/>
        </p:nvPicPr>
        <p:blipFill>
          <a:blip r:embed="rId3" cstate="print"/>
          <a:srcRect/>
          <a:stretch>
            <a:fillRect/>
          </a:stretch>
        </p:blipFill>
        <p:spPr bwMode="auto">
          <a:xfrm>
            <a:off x="1539492" y="1901963"/>
            <a:ext cx="1039037" cy="341312"/>
          </a:xfrm>
          <a:prstGeom prst="rect">
            <a:avLst/>
          </a:prstGeom>
          <a:noFill/>
          <a:ln w="12700" cap="flat" cmpd="sng">
            <a:noFill/>
            <a:prstDash val="solid"/>
            <a:miter lim="400000"/>
            <a:headEnd type="none" w="med" len="med"/>
            <a:tailEnd type="none" w="med" len="med"/>
          </a:ln>
          <a:effectLst/>
        </p:spPr>
      </p:pic>
      <p:sp>
        <p:nvSpPr>
          <p:cNvPr id="16397" name="AutoShape 13"/>
          <p:cNvSpPr>
            <a:spLocks/>
          </p:cNvSpPr>
          <p:nvPr/>
        </p:nvSpPr>
        <p:spPr bwMode="auto">
          <a:xfrm>
            <a:off x="6777347" y="3487119"/>
            <a:ext cx="150396" cy="2285735"/>
          </a:xfrm>
          <a:prstGeom prst="roundRect">
            <a:avLst>
              <a:gd name="adj" fmla="val 16667"/>
            </a:avLst>
          </a:prstGeom>
          <a:noFill/>
          <a:ln w="12700" cap="flat" cmpd="sng">
            <a:solidFill>
              <a:schemeClr val="accent2"/>
            </a:solidFill>
            <a:prstDash val="solid"/>
            <a:round/>
            <a:headEnd type="none" w="med" len="med"/>
            <a:tailEnd type="none" w="med" len="med"/>
          </a:ln>
          <a:effectLst/>
        </p:spPr>
        <p:txBody>
          <a:bodyPr lIns="45719" tIns="45719" rIns="45719" bIns="45719" anchor="ctr"/>
          <a:lstStyle/>
          <a:p>
            <a:endParaRPr lang="en-US" sz="1700">
              <a:latin typeface="Calibri" pitchFamily="34" charset="0"/>
              <a:ea typeface="Calibri" pitchFamily="34" charset="0"/>
              <a:cs typeface="Calibri" pitchFamily="34" charset="0"/>
              <a:sym typeface="Calibri" pitchFamily="34" charset="0"/>
            </a:endParaRPr>
          </a:p>
        </p:txBody>
      </p:sp>
      <p:sp>
        <p:nvSpPr>
          <p:cNvPr id="16398" name="Oval 14"/>
          <p:cNvSpPr>
            <a:spLocks/>
          </p:cNvSpPr>
          <p:nvPr/>
        </p:nvSpPr>
        <p:spPr bwMode="auto">
          <a:xfrm>
            <a:off x="7025415" y="3718063"/>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16399" name="Rectangle 15"/>
          <p:cNvSpPr>
            <a:spLocks/>
          </p:cNvSpPr>
          <p:nvPr/>
        </p:nvSpPr>
        <p:spPr bwMode="auto">
          <a:xfrm>
            <a:off x="7084199" y="3694250"/>
            <a:ext cx="123432" cy="276999"/>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b="1" dirty="0">
                <a:solidFill>
                  <a:srgbClr val="FFFFFF"/>
                </a:solidFill>
                <a:latin typeface="Calibri" pitchFamily="34" charset="0"/>
                <a:ea typeface="Calibri" pitchFamily="34" charset="0"/>
                <a:cs typeface="Calibri" pitchFamily="34" charset="0"/>
                <a:sym typeface="Calibri" pitchFamily="34" charset="0"/>
              </a:rPr>
              <a:t>b</a:t>
            </a:r>
          </a:p>
        </p:txBody>
      </p:sp>
      <p:sp>
        <p:nvSpPr>
          <p:cNvPr id="16400" name="Oval 16"/>
          <p:cNvSpPr>
            <a:spLocks/>
          </p:cNvSpPr>
          <p:nvPr/>
        </p:nvSpPr>
        <p:spPr bwMode="auto">
          <a:xfrm>
            <a:off x="4985471" y="3308488"/>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16401" name="Rectangle 17"/>
          <p:cNvSpPr>
            <a:spLocks/>
          </p:cNvSpPr>
          <p:nvPr/>
        </p:nvSpPr>
        <p:spPr bwMode="auto">
          <a:xfrm>
            <a:off x="5045843" y="3268800"/>
            <a:ext cx="96180" cy="276999"/>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b="1" dirty="0">
                <a:solidFill>
                  <a:srgbClr val="FFFFFF"/>
                </a:solidFill>
                <a:latin typeface="Calibri" pitchFamily="34" charset="0"/>
                <a:ea typeface="Calibri" pitchFamily="34" charset="0"/>
                <a:cs typeface="Calibri" pitchFamily="34" charset="0"/>
                <a:sym typeface="Calibri" pitchFamily="34" charset="0"/>
              </a:rPr>
              <a:t>c</a:t>
            </a:r>
          </a:p>
        </p:txBody>
      </p:sp>
      <p:grpSp>
        <p:nvGrpSpPr>
          <p:cNvPr id="2" name="Group 18"/>
          <p:cNvGrpSpPr>
            <a:grpSpLocks/>
          </p:cNvGrpSpPr>
          <p:nvPr/>
        </p:nvGrpSpPr>
        <p:grpSpPr bwMode="auto">
          <a:xfrm>
            <a:off x="5864046" y="4167326"/>
            <a:ext cx="594189" cy="1249363"/>
            <a:chOff x="-1" y="0"/>
            <a:chExt cx="592206" cy="1249518"/>
          </a:xfrm>
        </p:grpSpPr>
        <p:pic>
          <p:nvPicPr>
            <p:cNvPr id="16403" name="Picture 19" descr="C:\Users\dlindgre\AppData\Local\Microsoft\Windows\Temporary Internet Files\Content.IE5\F7UBEHW6\Swipe[1].png"/>
            <p:cNvPicPr>
              <a:picLocks noChangeAspect="1"/>
            </p:cNvPicPr>
            <p:nvPr/>
          </p:nvPicPr>
          <p:blipFill>
            <a:blip r:embed="rId4" cstate="print"/>
            <a:srcRect l="34940"/>
            <a:stretch>
              <a:fillRect/>
            </a:stretch>
          </p:blipFill>
          <p:spPr bwMode="auto">
            <a:xfrm flipH="1">
              <a:off x="-1" y="146564"/>
              <a:ext cx="533402" cy="1102954"/>
            </a:xfrm>
            <a:prstGeom prst="rect">
              <a:avLst/>
            </a:prstGeom>
            <a:noFill/>
            <a:ln w="12700" cap="flat" cmpd="sng">
              <a:noFill/>
              <a:prstDash val="solid"/>
              <a:miter lim="400000"/>
              <a:headEnd type="none" w="med" len="med"/>
              <a:tailEnd type="none" w="med" len="med"/>
            </a:ln>
            <a:effectLst/>
          </p:spPr>
        </p:pic>
        <p:sp>
          <p:nvSpPr>
            <p:cNvPr id="16404" name="Rectangle 20"/>
            <p:cNvSpPr>
              <a:spLocks/>
            </p:cNvSpPr>
            <p:nvPr/>
          </p:nvSpPr>
          <p:spPr bwMode="auto">
            <a:xfrm>
              <a:off x="420754" y="0"/>
              <a:ext cx="171451" cy="369331"/>
            </a:xfrm>
            <a:prstGeom prst="rect">
              <a:avLst/>
            </a:prstGeom>
            <a:solidFill>
              <a:srgbClr val="FFFFFF"/>
            </a:solidFill>
            <a:ln w="12700" cap="flat" cmpd="sng">
              <a:noFill/>
              <a:prstDash val="solid"/>
              <a:miter lim="400000"/>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16405" name="AutoShape 21"/>
            <p:cNvSpPr>
              <a:spLocks/>
            </p:cNvSpPr>
            <p:nvPr/>
          </p:nvSpPr>
          <p:spPr bwMode="auto">
            <a:xfrm rot="5400000">
              <a:off x="354862" y="148848"/>
              <a:ext cx="254444" cy="170367"/>
            </a:xfrm>
            <a:prstGeom prst="leftRightArrow">
              <a:avLst>
                <a:gd name="adj1" fmla="val 45667"/>
                <a:gd name="adj2" fmla="val 47979"/>
              </a:avLst>
            </a:prstGeom>
            <a:solidFill>
              <a:srgbClr val="9F9F9F"/>
            </a:solidFill>
            <a:ln w="12700" cap="flat" cmpd="sng">
              <a:noFill/>
              <a:prstDash val="solid"/>
              <a:miter lim="400000"/>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grpSp>
      <p:sp>
        <p:nvSpPr>
          <p:cNvPr id="16406" name="Oval 22"/>
          <p:cNvSpPr>
            <a:spLocks/>
          </p:cNvSpPr>
          <p:nvPr/>
        </p:nvSpPr>
        <p:spPr bwMode="auto">
          <a:xfrm>
            <a:off x="6018153" y="4897575"/>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16407" name="Rectangle 23"/>
          <p:cNvSpPr>
            <a:spLocks/>
          </p:cNvSpPr>
          <p:nvPr/>
        </p:nvSpPr>
        <p:spPr bwMode="auto">
          <a:xfrm>
            <a:off x="6076937" y="4856300"/>
            <a:ext cx="113814" cy="276999"/>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b="1" dirty="0">
                <a:solidFill>
                  <a:srgbClr val="FFFFFF"/>
                </a:solidFill>
                <a:latin typeface="Calibri" pitchFamily="34" charset="0"/>
                <a:ea typeface="Calibri" pitchFamily="34" charset="0"/>
                <a:cs typeface="Calibri" pitchFamily="34" charset="0"/>
                <a:sym typeface="Calibri" pitchFamily="34" charset="0"/>
              </a:rPr>
              <a:t>a</a:t>
            </a:r>
          </a:p>
        </p:txBody>
      </p:sp>
      <p:pic>
        <p:nvPicPr>
          <p:cNvPr id="16395" name="Picture 11" descr="C:\Users\dlindgre\AppData\Local\Microsoft\Windows\Temporary Internet Files\Content.IE5\F7UBEHW6\Swipe[1].png"/>
          <p:cNvPicPr>
            <a:picLocks noChangeAspect="1"/>
          </p:cNvPicPr>
          <p:nvPr/>
        </p:nvPicPr>
        <p:blipFill>
          <a:blip r:embed="rId4" cstate="print"/>
          <a:srcRect/>
          <a:stretch>
            <a:fillRect/>
          </a:stretch>
        </p:blipFill>
        <p:spPr bwMode="auto">
          <a:xfrm flipH="1">
            <a:off x="9756183" y="4274991"/>
            <a:ext cx="816372" cy="1097130"/>
          </a:xfrm>
          <a:prstGeom prst="rect">
            <a:avLst/>
          </a:prstGeom>
          <a:noFill/>
          <a:ln w="12700" cap="flat" cmpd="sng">
            <a:noFill/>
            <a:prstDash val="solid"/>
            <a:miter lim="400000"/>
            <a:headEnd type="none" w="med" len="med"/>
            <a:tailEnd type="none" w="med" len="med"/>
          </a:ln>
          <a:effectLst/>
        </p:spPr>
      </p:pic>
      <p:sp>
        <p:nvSpPr>
          <p:cNvPr id="29" name="Oval 16"/>
          <p:cNvSpPr>
            <a:spLocks/>
          </p:cNvSpPr>
          <p:nvPr/>
        </p:nvSpPr>
        <p:spPr bwMode="auto">
          <a:xfrm>
            <a:off x="1643004" y="5824379"/>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30" name="Rectangle 17"/>
          <p:cNvSpPr>
            <a:spLocks/>
          </p:cNvSpPr>
          <p:nvPr/>
        </p:nvSpPr>
        <p:spPr bwMode="auto">
          <a:xfrm>
            <a:off x="1703376" y="5807938"/>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1</a:t>
            </a:r>
          </a:p>
        </p:txBody>
      </p:sp>
      <p:sp>
        <p:nvSpPr>
          <p:cNvPr id="31" name="Oval 16"/>
          <p:cNvSpPr>
            <a:spLocks/>
          </p:cNvSpPr>
          <p:nvPr/>
        </p:nvSpPr>
        <p:spPr bwMode="auto">
          <a:xfrm>
            <a:off x="1066984" y="2745382"/>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32" name="Rectangle 17"/>
          <p:cNvSpPr>
            <a:spLocks/>
          </p:cNvSpPr>
          <p:nvPr/>
        </p:nvSpPr>
        <p:spPr bwMode="auto">
          <a:xfrm>
            <a:off x="1127356" y="2728941"/>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2</a:t>
            </a:r>
          </a:p>
        </p:txBody>
      </p:sp>
      <p:pic>
        <p:nvPicPr>
          <p:cNvPr id="34" name="Picture 33" descr="IMG_1198.PNG"/>
          <p:cNvPicPr>
            <a:picLocks noChangeAspect="1"/>
          </p:cNvPicPr>
          <p:nvPr/>
        </p:nvPicPr>
        <p:blipFill>
          <a:blip r:embed="rId5" cstate="print">
            <a:clrChange>
              <a:clrFrom>
                <a:srgbClr val="F9F9F9"/>
              </a:clrFrom>
              <a:clrTo>
                <a:srgbClr val="F9F9F9">
                  <a:alpha val="0"/>
                </a:srgbClr>
              </a:clrTo>
            </a:clrChange>
          </a:blip>
          <a:srcRect l="40185" t="91526" r="38205" b="118"/>
          <a:stretch>
            <a:fillRect/>
          </a:stretch>
        </p:blipFill>
        <p:spPr>
          <a:xfrm>
            <a:off x="2862020" y="1339473"/>
            <a:ext cx="576505" cy="395641"/>
          </a:xfrm>
          <a:prstGeom prst="rect">
            <a:avLst/>
          </a:prstGeom>
        </p:spPr>
      </p:pic>
      <p:sp>
        <p:nvSpPr>
          <p:cNvPr id="35" name="Slide Number Placeholder 34"/>
          <p:cNvSpPr>
            <a:spLocks noGrp="1"/>
          </p:cNvSpPr>
          <p:nvPr>
            <p:ph type="sldNum" sz="quarter" idx="12"/>
          </p:nvPr>
        </p:nvSpPr>
        <p:spPr/>
        <p:txBody>
          <a:bodyPr/>
          <a:lstStyle/>
          <a:p>
            <a:fld id="{C51EAA63-D034-42AE-91FA-B13B9518C7BE}" type="slidenum">
              <a:rPr lang="en-US" smtClean="0"/>
              <a:pPr/>
              <a:t>12</a:t>
            </a:fld>
            <a:endParaRPr lang="en-US" dirty="0"/>
          </a:p>
        </p:txBody>
      </p:sp>
      <p:sp>
        <p:nvSpPr>
          <p:cNvPr id="36" name="Footer Placeholder 35"/>
          <p:cNvSpPr>
            <a:spLocks noGrp="1"/>
          </p:cNvSpPr>
          <p:nvPr>
            <p:ph type="ftr" sz="quarter" idx="11"/>
          </p:nvPr>
        </p:nvSpPr>
        <p:spPr/>
        <p:txBody>
          <a:bodyPr/>
          <a:lstStyle/>
          <a:p>
            <a:r>
              <a:rPr lang="en-US"/>
              <a:t>Confidential – Oracle Internal</a:t>
            </a:r>
            <a:endParaRPr lang="en-US" dirty="0"/>
          </a:p>
        </p:txBody>
      </p:sp>
      <p:pic>
        <p:nvPicPr>
          <p:cNvPr id="43" name="Picture 42" descr="IMG_1290.PNG"/>
          <p:cNvPicPr>
            <a:picLocks noChangeAspect="1"/>
          </p:cNvPicPr>
          <p:nvPr/>
        </p:nvPicPr>
        <p:blipFill>
          <a:blip r:embed="rId6" cstate="print"/>
          <a:stretch>
            <a:fillRect/>
          </a:stretch>
        </p:blipFill>
        <p:spPr>
          <a:xfrm>
            <a:off x="8757252" y="2784603"/>
            <a:ext cx="1828800" cy="3246120"/>
          </a:xfrm>
          <a:prstGeom prst="rect">
            <a:avLst/>
          </a:prstGeom>
        </p:spPr>
      </p:pic>
      <p:pic>
        <p:nvPicPr>
          <p:cNvPr id="44" name="Picture 11" descr="C:\Users\dlindgre\AppData\Local\Microsoft\Windows\Temporary Internet Files\Content.IE5\F7UBEHW6\Swipe[1].png"/>
          <p:cNvPicPr>
            <a:picLocks noChangeAspect="1"/>
          </p:cNvPicPr>
          <p:nvPr/>
        </p:nvPicPr>
        <p:blipFill>
          <a:blip r:embed="rId4" cstate="print"/>
          <a:srcRect/>
          <a:stretch>
            <a:fillRect/>
          </a:stretch>
        </p:blipFill>
        <p:spPr bwMode="auto">
          <a:xfrm flipH="1">
            <a:off x="9260187" y="4032701"/>
            <a:ext cx="816372" cy="1097130"/>
          </a:xfrm>
          <a:prstGeom prst="rect">
            <a:avLst/>
          </a:prstGeom>
          <a:noFill/>
          <a:ln w="12700" cap="flat" cmpd="sng">
            <a:noFill/>
            <a:prstDash val="solid"/>
            <a:miter lim="400000"/>
            <a:headEnd type="none" w="med" len="med"/>
            <a:tailEnd type="none" w="med" len="med"/>
          </a:ln>
          <a:effectLst/>
        </p:spPr>
      </p:pic>
    </p:spTree>
  </p:cSld>
  <p:clrMapOvr>
    <a:masterClrMapping/>
  </p:clrMapOvr>
  <p:transition spd="med">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IMG_1284.PNG"/>
          <p:cNvPicPr>
            <a:picLocks noChangeAspect="1"/>
          </p:cNvPicPr>
          <p:nvPr/>
        </p:nvPicPr>
        <p:blipFill>
          <a:blip r:embed="rId3" cstate="print"/>
          <a:stretch>
            <a:fillRect/>
          </a:stretch>
        </p:blipFill>
        <p:spPr>
          <a:xfrm>
            <a:off x="8932920" y="2348618"/>
            <a:ext cx="1828800" cy="3246120"/>
          </a:xfrm>
          <a:prstGeom prst="rect">
            <a:avLst/>
          </a:prstGeom>
        </p:spPr>
      </p:pic>
      <p:pic>
        <p:nvPicPr>
          <p:cNvPr id="21" name="Picture 20" descr="IMG_1289.PNG"/>
          <p:cNvPicPr>
            <a:picLocks noChangeAspect="1"/>
          </p:cNvPicPr>
          <p:nvPr/>
        </p:nvPicPr>
        <p:blipFill>
          <a:blip r:embed="rId4" cstate="print"/>
          <a:stretch>
            <a:fillRect/>
          </a:stretch>
        </p:blipFill>
        <p:spPr>
          <a:xfrm>
            <a:off x="5079651" y="2348618"/>
            <a:ext cx="1828800" cy="3246120"/>
          </a:xfrm>
          <a:prstGeom prst="rect">
            <a:avLst/>
          </a:prstGeom>
        </p:spPr>
      </p:pic>
      <p:pic>
        <p:nvPicPr>
          <p:cNvPr id="20" name="Picture 19" descr="IMG_1289.PNG"/>
          <p:cNvPicPr>
            <a:picLocks noChangeAspect="1"/>
          </p:cNvPicPr>
          <p:nvPr/>
        </p:nvPicPr>
        <p:blipFill>
          <a:blip r:embed="rId4" cstate="print"/>
          <a:stretch>
            <a:fillRect/>
          </a:stretch>
        </p:blipFill>
        <p:spPr>
          <a:xfrm>
            <a:off x="1160794" y="2348618"/>
            <a:ext cx="1828800" cy="3246120"/>
          </a:xfrm>
          <a:prstGeom prst="rect">
            <a:avLst/>
          </a:prstGeom>
        </p:spPr>
      </p:pic>
      <p:sp>
        <p:nvSpPr>
          <p:cNvPr id="18433"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8434" name="Rectangle 2"/>
          <p:cNvSpPr>
            <a:spLocks noGrp="1" noChangeArrowheads="1"/>
          </p:cNvSpPr>
          <p:nvPr>
            <p:ph type="title"/>
          </p:nvPr>
        </p:nvSpPr>
        <p:spPr>
          <a:xfrm>
            <a:off x="530640" y="431800"/>
            <a:ext cx="11135490" cy="889000"/>
          </a:xfrm>
        </p:spPr>
        <p:txBody>
          <a:bodyPr/>
          <a:lstStyle/>
          <a:p>
            <a:pPr defTabSz="849313"/>
            <a:r>
              <a:rPr lang="en-US" sz="3300" dirty="0"/>
              <a:t>Search for Registered Attendees</a:t>
            </a:r>
            <a:br>
              <a:rPr lang="en-US" sz="3300" dirty="0"/>
            </a:br>
            <a:endParaRPr lang="en-US" sz="3300" dirty="0"/>
          </a:p>
        </p:txBody>
      </p:sp>
      <p:sp>
        <p:nvSpPr>
          <p:cNvPr id="18435" name="Rectangle 3"/>
          <p:cNvSpPr>
            <a:spLocks noGrp="1" noChangeArrowheads="1"/>
          </p:cNvSpPr>
          <p:nvPr>
            <p:ph type="body" sz="half" idx="1"/>
          </p:nvPr>
        </p:nvSpPr>
        <p:spPr>
          <a:xfrm>
            <a:off x="454380" y="1459832"/>
            <a:ext cx="3660460" cy="5029200"/>
          </a:xfrm>
        </p:spPr>
        <p:txBody>
          <a:bodyPr/>
          <a:lstStyle/>
          <a:p>
            <a:pPr indent="-274638">
              <a:buSzTx/>
              <a:buFont typeface="Arial" pitchFamily="34" charset="0"/>
              <a:buNone/>
            </a:pPr>
            <a:r>
              <a:rPr lang="en-US" sz="1800" b="1" dirty="0"/>
              <a:t>a. Scroll</a:t>
            </a:r>
            <a:br>
              <a:rPr lang="en-US" sz="1800" b="1" dirty="0"/>
            </a:br>
            <a:r>
              <a:rPr lang="en-US" sz="1600" dirty="0"/>
              <a:t>Scroll down through Names are listed in alphabetical order by first name</a:t>
            </a:r>
            <a:endParaRPr lang="en-US" sz="2000" b="1"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Font typeface="Arial" pitchFamily="34" charset="0"/>
              <a:buChar char="•"/>
            </a:pPr>
            <a:endParaRPr lang="en-US" sz="1400" dirty="0"/>
          </a:p>
          <a:p>
            <a:pPr marL="407988" lvl="1" indent="-182563">
              <a:spcBef>
                <a:spcPts val="800"/>
              </a:spcBef>
              <a:buSzTx/>
              <a:buFont typeface="Arial" pitchFamily="34" charset="0"/>
              <a:buNone/>
            </a:pPr>
            <a:br>
              <a:rPr lang="en-US" sz="1400" dirty="0"/>
            </a:br>
            <a:br>
              <a:rPr lang="en-US" sz="1400" dirty="0"/>
            </a:br>
            <a:br>
              <a:rPr lang="en-US" sz="1400" dirty="0"/>
            </a:br>
            <a:endParaRPr lang="en-US" sz="1400" dirty="0"/>
          </a:p>
          <a:p>
            <a:pPr marL="407988" lvl="1" indent="-182563">
              <a:spcBef>
                <a:spcPts val="800"/>
              </a:spcBef>
              <a:buSzTx/>
              <a:buFont typeface="Arial" pitchFamily="34" charset="0"/>
              <a:buNone/>
            </a:pPr>
            <a:br>
              <a:rPr lang="en-US" sz="1400" dirty="0"/>
            </a:br>
            <a:endParaRPr lang="en-US" sz="500" dirty="0"/>
          </a:p>
          <a:p>
            <a:pPr indent="-274638">
              <a:spcBef>
                <a:spcPts val="800"/>
              </a:spcBef>
              <a:buSzTx/>
              <a:buFont typeface="Arial" pitchFamily="34" charset="0"/>
              <a:buNone/>
            </a:pPr>
            <a:r>
              <a:rPr lang="en-US" sz="1100" b="1" dirty="0">
                <a:solidFill>
                  <a:srgbClr val="FF0000"/>
                </a:solidFill>
              </a:rPr>
              <a:t>TIP</a:t>
            </a:r>
            <a:r>
              <a:rPr lang="en-US" sz="1100" b="1" dirty="0"/>
              <a:t>:  Quickly return to top of screen:  </a:t>
            </a:r>
            <a:br>
              <a:rPr lang="en-US" sz="1100" b="1" dirty="0"/>
            </a:br>
            <a:r>
              <a:rPr lang="en-US" sz="1100" b="1" dirty="0"/>
              <a:t>  double tap the time at top of device</a:t>
            </a:r>
          </a:p>
        </p:txBody>
      </p:sp>
      <p:sp>
        <p:nvSpPr>
          <p:cNvPr id="18436" name="Rectangle 4"/>
          <p:cNvSpPr>
            <a:spLocks/>
          </p:cNvSpPr>
          <p:nvPr/>
        </p:nvSpPr>
        <p:spPr bwMode="auto">
          <a:xfrm>
            <a:off x="4283247" y="1458245"/>
            <a:ext cx="3660460" cy="1803400"/>
          </a:xfrm>
          <a:prstGeom prst="rect">
            <a:avLst/>
          </a:prstGeom>
          <a:noFill/>
          <a:ln w="12700" cap="flat" cmpd="sng">
            <a:noFill/>
            <a:prstDash val="solid"/>
            <a:miter lim="400000"/>
            <a:headEnd type="none" w="med" len="med"/>
            <a:tailEnd type="none" w="med" len="med"/>
          </a:ln>
          <a:effectLst/>
        </p:spPr>
        <p:txBody>
          <a:bodyPr lIns="0" tIns="0" rIns="0" bIns="0"/>
          <a:lstStyle/>
          <a:p>
            <a:pPr marL="228600" indent="-228600">
              <a:lnSpc>
                <a:spcPct val="90000"/>
              </a:lnSpc>
              <a:spcBef>
                <a:spcPts val="600"/>
              </a:spcBef>
            </a:pPr>
            <a:r>
              <a:rPr lang="en-US" sz="2000" b="1" dirty="0">
                <a:latin typeface="Calibri" pitchFamily="34" charset="0"/>
                <a:ea typeface="Calibri" pitchFamily="34" charset="0"/>
                <a:cs typeface="Calibri" pitchFamily="34" charset="0"/>
                <a:sym typeface="Calibri" pitchFamily="34" charset="0"/>
              </a:rPr>
              <a:t>b. </a:t>
            </a:r>
            <a:r>
              <a:rPr lang="en-US" b="1" dirty="0">
                <a:latin typeface="Calibri" pitchFamily="34" charset="0"/>
                <a:ea typeface="Calibri" pitchFamily="34" charset="0"/>
                <a:cs typeface="Calibri" pitchFamily="34" charset="0"/>
                <a:sym typeface="Calibri" pitchFamily="34" charset="0"/>
              </a:rPr>
              <a:t>Filter by first letter of First Name</a:t>
            </a:r>
            <a:br>
              <a:rPr lang="en-US" b="1" dirty="0">
                <a:latin typeface="Calibri" pitchFamily="34" charset="0"/>
                <a:ea typeface="Calibri" pitchFamily="34" charset="0"/>
                <a:cs typeface="Calibri" pitchFamily="34" charset="0"/>
                <a:sym typeface="Calibri" pitchFamily="34" charset="0"/>
              </a:rPr>
            </a:br>
            <a:r>
              <a:rPr lang="en-US" sz="1400" dirty="0">
                <a:latin typeface="Calibri" pitchFamily="34" charset="0"/>
                <a:ea typeface="Calibri" pitchFamily="34" charset="0"/>
                <a:cs typeface="Calibri" pitchFamily="34" charset="0"/>
                <a:sym typeface="Calibri" pitchFamily="34" charset="0"/>
              </a:rPr>
              <a:t>To display only Fast Names beginning with specific letter, click on the alphabet filter on left</a:t>
            </a:r>
            <a:br>
              <a:rPr lang="en-US" sz="1400" dirty="0">
                <a:latin typeface="Calibri" pitchFamily="34" charset="0"/>
                <a:ea typeface="Calibri" pitchFamily="34" charset="0"/>
                <a:cs typeface="Calibri" pitchFamily="34" charset="0"/>
                <a:sym typeface="Calibri" pitchFamily="34" charset="0"/>
              </a:rPr>
            </a:br>
            <a:br>
              <a:rPr lang="en-US" sz="1400" b="1" dirty="0">
                <a:latin typeface="Calibri" pitchFamily="34" charset="0"/>
                <a:ea typeface="Calibri" pitchFamily="34" charset="0"/>
                <a:cs typeface="Calibri" pitchFamily="34" charset="0"/>
                <a:sym typeface="Calibri" pitchFamily="34" charset="0"/>
              </a:rPr>
            </a:br>
            <a:br>
              <a:rPr lang="en-US" sz="1400" b="1" dirty="0">
                <a:latin typeface="Calibri" pitchFamily="34" charset="0"/>
                <a:ea typeface="Calibri" pitchFamily="34" charset="0"/>
                <a:cs typeface="Calibri" pitchFamily="34" charset="0"/>
                <a:sym typeface="Calibri" pitchFamily="34" charset="0"/>
              </a:rPr>
            </a:br>
            <a:br>
              <a:rPr lang="en-US" sz="1400" b="1" dirty="0">
                <a:latin typeface="Calibri" pitchFamily="34" charset="0"/>
                <a:ea typeface="Calibri" pitchFamily="34" charset="0"/>
                <a:cs typeface="Calibri" pitchFamily="34" charset="0"/>
                <a:sym typeface="Calibri" pitchFamily="34" charset="0"/>
              </a:rPr>
            </a:br>
            <a:endParaRPr lang="en-US" sz="2000" b="1" dirty="0">
              <a:latin typeface="Calibri" pitchFamily="34" charset="0"/>
              <a:ea typeface="Calibri" pitchFamily="34" charset="0"/>
              <a:cs typeface="Calibri" pitchFamily="34" charset="0"/>
              <a:sym typeface="Calibri" pitchFamily="34" charset="0"/>
            </a:endParaRPr>
          </a:p>
        </p:txBody>
      </p:sp>
      <p:sp>
        <p:nvSpPr>
          <p:cNvPr id="18437" name="Rectangle 5"/>
          <p:cNvSpPr>
            <a:spLocks/>
          </p:cNvSpPr>
          <p:nvPr/>
        </p:nvSpPr>
        <p:spPr bwMode="auto">
          <a:xfrm>
            <a:off x="8188374" y="1458245"/>
            <a:ext cx="3476166" cy="1466850"/>
          </a:xfrm>
          <a:prstGeom prst="rect">
            <a:avLst/>
          </a:prstGeom>
          <a:noFill/>
          <a:ln w="12700" cap="flat" cmpd="sng">
            <a:noFill/>
            <a:prstDash val="solid"/>
            <a:miter lim="400000"/>
            <a:headEnd type="none" w="med" len="med"/>
            <a:tailEnd type="none" w="med" len="med"/>
          </a:ln>
          <a:effectLst/>
        </p:spPr>
        <p:txBody>
          <a:bodyPr lIns="0" tIns="0" rIns="0" bIns="0"/>
          <a:lstStyle/>
          <a:p>
            <a:pPr marL="228600" indent="-228600">
              <a:lnSpc>
                <a:spcPct val="90000"/>
              </a:lnSpc>
              <a:spcBef>
                <a:spcPts val="600"/>
              </a:spcBef>
            </a:pPr>
            <a:r>
              <a:rPr lang="en-US" b="1" dirty="0">
                <a:latin typeface="Calibri" pitchFamily="34" charset="0"/>
                <a:ea typeface="Calibri" pitchFamily="34" charset="0"/>
                <a:cs typeface="Calibri" pitchFamily="34" charset="0"/>
                <a:sym typeface="Calibri" pitchFamily="34" charset="0"/>
              </a:rPr>
              <a:t>c. Search by First or Last Name, Company, or email address</a:t>
            </a:r>
            <a:br>
              <a:rPr lang="en-US" b="1" dirty="0">
                <a:latin typeface="Calibri" pitchFamily="34" charset="0"/>
                <a:ea typeface="Calibri" pitchFamily="34" charset="0"/>
                <a:cs typeface="Calibri" pitchFamily="34" charset="0"/>
                <a:sym typeface="Calibri" pitchFamily="34" charset="0"/>
              </a:rPr>
            </a:br>
            <a:r>
              <a:rPr lang="en-US" sz="1400" dirty="0">
                <a:latin typeface="Calibri" pitchFamily="34" charset="0"/>
                <a:ea typeface="Calibri" pitchFamily="34" charset="0"/>
                <a:cs typeface="Calibri" pitchFamily="34" charset="0"/>
                <a:sym typeface="Calibri" pitchFamily="34" charset="0"/>
              </a:rPr>
              <a:t>To expose Search box scroll up to top record</a:t>
            </a:r>
            <a:br>
              <a:rPr lang="en-US" b="1" dirty="0">
                <a:latin typeface="Calibri" pitchFamily="34" charset="0"/>
                <a:ea typeface="Calibri" pitchFamily="34" charset="0"/>
                <a:cs typeface="Calibri" pitchFamily="34" charset="0"/>
                <a:sym typeface="Calibri" pitchFamily="34" charset="0"/>
              </a:rPr>
            </a:br>
            <a:br>
              <a:rPr lang="en-US" b="1" dirty="0">
                <a:latin typeface="Calibri" pitchFamily="34" charset="0"/>
                <a:ea typeface="Calibri" pitchFamily="34" charset="0"/>
                <a:cs typeface="Calibri" pitchFamily="34" charset="0"/>
                <a:sym typeface="Calibri" pitchFamily="34" charset="0"/>
              </a:rPr>
            </a:br>
            <a:br>
              <a:rPr lang="en-US" b="1" dirty="0">
                <a:latin typeface="Calibri" pitchFamily="34" charset="0"/>
                <a:ea typeface="Calibri" pitchFamily="34" charset="0"/>
                <a:cs typeface="Calibri" pitchFamily="34" charset="0"/>
                <a:sym typeface="Calibri" pitchFamily="34" charset="0"/>
              </a:rPr>
            </a:br>
            <a:br>
              <a:rPr lang="en-US" b="1" dirty="0">
                <a:latin typeface="Calibri" pitchFamily="34" charset="0"/>
                <a:ea typeface="Calibri" pitchFamily="34" charset="0"/>
                <a:cs typeface="Calibri" pitchFamily="34" charset="0"/>
                <a:sym typeface="Calibri" pitchFamily="34" charset="0"/>
              </a:rPr>
            </a:br>
            <a:endParaRPr lang="en-US" b="1" dirty="0">
              <a:latin typeface="Calibri" pitchFamily="34" charset="0"/>
              <a:ea typeface="Calibri" pitchFamily="34" charset="0"/>
              <a:cs typeface="Calibri" pitchFamily="34" charset="0"/>
              <a:sym typeface="Calibri" pitchFamily="34" charset="0"/>
            </a:endParaRPr>
          </a:p>
        </p:txBody>
      </p:sp>
      <p:sp>
        <p:nvSpPr>
          <p:cNvPr id="18438" name="Rectangle 6"/>
          <p:cNvSpPr>
            <a:spLocks/>
          </p:cNvSpPr>
          <p:nvPr/>
        </p:nvSpPr>
        <p:spPr bwMode="auto">
          <a:xfrm>
            <a:off x="11563537" y="6585307"/>
            <a:ext cx="102592"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66C1BDE0-F9AB-410E-B019-85AB69DE37CC}" type="slidenum">
              <a:rPr lang="en-US" sz="800">
                <a:solidFill>
                  <a:srgbClr val="9F9F9F"/>
                </a:solidFill>
                <a:latin typeface="Calibri" pitchFamily="34" charset="0"/>
                <a:ea typeface="Calibri" pitchFamily="34" charset="0"/>
                <a:cs typeface="Calibri" pitchFamily="34" charset="0"/>
                <a:sym typeface="Calibri" pitchFamily="34" charset="0"/>
              </a:rPr>
              <a:pPr algn="r"/>
              <a:t>13</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18439" name="Rectangle 7"/>
          <p:cNvSpPr>
            <a:spLocks/>
          </p:cNvSpPr>
          <p:nvPr/>
        </p:nvSpPr>
        <p:spPr bwMode="auto">
          <a:xfrm>
            <a:off x="448025" y="814389"/>
            <a:ext cx="11133901" cy="424730"/>
          </a:xfrm>
          <a:prstGeom prst="rect">
            <a:avLst/>
          </a:prstGeom>
          <a:noFill/>
          <a:ln w="12700" cap="flat" cmpd="sng">
            <a:noFill/>
            <a:prstDash val="solid"/>
            <a:miter lim="400000"/>
            <a:headEnd type="none" w="med" len="med"/>
            <a:tailEnd type="none" w="med" len="med"/>
          </a:ln>
          <a:effectLst/>
        </p:spPr>
        <p:txBody>
          <a:bodyPr lIns="45719" tIns="45719" rIns="45719" bIns="45719">
            <a:spAutoFit/>
          </a:bodyPr>
          <a:lstStyle/>
          <a:p>
            <a:pPr marL="228600" indent="-228600">
              <a:lnSpc>
                <a:spcPct val="90000"/>
              </a:lnSpc>
              <a:spcBef>
                <a:spcPts val="1200"/>
              </a:spcBef>
            </a:pPr>
            <a:r>
              <a:rPr lang="en-US" sz="2400" dirty="0">
                <a:latin typeface="Calibri" pitchFamily="34" charset="0"/>
                <a:ea typeface="Calibri" pitchFamily="34" charset="0"/>
                <a:cs typeface="Calibri" pitchFamily="34" charset="0"/>
                <a:sym typeface="Calibri" pitchFamily="34" charset="0"/>
              </a:rPr>
              <a:t> Methods to Search</a:t>
            </a:r>
          </a:p>
        </p:txBody>
      </p:sp>
      <p:sp>
        <p:nvSpPr>
          <p:cNvPr id="18444" name="AutoShape 12"/>
          <p:cNvSpPr>
            <a:spLocks/>
          </p:cNvSpPr>
          <p:nvPr/>
        </p:nvSpPr>
        <p:spPr bwMode="auto">
          <a:xfrm>
            <a:off x="6780749" y="2932220"/>
            <a:ext cx="173301" cy="2267175"/>
          </a:xfrm>
          <a:prstGeom prst="roundRect">
            <a:avLst>
              <a:gd name="adj" fmla="val 16667"/>
            </a:avLst>
          </a:prstGeom>
          <a:noFill/>
          <a:ln w="12700" cap="flat" cmpd="sng">
            <a:solidFill>
              <a:schemeClr val="accent1"/>
            </a:solidFill>
            <a:prstDash val="solid"/>
            <a:round/>
            <a:headEnd type="none" w="med" len="med"/>
            <a:tailEnd type="none" w="med" len="med"/>
          </a:ln>
          <a:effectLst/>
        </p:spPr>
        <p:txBody>
          <a:bodyPr lIns="45719" tIns="45719" rIns="45719" bIns="45719" anchor="ctr"/>
          <a:lstStyle/>
          <a:p>
            <a:endParaRPr lang="en-US" sz="1700">
              <a:latin typeface="Calibri" pitchFamily="34" charset="0"/>
              <a:ea typeface="Calibri" pitchFamily="34" charset="0"/>
              <a:cs typeface="Calibri" pitchFamily="34" charset="0"/>
              <a:sym typeface="Calibri" pitchFamily="34" charset="0"/>
            </a:endParaRPr>
          </a:p>
        </p:txBody>
      </p:sp>
      <p:sp>
        <p:nvSpPr>
          <p:cNvPr id="18447" name="AutoShape 15"/>
          <p:cNvSpPr>
            <a:spLocks/>
          </p:cNvSpPr>
          <p:nvPr/>
        </p:nvSpPr>
        <p:spPr bwMode="auto">
          <a:xfrm>
            <a:off x="8964460" y="2785581"/>
            <a:ext cx="1670244" cy="139340"/>
          </a:xfrm>
          <a:prstGeom prst="roundRect">
            <a:avLst>
              <a:gd name="adj" fmla="val 16667"/>
            </a:avLst>
          </a:prstGeom>
          <a:noFill/>
          <a:ln w="12700" cap="flat" cmpd="sng">
            <a:solidFill>
              <a:schemeClr val="accent1"/>
            </a:solidFill>
            <a:prstDash val="solid"/>
            <a:round/>
            <a:headEnd type="none" w="med" len="med"/>
            <a:tailEnd type="none" w="med" len="med"/>
          </a:ln>
          <a:effectLst/>
        </p:spPr>
        <p:txBody>
          <a:bodyPr lIns="45719" tIns="45719" rIns="45719" bIns="45719" anchor="ctr"/>
          <a:lstStyle/>
          <a:p>
            <a:endParaRPr lang="en-US" sz="1700">
              <a:latin typeface="Calibri" pitchFamily="34" charset="0"/>
              <a:ea typeface="Calibri" pitchFamily="34" charset="0"/>
              <a:cs typeface="Calibri" pitchFamily="34" charset="0"/>
              <a:sym typeface="Calibri" pitchFamily="34" charset="0"/>
            </a:endParaRPr>
          </a:p>
        </p:txBody>
      </p:sp>
      <p:pic>
        <p:nvPicPr>
          <p:cNvPr id="18448" name="Picture 16" descr="C:\Users\dlindgre\AppData\Local\Microsoft\Windows\Temporary Internet Files\Content.IE5\F7UBEHW6\Swipe[1].png"/>
          <p:cNvPicPr>
            <a:picLocks noChangeAspect="1"/>
          </p:cNvPicPr>
          <p:nvPr/>
        </p:nvPicPr>
        <p:blipFill>
          <a:blip r:embed="rId5" cstate="print"/>
          <a:srcRect l="34940"/>
          <a:stretch>
            <a:fillRect/>
          </a:stretch>
        </p:blipFill>
        <p:spPr bwMode="auto">
          <a:xfrm flipH="1">
            <a:off x="1992282" y="3739483"/>
            <a:ext cx="533817" cy="1103313"/>
          </a:xfrm>
          <a:prstGeom prst="rect">
            <a:avLst/>
          </a:prstGeom>
          <a:noFill/>
          <a:ln w="12700" cap="flat" cmpd="sng">
            <a:noFill/>
            <a:prstDash val="solid"/>
            <a:miter lim="400000"/>
            <a:headEnd type="none" w="med" len="med"/>
            <a:tailEnd type="none" w="med" len="med"/>
          </a:ln>
          <a:effectLst/>
        </p:spPr>
      </p:pic>
      <p:sp>
        <p:nvSpPr>
          <p:cNvPr id="18449" name="Rectangle 17"/>
          <p:cNvSpPr>
            <a:spLocks/>
          </p:cNvSpPr>
          <p:nvPr/>
        </p:nvSpPr>
        <p:spPr bwMode="auto">
          <a:xfrm>
            <a:off x="2414887" y="3624168"/>
            <a:ext cx="171584" cy="369887"/>
          </a:xfrm>
          <a:prstGeom prst="rect">
            <a:avLst/>
          </a:prstGeom>
          <a:solidFill>
            <a:srgbClr val="FFFFFF"/>
          </a:solidFill>
          <a:ln w="12700" cap="flat" cmpd="sng">
            <a:noFill/>
            <a:prstDash val="solid"/>
            <a:miter lim="400000"/>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18450" name="AutoShape 18"/>
          <p:cNvSpPr>
            <a:spLocks/>
          </p:cNvSpPr>
          <p:nvPr/>
        </p:nvSpPr>
        <p:spPr bwMode="auto">
          <a:xfrm rot="5400000">
            <a:off x="2348259" y="3741003"/>
            <a:ext cx="254000" cy="171584"/>
          </a:xfrm>
          <a:prstGeom prst="leftRightArrow">
            <a:avLst>
              <a:gd name="adj1" fmla="val 45667"/>
              <a:gd name="adj2" fmla="val 47593"/>
            </a:avLst>
          </a:prstGeom>
          <a:solidFill>
            <a:schemeClr val="accent1"/>
          </a:solidFill>
          <a:ln w="12700" cap="flat" cmpd="sng">
            <a:noFill/>
            <a:prstDash val="solid"/>
            <a:miter lim="400000"/>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17" name="Slide Number Placeholder 16"/>
          <p:cNvSpPr>
            <a:spLocks noGrp="1"/>
          </p:cNvSpPr>
          <p:nvPr>
            <p:ph type="sldNum" sz="quarter" idx="12"/>
          </p:nvPr>
        </p:nvSpPr>
        <p:spPr/>
        <p:txBody>
          <a:bodyPr/>
          <a:lstStyle/>
          <a:p>
            <a:fld id="{C51EAA63-D034-42AE-91FA-B13B9518C7BE}" type="slidenum">
              <a:rPr lang="en-US" smtClean="0"/>
              <a:pPr/>
              <a:t>13</a:t>
            </a:fld>
            <a:endParaRPr lang="en-US" dirty="0"/>
          </a:p>
        </p:txBody>
      </p:sp>
      <p:sp>
        <p:nvSpPr>
          <p:cNvPr id="18" name="Footer Placeholder 17"/>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Confidential – Oracle Internal</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14</a:t>
            </a:fld>
            <a:endParaRPr lang="en-US" dirty="0"/>
          </a:p>
        </p:txBody>
      </p:sp>
      <p:sp>
        <p:nvSpPr>
          <p:cNvPr id="4" name="Title 3"/>
          <p:cNvSpPr>
            <a:spLocks noGrp="1"/>
          </p:cNvSpPr>
          <p:nvPr>
            <p:ph type="title"/>
          </p:nvPr>
        </p:nvSpPr>
        <p:spPr/>
        <p:txBody>
          <a:bodyPr/>
          <a:lstStyle/>
          <a:p>
            <a:r>
              <a:rPr lang="en-US" dirty="0"/>
              <a:t>     Navigation - Scan</a:t>
            </a:r>
          </a:p>
        </p:txBody>
      </p:sp>
      <p:pic>
        <p:nvPicPr>
          <p:cNvPr id="8" name="Picture 7" descr="IMG_1201.PNG"/>
          <p:cNvPicPr>
            <a:picLocks noChangeAspect="1"/>
          </p:cNvPicPr>
          <p:nvPr/>
        </p:nvPicPr>
        <p:blipFill>
          <a:blip r:embed="rId2" cstate="print"/>
          <a:stretch>
            <a:fillRect/>
          </a:stretch>
        </p:blipFill>
        <p:spPr>
          <a:xfrm>
            <a:off x="858109" y="1810515"/>
            <a:ext cx="2286000" cy="4057650"/>
          </a:xfrm>
          <a:prstGeom prst="rect">
            <a:avLst/>
          </a:prstGeom>
        </p:spPr>
      </p:pic>
      <p:sp>
        <p:nvSpPr>
          <p:cNvPr id="10" name="Rectangle 9"/>
          <p:cNvSpPr/>
          <p:nvPr/>
        </p:nvSpPr>
        <p:spPr>
          <a:xfrm>
            <a:off x="860514" y="2252884"/>
            <a:ext cx="2276856" cy="3265343"/>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11" name="Picture 2"/>
          <p:cNvPicPr>
            <a:picLocks noChangeAspect="1" noChangeArrowheads="1"/>
          </p:cNvPicPr>
          <p:nvPr/>
        </p:nvPicPr>
        <p:blipFill>
          <a:blip r:embed="rId3" cstate="print"/>
          <a:srcRect l="12315" t="18482" r="9888" b="11806"/>
          <a:stretch>
            <a:fillRect/>
          </a:stretch>
        </p:blipFill>
        <p:spPr bwMode="auto">
          <a:xfrm>
            <a:off x="1111108" y="3006226"/>
            <a:ext cx="1803862" cy="1030778"/>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32989" b="80019"/>
          <a:stretch>
            <a:fillRect/>
          </a:stretch>
        </p:blipFill>
        <p:spPr bwMode="auto">
          <a:xfrm>
            <a:off x="1236164" y="2635963"/>
            <a:ext cx="1553751" cy="295447"/>
          </a:xfrm>
          <a:prstGeom prst="rect">
            <a:avLst/>
          </a:prstGeom>
          <a:noFill/>
          <a:ln w="9525">
            <a:noFill/>
            <a:miter lim="800000"/>
            <a:headEnd/>
            <a:tailEnd/>
          </a:ln>
        </p:spPr>
      </p:pic>
      <p:pic>
        <p:nvPicPr>
          <p:cNvPr id="13" name="Picture 12" descr="IMG_1201.PNG"/>
          <p:cNvPicPr>
            <a:picLocks noChangeAspect="1"/>
          </p:cNvPicPr>
          <p:nvPr/>
        </p:nvPicPr>
        <p:blipFill>
          <a:blip r:embed="rId2" cstate="print">
            <a:clrChange>
              <a:clrFrom>
                <a:srgbClr val="ECEAE8"/>
              </a:clrFrom>
              <a:clrTo>
                <a:srgbClr val="ECEAE8">
                  <a:alpha val="0"/>
                </a:srgbClr>
              </a:clrTo>
            </a:clrChange>
          </a:blip>
          <a:srcRect l="79332" t="97961" r="12842" b="406"/>
          <a:stretch>
            <a:fillRect/>
          </a:stretch>
        </p:blipFill>
        <p:spPr>
          <a:xfrm>
            <a:off x="440393" y="1210142"/>
            <a:ext cx="536713" cy="198783"/>
          </a:xfrm>
          <a:prstGeom prst="rect">
            <a:avLst/>
          </a:prstGeom>
        </p:spPr>
      </p:pic>
      <p:pic>
        <p:nvPicPr>
          <p:cNvPr id="14" name="Picture 13" descr="IMG_1201.PNG"/>
          <p:cNvPicPr>
            <a:picLocks noChangeAspect="1"/>
          </p:cNvPicPr>
          <p:nvPr/>
        </p:nvPicPr>
        <p:blipFill>
          <a:blip r:embed="rId2" cstate="print">
            <a:clrChange>
              <a:clrFrom>
                <a:srgbClr val="EDEAE9"/>
              </a:clrFrom>
              <a:clrTo>
                <a:srgbClr val="EDEAE9">
                  <a:alpha val="0"/>
                </a:srgbClr>
              </a:clrTo>
            </a:clrChange>
          </a:blip>
          <a:srcRect l="79834" t="92822" r="13441" b="3324"/>
          <a:stretch>
            <a:fillRect/>
          </a:stretch>
        </p:blipFill>
        <p:spPr>
          <a:xfrm>
            <a:off x="478161" y="727544"/>
            <a:ext cx="461176" cy="469127"/>
          </a:xfrm>
          <a:prstGeom prst="rect">
            <a:avLst/>
          </a:prstGeom>
        </p:spPr>
      </p:pic>
      <p:cxnSp>
        <p:nvCxnSpPr>
          <p:cNvPr id="19" name="Shape 25"/>
          <p:cNvCxnSpPr>
            <a:stCxn id="24" idx="1"/>
          </p:cNvCxnSpPr>
          <p:nvPr/>
        </p:nvCxnSpPr>
        <p:spPr>
          <a:xfrm rot="10800000" flipV="1">
            <a:off x="3001982" y="2087466"/>
            <a:ext cx="906291" cy="3597329"/>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908272" y="1830292"/>
            <a:ext cx="1076325" cy="514349"/>
          </a:xfrm>
          <a:prstGeom prst="rect">
            <a:avLst/>
          </a:prstGeom>
          <a:noFill/>
        </p:spPr>
        <p:txBody>
          <a:bodyPr wrap="none" lIns="0" tIns="0" rIns="0" bIns="0" rtlCol="0" anchor="ctr" anchorCtr="0">
            <a:noAutofit/>
          </a:bodyPr>
          <a:lstStyle/>
          <a:p>
            <a:pPr>
              <a:lnSpc>
                <a:spcPct val="90000"/>
              </a:lnSpc>
            </a:pPr>
            <a:endParaRPr lang="en-US" sz="1400" dirty="0">
              <a:solidFill>
                <a:schemeClr val="accent4"/>
              </a:solidFill>
            </a:endParaRPr>
          </a:p>
          <a:p>
            <a:pPr>
              <a:lnSpc>
                <a:spcPct val="90000"/>
              </a:lnSpc>
            </a:pPr>
            <a:r>
              <a:rPr lang="en-US" sz="1400" dirty="0">
                <a:solidFill>
                  <a:schemeClr val="accent4"/>
                </a:solidFill>
              </a:rPr>
              <a:t>  Scan Attendee QR Code</a:t>
            </a:r>
            <a:br>
              <a:rPr lang="en-US" sz="1400" dirty="0">
                <a:solidFill>
                  <a:schemeClr val="accent4"/>
                </a:solidFill>
              </a:rPr>
            </a:br>
            <a:r>
              <a:rPr lang="en-US" sz="1400" b="1" dirty="0">
                <a:solidFill>
                  <a:schemeClr val="accent4"/>
                </a:solidFill>
              </a:rPr>
              <a:t>  </a:t>
            </a:r>
            <a:r>
              <a:rPr lang="en-US" sz="1200" b="1" dirty="0">
                <a:solidFill>
                  <a:schemeClr val="accent4"/>
                </a:solidFill>
              </a:rPr>
              <a:t> </a:t>
            </a:r>
            <a:r>
              <a:rPr lang="en-US" sz="1100" b="1" dirty="0">
                <a:solidFill>
                  <a:schemeClr val="accent4"/>
                </a:solidFill>
              </a:rPr>
              <a:t>Tap </a:t>
            </a:r>
            <a:r>
              <a:rPr lang="en-US" sz="1100" b="1" dirty="0">
                <a:solidFill>
                  <a:srgbClr val="FF0000"/>
                </a:solidFill>
              </a:rPr>
              <a:t>Scan</a:t>
            </a:r>
            <a:r>
              <a:rPr lang="en-US" sz="1100" b="1" dirty="0">
                <a:solidFill>
                  <a:schemeClr val="accent4"/>
                </a:solidFill>
              </a:rPr>
              <a:t> </a:t>
            </a:r>
            <a:r>
              <a:rPr lang="en-US" sz="1100" dirty="0">
                <a:solidFill>
                  <a:schemeClr val="accent4"/>
                </a:solidFill>
              </a:rPr>
              <a:t>and view the barcode</a:t>
            </a:r>
            <a:endParaRPr lang="en-US" sz="1200" dirty="0">
              <a:solidFill>
                <a:schemeClr val="accent4"/>
              </a:solidFill>
            </a:endParaRPr>
          </a:p>
        </p:txBody>
      </p:sp>
      <p:sp>
        <p:nvSpPr>
          <p:cNvPr id="25" name="TextBox 24"/>
          <p:cNvSpPr txBox="1"/>
          <p:nvPr/>
        </p:nvSpPr>
        <p:spPr>
          <a:xfrm>
            <a:off x="3908272" y="2377077"/>
            <a:ext cx="1076325" cy="3127143"/>
          </a:xfrm>
          <a:prstGeom prst="rect">
            <a:avLst/>
          </a:prstGeom>
          <a:noFill/>
        </p:spPr>
        <p:txBody>
          <a:bodyPr wrap="none" lIns="0" tIns="0" rIns="0" bIns="0" rtlCol="0" anchor="t" anchorCtr="0">
            <a:noAutofit/>
          </a:bodyPr>
          <a:lstStyle/>
          <a:p>
            <a:pPr>
              <a:lnSpc>
                <a:spcPct val="90000"/>
              </a:lnSpc>
            </a:pPr>
            <a:r>
              <a:rPr lang="en-US" sz="1050" dirty="0">
                <a:solidFill>
                  <a:schemeClr val="accent4"/>
                </a:solidFill>
              </a:rPr>
              <a:t>    </a:t>
            </a:r>
            <a:r>
              <a:rPr lang="en-US" sz="1000" i="1" dirty="0">
                <a:solidFill>
                  <a:schemeClr val="accent4"/>
                </a:solidFill>
              </a:rPr>
              <a:t>(which must contain the attendee’s Registration ID)</a:t>
            </a:r>
            <a:endParaRPr lang="en-US" sz="1050" i="1" dirty="0">
              <a:solidFill>
                <a:schemeClr val="accent4"/>
              </a:solidFill>
            </a:endParaRPr>
          </a:p>
          <a:p>
            <a:pPr>
              <a:lnSpc>
                <a:spcPct val="90000"/>
              </a:lnSpc>
            </a:pPr>
            <a:endParaRPr lang="en-US" sz="1050" dirty="0">
              <a:solidFill>
                <a:schemeClr val="accent4"/>
              </a:solidFill>
            </a:endParaRPr>
          </a:p>
          <a:p>
            <a:pPr>
              <a:lnSpc>
                <a:spcPct val="90000"/>
              </a:lnSpc>
            </a:pPr>
            <a:r>
              <a:rPr lang="en-US" sz="1050" dirty="0">
                <a:solidFill>
                  <a:schemeClr val="accent4"/>
                </a:solidFill>
              </a:rPr>
              <a:t> </a:t>
            </a:r>
          </a:p>
          <a:p>
            <a:pPr>
              <a:lnSpc>
                <a:spcPct val="90000"/>
              </a:lnSpc>
            </a:pPr>
            <a:endParaRPr lang="en-US" sz="1050" dirty="0">
              <a:solidFill>
                <a:schemeClr val="accent4"/>
              </a:solidFill>
            </a:endParaRPr>
          </a:p>
        </p:txBody>
      </p:sp>
      <p:sp>
        <p:nvSpPr>
          <p:cNvPr id="30" name="Rectangle 29"/>
          <p:cNvSpPr/>
          <p:nvPr/>
        </p:nvSpPr>
        <p:spPr>
          <a:xfrm>
            <a:off x="1542013" y="3283534"/>
            <a:ext cx="852928" cy="844399"/>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cxnSp>
        <p:nvCxnSpPr>
          <p:cNvPr id="38" name="Shape 25"/>
          <p:cNvCxnSpPr>
            <a:stCxn id="24" idx="1"/>
            <a:endCxn id="30" idx="3"/>
          </p:cNvCxnSpPr>
          <p:nvPr/>
        </p:nvCxnSpPr>
        <p:spPr>
          <a:xfrm rot="10800000" flipV="1">
            <a:off x="2394942" y="2087466"/>
            <a:ext cx="1513331" cy="1618267"/>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265476" y="1038225"/>
            <a:ext cx="1076325" cy="514349"/>
          </a:xfrm>
          <a:prstGeom prst="rect">
            <a:avLst/>
          </a:prstGeom>
          <a:noFill/>
        </p:spPr>
        <p:txBody>
          <a:bodyPr wrap="none" lIns="0" tIns="0" rIns="0" bIns="0" rtlCol="0" anchor="ctr" anchorCtr="0">
            <a:noAutofit/>
          </a:bodyPr>
          <a:lstStyle/>
          <a:p>
            <a:pPr algn="r">
              <a:lnSpc>
                <a:spcPct val="90000"/>
              </a:lnSpc>
            </a:pPr>
            <a:endParaRPr lang="en-US" sz="1400" dirty="0">
              <a:solidFill>
                <a:schemeClr val="accent4"/>
              </a:solidFill>
            </a:endParaRPr>
          </a:p>
          <a:p>
            <a:pPr algn="r">
              <a:lnSpc>
                <a:spcPct val="90000"/>
              </a:lnSpc>
            </a:pPr>
            <a:r>
              <a:rPr lang="en-US" sz="1400" b="1" dirty="0">
                <a:solidFill>
                  <a:srgbClr val="FF0000"/>
                </a:solidFill>
              </a:rPr>
              <a:t>Prerequisite!</a:t>
            </a:r>
            <a:r>
              <a:rPr lang="en-US" sz="1400" b="1" dirty="0">
                <a:solidFill>
                  <a:schemeClr val="accent4"/>
                </a:solidFill>
              </a:rPr>
              <a:t>  </a:t>
            </a:r>
            <a:br>
              <a:rPr lang="en-US" sz="1400" dirty="0">
                <a:solidFill>
                  <a:schemeClr val="accent4"/>
                </a:solidFill>
              </a:rPr>
            </a:br>
            <a:r>
              <a:rPr lang="en-US" sz="1100" dirty="0">
                <a:solidFill>
                  <a:schemeClr val="accent4"/>
                </a:solidFill>
              </a:rPr>
              <a:t>Requires QR code and instruction to  </a:t>
            </a:r>
            <a:br>
              <a:rPr lang="en-US" sz="1100" dirty="0">
                <a:solidFill>
                  <a:schemeClr val="accent4"/>
                </a:solidFill>
              </a:rPr>
            </a:br>
            <a:r>
              <a:rPr lang="en-US" sz="1100" dirty="0">
                <a:solidFill>
                  <a:schemeClr val="accent4"/>
                </a:solidFill>
              </a:rPr>
              <a:t>present QR code at check in included  </a:t>
            </a:r>
          </a:p>
          <a:p>
            <a:pPr algn="r">
              <a:lnSpc>
                <a:spcPct val="90000"/>
              </a:lnSpc>
            </a:pPr>
            <a:r>
              <a:rPr lang="en-US" sz="1100" dirty="0">
                <a:solidFill>
                  <a:schemeClr val="accent4"/>
                </a:solidFill>
              </a:rPr>
              <a:t>on the confirmation &amp; reminder emails  </a:t>
            </a:r>
          </a:p>
          <a:p>
            <a:pPr algn="r">
              <a:lnSpc>
                <a:spcPct val="90000"/>
              </a:lnSpc>
            </a:pPr>
            <a:endParaRPr lang="en-US" sz="1400" dirty="0">
              <a:solidFill>
                <a:schemeClr val="accent4"/>
              </a:solidFill>
            </a:endParaRPr>
          </a:p>
        </p:txBody>
      </p:sp>
      <p:pic>
        <p:nvPicPr>
          <p:cNvPr id="5" name="Picture 4"/>
          <p:cNvPicPr>
            <a:picLocks noChangeAspect="1"/>
          </p:cNvPicPr>
          <p:nvPr/>
        </p:nvPicPr>
        <p:blipFill>
          <a:blip r:embed="rId4"/>
          <a:stretch>
            <a:fillRect/>
          </a:stretch>
        </p:blipFill>
        <p:spPr>
          <a:xfrm>
            <a:off x="7713307" y="223151"/>
            <a:ext cx="4149090" cy="6120765"/>
          </a:xfrm>
          <a:prstGeom prst="rect">
            <a:avLst/>
          </a:prstGeom>
          <a:effectLst>
            <a:glow rad="101600">
              <a:schemeClr val="accent4">
                <a:satMod val="175000"/>
                <a:alpha val="40000"/>
              </a:schemeClr>
            </a:glow>
            <a:outerShdw blurRad="50800" dist="50800" dir="5400000" algn="ctr" rotWithShape="0">
              <a:schemeClr val="accent5"/>
            </a:outerShdw>
          </a:effectLst>
        </p:spPr>
      </p:pic>
      <p:cxnSp>
        <p:nvCxnSpPr>
          <p:cNvPr id="23" name="Straight Arrow Connector 22"/>
          <p:cNvCxnSpPr/>
          <p:nvPr/>
        </p:nvCxnSpPr>
        <p:spPr>
          <a:xfrm>
            <a:off x="6556443" y="1634247"/>
            <a:ext cx="1488331" cy="2208179"/>
          </a:xfrm>
          <a:prstGeom prst="straightConnector1">
            <a:avLst/>
          </a:prstGeom>
          <a:ln w="19050">
            <a:solidFill>
              <a:schemeClr val="accent1"/>
            </a:solidFill>
            <a:miter lim="8000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sz="half" idx="2"/>
          </p:nvPr>
        </p:nvSpPr>
        <p:spPr>
          <a:xfrm>
            <a:off x="6246814" y="700391"/>
            <a:ext cx="5410198" cy="5223114"/>
          </a:xfrm>
        </p:spPr>
        <p:txBody>
          <a:bodyPr/>
          <a:lstStyle/>
          <a:p>
            <a:pPr marL="0" indent="0">
              <a:buNone/>
            </a:pPr>
            <a:r>
              <a:rPr lang="en-US" sz="2400" dirty="0">
                <a:solidFill>
                  <a:schemeClr val="accent1"/>
                </a:solidFill>
              </a:rPr>
              <a:t>Requires</a:t>
            </a:r>
            <a:r>
              <a:rPr lang="en-US" sz="2400" dirty="0">
                <a:solidFill>
                  <a:schemeClr val="accent2"/>
                </a:solidFill>
              </a:rPr>
              <a:t> </a:t>
            </a:r>
            <a:r>
              <a:rPr lang="en-US" sz="2400" dirty="0"/>
              <a:t>QR code and instruction to present QR code at check in to be included on the confirmation &amp;/or reminder emails</a:t>
            </a:r>
            <a:endParaRPr lang="en-US" sz="800" dirty="0"/>
          </a:p>
          <a:p>
            <a:pPr>
              <a:buNone/>
            </a:pPr>
            <a:r>
              <a:rPr lang="en-US" sz="2400" b="1" dirty="0"/>
              <a:t>Instructions to scan to check in</a:t>
            </a:r>
          </a:p>
          <a:p>
            <a:pPr marL="457200" indent="-457200">
              <a:buFont typeface="+mj-lt"/>
              <a:buAutoNum type="arabicPeriod"/>
            </a:pPr>
            <a:r>
              <a:rPr lang="en-US" sz="2000" dirty="0"/>
              <a:t>Press scan icon</a:t>
            </a:r>
          </a:p>
          <a:p>
            <a:pPr marL="457200" indent="-457200">
              <a:buFont typeface="+mj-lt"/>
              <a:buAutoNum type="arabicPeriod"/>
            </a:pPr>
            <a:r>
              <a:rPr lang="en-US" sz="2000" dirty="0"/>
              <a:t>Point device camera to QR code </a:t>
            </a:r>
            <a:br>
              <a:rPr lang="en-US" sz="2000" dirty="0"/>
            </a:br>
            <a:r>
              <a:rPr lang="en-US" sz="1600" dirty="0"/>
              <a:t>(readable on both paper or mobile device)</a:t>
            </a:r>
          </a:p>
          <a:p>
            <a:pPr marL="457200" indent="-457200">
              <a:buFont typeface="+mj-lt"/>
              <a:buAutoNum type="arabicPeriod"/>
            </a:pPr>
            <a:r>
              <a:rPr lang="en-US" sz="2000" dirty="0"/>
              <a:t>App fetches registration record and automatically marks as check in </a:t>
            </a:r>
            <a:br>
              <a:rPr lang="en-US" sz="2000" dirty="0"/>
            </a:br>
            <a:r>
              <a:rPr lang="en-US" sz="1600" dirty="0"/>
              <a:t>(using Oracle status defined at set up)</a:t>
            </a:r>
          </a:p>
          <a:p>
            <a:pPr marL="457200" indent="-457200">
              <a:buFont typeface="+mj-lt"/>
              <a:buAutoNum type="arabicPeriod"/>
            </a:pPr>
            <a:r>
              <a:rPr lang="en-US" sz="2000" dirty="0"/>
              <a:t>Answer any questions if set up</a:t>
            </a:r>
          </a:p>
          <a:p>
            <a:pPr marL="457200" indent="-457200">
              <a:buFont typeface="+mj-lt"/>
              <a:buAutoNum type="arabicPeriod"/>
            </a:pPr>
            <a:r>
              <a:rPr lang="en-US" sz="2000" dirty="0"/>
              <a:t>Click Done</a:t>
            </a:r>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15</a:t>
            </a:fld>
            <a:endParaRPr lang="en-US" dirty="0"/>
          </a:p>
        </p:txBody>
      </p:sp>
      <p:sp>
        <p:nvSpPr>
          <p:cNvPr id="2" name="Title 1"/>
          <p:cNvSpPr>
            <a:spLocks noGrp="1"/>
          </p:cNvSpPr>
          <p:nvPr>
            <p:ph type="title"/>
          </p:nvPr>
        </p:nvSpPr>
        <p:spPr>
          <a:xfrm>
            <a:off x="531812" y="406400"/>
            <a:ext cx="5450699" cy="889000"/>
          </a:xfrm>
        </p:spPr>
        <p:txBody>
          <a:bodyPr/>
          <a:lstStyle/>
          <a:p>
            <a:r>
              <a:rPr lang="en-US" dirty="0"/>
              <a:t>Scan QR Code to Check In</a:t>
            </a:r>
          </a:p>
        </p:txBody>
      </p:sp>
      <p:pic>
        <p:nvPicPr>
          <p:cNvPr id="15" name="Picture 3" descr="QR Code on attendee's watch"/>
          <p:cNvPicPr>
            <a:picLocks noChangeAspect="1"/>
          </p:cNvPicPr>
          <p:nvPr/>
        </p:nvPicPr>
        <p:blipFill>
          <a:blip r:embed="rId2" cstate="print"/>
          <a:srcRect t="2694" r="2399" b="3173"/>
          <a:stretch>
            <a:fillRect/>
          </a:stretch>
        </p:blipFill>
        <p:spPr bwMode="auto">
          <a:xfrm>
            <a:off x="10548346" y="3949002"/>
            <a:ext cx="1117051" cy="1565840"/>
          </a:xfrm>
          <a:prstGeom prst="rect">
            <a:avLst/>
          </a:prstGeom>
          <a:noFill/>
          <a:ln w="12700" cap="flat" cmpd="sng">
            <a:noFill/>
            <a:prstDash val="solid"/>
            <a:miter lim="400000"/>
            <a:headEnd type="none" w="med" len="med"/>
            <a:tailEnd type="none" w="med" len="med"/>
          </a:ln>
          <a:effectLst/>
        </p:spPr>
      </p:pic>
      <p:pic>
        <p:nvPicPr>
          <p:cNvPr id="27" name="Picture 5" descr="Photos, screen captures, graphics can be inserted in a white mobile phone and tablet"/>
          <p:cNvPicPr>
            <a:picLocks noChangeAspect="1"/>
          </p:cNvPicPr>
          <p:nvPr/>
        </p:nvPicPr>
        <p:blipFill>
          <a:blip r:embed="rId3" cstate="print"/>
          <a:srcRect/>
          <a:stretch>
            <a:fillRect/>
          </a:stretch>
        </p:blipFill>
        <p:spPr bwMode="auto">
          <a:xfrm>
            <a:off x="2491318" y="1673816"/>
            <a:ext cx="2083642" cy="4305947"/>
          </a:xfrm>
          <a:prstGeom prst="rect">
            <a:avLst/>
          </a:prstGeom>
          <a:noFill/>
          <a:ln w="12700" cap="flat" cmpd="sng">
            <a:noFill/>
            <a:prstDash val="solid"/>
            <a:miter lim="400000"/>
            <a:headEnd type="none" w="med" len="med"/>
            <a:tailEnd type="none" w="med" len="med"/>
          </a:ln>
          <a:effectLst/>
        </p:spPr>
      </p:pic>
      <p:pic>
        <p:nvPicPr>
          <p:cNvPr id="28" name="Picture 27" descr="IMG_1201.PNG"/>
          <p:cNvPicPr>
            <a:picLocks noChangeAspect="1"/>
          </p:cNvPicPr>
          <p:nvPr/>
        </p:nvPicPr>
        <p:blipFill>
          <a:blip r:embed="rId4" cstate="print"/>
          <a:stretch>
            <a:fillRect/>
          </a:stretch>
        </p:blipFill>
        <p:spPr>
          <a:xfrm>
            <a:off x="2627919" y="2169212"/>
            <a:ext cx="1828800" cy="3246120"/>
          </a:xfrm>
          <a:prstGeom prst="rect">
            <a:avLst/>
          </a:prstGeom>
        </p:spPr>
      </p:pic>
      <p:sp>
        <p:nvSpPr>
          <p:cNvPr id="29" name="TextBox 28"/>
          <p:cNvSpPr txBox="1"/>
          <p:nvPr/>
        </p:nvSpPr>
        <p:spPr>
          <a:xfrm rot="-120000">
            <a:off x="2631276" y="3425125"/>
            <a:ext cx="1945037" cy="364210"/>
          </a:xfrm>
          <a:prstGeom prst="rect">
            <a:avLst/>
          </a:prstGeom>
          <a:noFill/>
        </p:spPr>
        <p:txBody>
          <a:bodyPr wrap="none" lIns="0" tIns="0" rIns="0" bIns="0" rtlCol="0">
            <a:noAutofit/>
          </a:bodyPr>
          <a:lstStyle/>
          <a:p>
            <a:pPr algn="ctr">
              <a:lnSpc>
                <a:spcPct val="90000"/>
              </a:lnSpc>
            </a:pPr>
            <a:r>
              <a:rPr lang="en-US" sz="1200" dirty="0">
                <a:solidFill>
                  <a:schemeClr val="bg2">
                    <a:lumMod val="10000"/>
                  </a:schemeClr>
                </a:solidFill>
              </a:rPr>
              <a:t>Welcome Barack Obama</a:t>
            </a:r>
          </a:p>
          <a:p>
            <a:pPr algn="ctr">
              <a:lnSpc>
                <a:spcPct val="90000"/>
              </a:lnSpc>
            </a:pPr>
            <a:r>
              <a:rPr lang="en-US" sz="1050" dirty="0">
                <a:solidFill>
                  <a:schemeClr val="bg2">
                    <a:lumMod val="10000"/>
                  </a:schemeClr>
                </a:solidFill>
              </a:rPr>
              <a:t>Show your QR code to check in</a:t>
            </a:r>
          </a:p>
        </p:txBody>
      </p:sp>
      <p:sp>
        <p:nvSpPr>
          <p:cNvPr id="30" name="Rectangle 29"/>
          <p:cNvSpPr/>
          <p:nvPr/>
        </p:nvSpPr>
        <p:spPr>
          <a:xfrm>
            <a:off x="2609432" y="2535382"/>
            <a:ext cx="1845426" cy="2601883"/>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31" name="Picture 2"/>
          <p:cNvPicPr>
            <a:picLocks noChangeAspect="1" noChangeArrowheads="1"/>
          </p:cNvPicPr>
          <p:nvPr/>
        </p:nvPicPr>
        <p:blipFill>
          <a:blip r:embed="rId5" cstate="print"/>
          <a:srcRect l="12315" t="18482" r="9888" b="11806"/>
          <a:stretch>
            <a:fillRect/>
          </a:stretch>
        </p:blipFill>
        <p:spPr bwMode="auto">
          <a:xfrm>
            <a:off x="2621901" y="3117274"/>
            <a:ext cx="1803862" cy="1030778"/>
          </a:xfrm>
          <a:prstGeom prst="rect">
            <a:avLst/>
          </a:prstGeom>
          <a:noFill/>
          <a:ln w="9525">
            <a:noFill/>
            <a:miter lim="800000"/>
            <a:headEnd/>
            <a:tailEnd/>
          </a:ln>
        </p:spPr>
      </p:pic>
      <p:pic>
        <p:nvPicPr>
          <p:cNvPr id="32" name="Picture 2"/>
          <p:cNvPicPr>
            <a:picLocks noChangeAspect="1" noChangeArrowheads="1"/>
          </p:cNvPicPr>
          <p:nvPr/>
        </p:nvPicPr>
        <p:blipFill>
          <a:blip r:embed="rId5" cstate="print"/>
          <a:srcRect l="32989" b="80019"/>
          <a:stretch>
            <a:fillRect/>
          </a:stretch>
        </p:blipFill>
        <p:spPr bwMode="auto">
          <a:xfrm>
            <a:off x="2746957" y="2747011"/>
            <a:ext cx="1553751" cy="295447"/>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7410" name="Rectangle 2"/>
          <p:cNvSpPr>
            <a:spLocks noGrp="1" noChangeArrowheads="1"/>
          </p:cNvSpPr>
          <p:nvPr>
            <p:ph type="title"/>
          </p:nvPr>
        </p:nvSpPr>
        <p:spPr/>
        <p:txBody>
          <a:bodyPr/>
          <a:lstStyle/>
          <a:p>
            <a:r>
              <a:rPr lang="en-US"/>
              <a:t>Undo a Mistake</a:t>
            </a:r>
          </a:p>
        </p:txBody>
      </p:sp>
      <p:sp>
        <p:nvSpPr>
          <p:cNvPr id="17411" name="Rectangle 3"/>
          <p:cNvSpPr>
            <a:spLocks/>
          </p:cNvSpPr>
          <p:nvPr/>
        </p:nvSpPr>
        <p:spPr bwMode="auto">
          <a:xfrm>
            <a:off x="11563537" y="6585307"/>
            <a:ext cx="102592"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D5249D60-D4EB-4173-B991-7EB24CBC7147}" type="slidenum">
              <a:rPr lang="en-US" sz="800">
                <a:solidFill>
                  <a:srgbClr val="9F9F9F"/>
                </a:solidFill>
                <a:latin typeface="Calibri" pitchFamily="34" charset="0"/>
                <a:ea typeface="Calibri" pitchFamily="34" charset="0"/>
                <a:cs typeface="Calibri" pitchFamily="34" charset="0"/>
                <a:sym typeface="Calibri" pitchFamily="34" charset="0"/>
              </a:rPr>
              <a:pPr algn="r"/>
              <a:t>16</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17412" name="Rectangle 4"/>
          <p:cNvSpPr>
            <a:spLocks noGrp="1" noChangeArrowheads="1"/>
          </p:cNvSpPr>
          <p:nvPr>
            <p:ph type="body" sz="half" idx="1"/>
          </p:nvPr>
        </p:nvSpPr>
        <p:spPr>
          <a:xfrm>
            <a:off x="530640" y="1568450"/>
            <a:ext cx="5450973" cy="4740275"/>
          </a:xfrm>
        </p:spPr>
        <p:txBody>
          <a:bodyPr/>
          <a:lstStyle/>
          <a:p>
            <a:pPr marL="342900" indent="-342900">
              <a:buFontTx/>
              <a:buAutoNum type="arabicPeriod"/>
            </a:pPr>
            <a:r>
              <a:rPr lang="en-US" sz="2600" dirty="0"/>
              <a:t>View list of all registrants by clicking the </a:t>
            </a:r>
            <a:r>
              <a:rPr lang="en-US" sz="2600" b="1" dirty="0"/>
              <a:t>All</a:t>
            </a:r>
            <a:r>
              <a:rPr lang="en-US" sz="2600" dirty="0"/>
              <a:t> tab at top of screen</a:t>
            </a:r>
          </a:p>
          <a:p>
            <a:pPr marL="342900" indent="-342900">
              <a:buFontTx/>
              <a:buAutoNum type="arabicPeriod"/>
            </a:pPr>
            <a:r>
              <a:rPr lang="en-US" sz="2600" dirty="0"/>
              <a:t>Find the name</a:t>
            </a:r>
          </a:p>
          <a:p>
            <a:pPr marL="342900" indent="-342900">
              <a:buFontTx/>
              <a:buAutoNum type="arabicPeriod"/>
            </a:pPr>
            <a:r>
              <a:rPr lang="en-US" sz="2600" dirty="0"/>
              <a:t>Swipe to reverse the check in</a:t>
            </a:r>
          </a:p>
        </p:txBody>
      </p:sp>
      <p:pic>
        <p:nvPicPr>
          <p:cNvPr id="17413" name="Picture 5" descr="image35.jpg"/>
          <p:cNvPicPr>
            <a:picLocks noChangeAspect="1"/>
          </p:cNvPicPr>
          <p:nvPr/>
        </p:nvPicPr>
        <p:blipFill>
          <a:blip r:embed="rId2" cstate="print"/>
          <a:srcRect/>
          <a:stretch>
            <a:fillRect/>
          </a:stretch>
        </p:blipFill>
        <p:spPr bwMode="auto">
          <a:xfrm>
            <a:off x="7516336" y="1304926"/>
            <a:ext cx="2667497" cy="4740275"/>
          </a:xfrm>
          <a:prstGeom prst="rect">
            <a:avLst/>
          </a:prstGeom>
          <a:noFill/>
          <a:ln w="12700" cap="flat" cmpd="sng">
            <a:noFill/>
            <a:prstDash val="solid"/>
            <a:miter lim="400000"/>
            <a:headEnd type="none" w="med" len="med"/>
            <a:tailEnd type="none" w="med" len="med"/>
          </a:ln>
          <a:effectLst>
            <a:outerShdw dist="25400" dir="5400000" algn="ctr" rotWithShape="0">
              <a:srgbClr val="000000">
                <a:alpha val="75000"/>
              </a:srgbClr>
            </a:outerShdw>
          </a:effectLst>
        </p:spPr>
      </p:pic>
      <p:pic>
        <p:nvPicPr>
          <p:cNvPr id="17414" name="Picture 6" descr="C:\Users\dlindgre\AppData\Local\Microsoft\Windows\Temporary Internet Files\Content.IE5\F7UBEHW6\Swipe[1].png"/>
          <p:cNvPicPr>
            <a:picLocks noChangeAspect="1"/>
          </p:cNvPicPr>
          <p:nvPr/>
        </p:nvPicPr>
        <p:blipFill>
          <a:blip r:embed="rId3" cstate="print"/>
          <a:srcRect/>
          <a:stretch>
            <a:fillRect/>
          </a:stretch>
        </p:blipFill>
        <p:spPr bwMode="auto">
          <a:xfrm flipH="1">
            <a:off x="9281947" y="3665285"/>
            <a:ext cx="819791" cy="1101725"/>
          </a:xfrm>
          <a:prstGeom prst="rect">
            <a:avLst/>
          </a:prstGeom>
          <a:noFill/>
          <a:ln w="12700" cap="flat" cmpd="sng">
            <a:noFill/>
            <a:prstDash val="solid"/>
            <a:miter lim="400000"/>
            <a:headEnd type="none" w="med" len="med"/>
            <a:tailEnd type="none" w="med" len="med"/>
          </a:ln>
          <a:effectLst/>
        </p:spPr>
      </p:pic>
      <p:sp>
        <p:nvSpPr>
          <p:cNvPr id="8" name="Rectangle 7"/>
          <p:cNvSpPr/>
          <p:nvPr/>
        </p:nvSpPr>
        <p:spPr>
          <a:xfrm>
            <a:off x="1368250" y="3868614"/>
            <a:ext cx="4037763" cy="1155559"/>
          </a:xfrm>
          <a:prstGeom prst="rect">
            <a:avLst/>
          </a:prstGeom>
          <a:solidFill>
            <a:srgbClr val="41555E"/>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t>When reverted, Registration Status will be set to </a:t>
            </a:r>
            <a:r>
              <a:rPr lang="en-US" dirty="0">
                <a:solidFill>
                  <a:schemeClr val="accent3"/>
                </a:solidFill>
              </a:rPr>
              <a:t>‘</a:t>
            </a:r>
            <a:r>
              <a:rPr lang="en-US" b="1" dirty="0">
                <a:solidFill>
                  <a:schemeClr val="accent3"/>
                </a:solidFill>
              </a:rPr>
              <a:t>Pre Registered</a:t>
            </a:r>
            <a:r>
              <a:rPr lang="en-US" dirty="0">
                <a:solidFill>
                  <a:schemeClr val="accent3"/>
                </a:solidFill>
              </a:rPr>
              <a:t>’ </a:t>
            </a:r>
            <a:r>
              <a:rPr lang="en-US" dirty="0"/>
              <a:t>to avoid triggering email notifications</a:t>
            </a:r>
          </a:p>
        </p:txBody>
      </p:sp>
      <p:sp>
        <p:nvSpPr>
          <p:cNvPr id="9" name="Slide Number Placeholder 8"/>
          <p:cNvSpPr>
            <a:spLocks noGrp="1"/>
          </p:cNvSpPr>
          <p:nvPr>
            <p:ph type="sldNum" sz="quarter" idx="12"/>
          </p:nvPr>
        </p:nvSpPr>
        <p:spPr/>
        <p:txBody>
          <a:bodyPr/>
          <a:lstStyle/>
          <a:p>
            <a:fld id="{C51EAA63-D034-42AE-91FA-B13B9518C7BE}"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US" b="1" dirty="0"/>
              <a:t>Customer information</a:t>
            </a:r>
            <a:br>
              <a:rPr lang="en-US" dirty="0"/>
            </a:br>
            <a:r>
              <a:rPr lang="en-US" sz="2400" dirty="0"/>
              <a:t>displays in language as entered by customer</a:t>
            </a:r>
          </a:p>
          <a:p>
            <a:r>
              <a:rPr lang="en-US" b="1" dirty="0"/>
              <a:t>Field Labels </a:t>
            </a:r>
            <a:r>
              <a:rPr lang="en-US" sz="2400" dirty="0"/>
              <a:t>in English </a:t>
            </a:r>
            <a:endParaRPr lang="en-US" dirty="0"/>
          </a:p>
          <a:p>
            <a:r>
              <a:rPr lang="en-US" b="1" dirty="0"/>
              <a:t>Search in language as entered</a:t>
            </a:r>
            <a:br>
              <a:rPr lang="en-US" dirty="0"/>
            </a:br>
            <a:r>
              <a:rPr lang="en-US" sz="2400" dirty="0"/>
              <a:t>using international keyboard setting on Apple mobile device </a:t>
            </a:r>
          </a:p>
          <a:p>
            <a:endParaRPr lang="en-US" dirty="0"/>
          </a:p>
        </p:txBody>
      </p:sp>
      <p:sp>
        <p:nvSpPr>
          <p:cNvPr id="28673" name="Rectangle 1"/>
          <p:cNvSpPr>
            <a:spLocks noGrp="1" noChangeArrowheads="1"/>
          </p:cNvSpPr>
          <p:nvPr>
            <p:ph type="title"/>
          </p:nvPr>
        </p:nvSpPr>
        <p:spPr/>
        <p:txBody>
          <a:bodyPr/>
          <a:lstStyle/>
          <a:p>
            <a:r>
              <a:rPr lang="en-US" dirty="0"/>
              <a:t>Language Support</a:t>
            </a:r>
          </a:p>
        </p:txBody>
      </p:sp>
      <p:pic>
        <p:nvPicPr>
          <p:cNvPr id="6" name="Picture 5" descr="Photos, screen captures, graphics can be inserted in a white mobile phone and tablet"/>
          <p:cNvPicPr>
            <a:picLocks noChangeAspect="1"/>
          </p:cNvPicPr>
          <p:nvPr/>
        </p:nvPicPr>
        <p:blipFill>
          <a:blip r:embed="rId2" cstate="print"/>
          <a:srcRect/>
          <a:stretch>
            <a:fillRect/>
          </a:stretch>
        </p:blipFill>
        <p:spPr bwMode="auto">
          <a:xfrm>
            <a:off x="2076299" y="1611822"/>
            <a:ext cx="2083642" cy="4305947"/>
          </a:xfrm>
          <a:prstGeom prst="rect">
            <a:avLst/>
          </a:prstGeom>
          <a:noFill/>
          <a:ln w="12700" cap="flat" cmpd="sng">
            <a:noFill/>
            <a:prstDash val="solid"/>
            <a:miter lim="400000"/>
            <a:headEnd type="none" w="med" len="med"/>
            <a:tailEnd type="none" w="med" len="med"/>
          </a:ln>
          <a:effectLst/>
        </p:spPr>
      </p:pic>
      <p:sp>
        <p:nvSpPr>
          <p:cNvPr id="7" name="Slide Number Placeholder 6"/>
          <p:cNvSpPr>
            <a:spLocks noGrp="1"/>
          </p:cNvSpPr>
          <p:nvPr>
            <p:ph type="sldNum" sz="quarter" idx="12"/>
          </p:nvPr>
        </p:nvSpPr>
        <p:spPr/>
        <p:txBody>
          <a:bodyPr/>
          <a:lstStyle/>
          <a:p>
            <a:fld id="{C51EAA63-D034-42AE-91FA-B13B9518C7BE}" type="slidenum">
              <a:rPr lang="en-US" smtClean="0"/>
              <a:pPr/>
              <a:t>17</a:t>
            </a:fld>
            <a:endParaRPr lang="en-US" dirty="0"/>
          </a:p>
        </p:txBody>
      </p:sp>
      <p:sp>
        <p:nvSpPr>
          <p:cNvPr id="8" name="Footer Placeholder 7"/>
          <p:cNvSpPr>
            <a:spLocks noGrp="1"/>
          </p:cNvSpPr>
          <p:nvPr>
            <p:ph type="ftr" sz="quarter" idx="11"/>
          </p:nvPr>
        </p:nvSpPr>
        <p:spPr/>
        <p:txBody>
          <a:bodyPr/>
          <a:lstStyle/>
          <a:p>
            <a:r>
              <a:rPr lang="en-US"/>
              <a:t>Confidential – Oracle Internal</a:t>
            </a:r>
            <a:endParaRPr lang="en-US" dirty="0"/>
          </a:p>
        </p:txBody>
      </p:sp>
      <p:pic>
        <p:nvPicPr>
          <p:cNvPr id="11" name="Picture 10" descr="IMG_1297.PNG"/>
          <p:cNvPicPr>
            <a:picLocks noChangeAspect="1"/>
          </p:cNvPicPr>
          <p:nvPr/>
        </p:nvPicPr>
        <p:blipFill>
          <a:blip r:embed="rId3" cstate="print"/>
          <a:stretch>
            <a:fillRect/>
          </a:stretch>
        </p:blipFill>
        <p:spPr>
          <a:xfrm>
            <a:off x="2209090" y="2136370"/>
            <a:ext cx="1828800" cy="3246120"/>
          </a:xfrm>
          <a:prstGeom prst="rect">
            <a:avLst/>
          </a:prstGeom>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p:txBody>
          <a:bodyPr/>
          <a:lstStyle/>
          <a:p>
            <a:r>
              <a:rPr lang="en-US" dirty="0"/>
              <a:t>Event Manager Responsibilities</a:t>
            </a:r>
            <a:br>
              <a:rPr lang="en-US" dirty="0"/>
            </a:br>
            <a:endParaRPr lang="en-US" dirty="0"/>
          </a:p>
        </p:txBody>
      </p:sp>
      <p:sp>
        <p:nvSpPr>
          <p:cNvPr id="12290" name="Rectangle 2"/>
          <p:cNvSpPr>
            <a:spLocks noGrp="1" noChangeArrowheads="1"/>
          </p:cNvSpPr>
          <p:nvPr>
            <p:ph type="body" idx="1"/>
          </p:nvPr>
        </p:nvSpPr>
        <p:spPr>
          <a:xfrm>
            <a:off x="531151" y="1104899"/>
            <a:ext cx="11126522" cy="4909401"/>
          </a:xfrm>
        </p:spPr>
        <p:txBody>
          <a:bodyPr/>
          <a:lstStyle/>
          <a:p>
            <a:r>
              <a:rPr lang="en-US" sz="2000" b="1" dirty="0"/>
              <a:t>Use Apple Devices Only</a:t>
            </a:r>
            <a:br>
              <a:rPr lang="en-US" sz="2000" dirty="0"/>
            </a:br>
            <a:r>
              <a:rPr lang="en-US" sz="2000" dirty="0"/>
              <a:t>Although available for other platforms, Oracle Privacy &amp; Security (CSARB) has only approved Apple</a:t>
            </a:r>
          </a:p>
          <a:p>
            <a:r>
              <a:rPr lang="en-US" sz="2000" b="1" dirty="0"/>
              <a:t>If renting equipment for Agency Staff, Ensure iPad supplier follows</a:t>
            </a:r>
          </a:p>
          <a:p>
            <a:pPr lvl="1"/>
            <a:r>
              <a:rPr lang="en-US" sz="1800" dirty="0"/>
              <a:t>Agency staff </a:t>
            </a:r>
            <a:r>
              <a:rPr lang="en-US" sz="1800" i="1" u="sng" dirty="0"/>
              <a:t>is not permitted </a:t>
            </a:r>
            <a:r>
              <a:rPr lang="en-US" sz="1800" dirty="0"/>
              <a:t>to use their own personal devices </a:t>
            </a:r>
          </a:p>
          <a:p>
            <a:pPr lvl="1"/>
            <a:r>
              <a:rPr lang="en-US" sz="1800" dirty="0"/>
              <a:t>Guidelines for Suppliers helping with physical marketing events.pdf</a:t>
            </a:r>
          </a:p>
          <a:p>
            <a:pPr lvl="1"/>
            <a:r>
              <a:rPr lang="en-US" sz="1800" dirty="0"/>
              <a:t>Downloads the proper Certain Check In app and supporting onsite training file</a:t>
            </a:r>
            <a:endParaRPr lang="en-US" sz="1800" dirty="0">
              <a:solidFill>
                <a:srgbClr val="00B050"/>
              </a:solidFill>
            </a:endParaRPr>
          </a:p>
          <a:p>
            <a:r>
              <a:rPr lang="en-US" sz="2000" b="1" dirty="0"/>
              <a:t>Temporary Access Code</a:t>
            </a:r>
          </a:p>
          <a:p>
            <a:pPr lvl="1"/>
            <a:r>
              <a:rPr lang="en-US" sz="1800" dirty="0"/>
              <a:t>Discrete communication</a:t>
            </a:r>
          </a:p>
          <a:p>
            <a:pPr lvl="1"/>
            <a:r>
              <a:rPr lang="en-US" sz="1800" dirty="0"/>
              <a:t>Accurate expiration time</a:t>
            </a:r>
          </a:p>
          <a:p>
            <a:pPr lvl="1"/>
            <a:r>
              <a:rPr lang="en-US" sz="1800" dirty="0"/>
              <a:t>Ensuring new code created for each day of event (per Oracle Security)</a:t>
            </a:r>
          </a:p>
          <a:p>
            <a:r>
              <a:rPr lang="en-US" sz="2000" b="1" dirty="0"/>
              <a:t>Onsite Staff Log &amp; Training</a:t>
            </a:r>
            <a:br>
              <a:rPr lang="en-US" sz="2000" dirty="0"/>
            </a:br>
            <a:r>
              <a:rPr lang="en-US" sz="1800" dirty="0"/>
              <a:t>Collect the email address and name of each person and </a:t>
            </a:r>
            <a:r>
              <a:rPr lang="en-US" sz="1800" dirty="0" err="1"/>
              <a:t>iPad</a:t>
            </a:r>
            <a:r>
              <a:rPr lang="en-US" sz="1800" dirty="0"/>
              <a:t> assignment</a:t>
            </a:r>
          </a:p>
          <a:p>
            <a:r>
              <a:rPr lang="en-US" sz="2000" b="1" dirty="0"/>
              <a:t>Action plan </a:t>
            </a:r>
            <a:r>
              <a:rPr lang="en-US" sz="2000" dirty="0"/>
              <a:t>to address any security concern onsite: immediately act on appropriate process to reset code, find my iPad, or wipe equipment (See slide #22)</a:t>
            </a:r>
            <a:endParaRPr lang="en-US" sz="2000" dirty="0">
              <a:solidFill>
                <a:srgbClr val="00B050"/>
              </a:solidFill>
            </a:endParaRPr>
          </a:p>
        </p:txBody>
      </p:sp>
      <p:sp>
        <p:nvSpPr>
          <p:cNvPr id="4" name="Slide Number Placeholder 3"/>
          <p:cNvSpPr>
            <a:spLocks noGrp="1"/>
          </p:cNvSpPr>
          <p:nvPr>
            <p:ph type="sldNum" sz="quarter" idx="12"/>
          </p:nvPr>
        </p:nvSpPr>
        <p:spPr/>
        <p:txBody>
          <a:bodyPr/>
          <a:lstStyle/>
          <a:p>
            <a:fld id="{C51EAA63-D034-42AE-91FA-B13B9518C7BE}"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p:cNvSpPr>
          <p:nvPr/>
        </p:nvSpPr>
        <p:spPr bwMode="auto">
          <a:xfrm>
            <a:off x="8790508" y="6583719"/>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Confidential – Oracle Internal</a:t>
            </a:r>
          </a:p>
        </p:txBody>
      </p:sp>
      <p:sp>
        <p:nvSpPr>
          <p:cNvPr id="21507" name="Rectangle 3"/>
          <p:cNvSpPr>
            <a:spLocks noGrp="1" noChangeArrowheads="1"/>
          </p:cNvSpPr>
          <p:nvPr>
            <p:ph sz="half" idx="1"/>
          </p:nvPr>
        </p:nvSpPr>
        <p:spPr>
          <a:xfrm>
            <a:off x="531813" y="1524001"/>
            <a:ext cx="3573461" cy="4419600"/>
          </a:xfrm>
        </p:spPr>
        <p:txBody>
          <a:bodyPr numCol="1"/>
          <a:lstStyle/>
          <a:p>
            <a:pPr>
              <a:buNone/>
            </a:pPr>
            <a:r>
              <a:rPr lang="en-US" sz="2000" b="1" dirty="0">
                <a:solidFill>
                  <a:schemeClr val="accent2"/>
                </a:solidFill>
              </a:rPr>
              <a:t>PREP:  Suppliers &amp; Staff</a:t>
            </a:r>
          </a:p>
          <a:p>
            <a:r>
              <a:rPr lang="en-US" sz="1800" dirty="0"/>
              <a:t>Supplier devices managed by an MDM (Mobile Device Management) solution</a:t>
            </a:r>
          </a:p>
          <a:p>
            <a:pPr lvl="1"/>
            <a:r>
              <a:rPr lang="en-US" sz="1400" b="1" dirty="0">
                <a:solidFill>
                  <a:schemeClr val="accent2"/>
                </a:solidFill>
              </a:rPr>
              <a:t>Do not use Supplier employee devices</a:t>
            </a:r>
          </a:p>
          <a:p>
            <a:pPr lvl="1"/>
            <a:r>
              <a:rPr lang="en-US" sz="1400" dirty="0"/>
              <a:t>Suppliers comply with the Guidelines for Suppliers helping with physical marketing events.pdf</a:t>
            </a:r>
            <a:endParaRPr lang="en-US" sz="1400" dirty="0">
              <a:solidFill>
                <a:srgbClr val="00B050"/>
              </a:solidFill>
            </a:endParaRPr>
          </a:p>
          <a:p>
            <a:r>
              <a:rPr lang="en-US" sz="1800" dirty="0"/>
              <a:t>Onsite Staff Log:  Collect the email address and name of each person assigned a device/using temporary access code</a:t>
            </a:r>
          </a:p>
          <a:p>
            <a:r>
              <a:rPr lang="en-US" sz="1800" dirty="0"/>
              <a:t>Discrete distribution of temporary Access Code</a:t>
            </a:r>
          </a:p>
          <a:p>
            <a:r>
              <a:rPr lang="en-US" sz="1800" dirty="0"/>
              <a:t>Training: Reminder to turn in device for any break or change of duty</a:t>
            </a:r>
          </a:p>
        </p:txBody>
      </p:sp>
      <p:sp>
        <p:nvSpPr>
          <p:cNvPr id="8" name="Content Placeholder 7"/>
          <p:cNvSpPr>
            <a:spLocks noGrp="1"/>
          </p:cNvSpPr>
          <p:nvPr>
            <p:ph sz="half" idx="2"/>
          </p:nvPr>
        </p:nvSpPr>
        <p:spPr/>
        <p:txBody>
          <a:bodyPr/>
          <a:lstStyle/>
          <a:p>
            <a:pPr>
              <a:buNone/>
            </a:pPr>
            <a:r>
              <a:rPr lang="en-US" sz="2000" b="1" dirty="0">
                <a:solidFill>
                  <a:schemeClr val="accent2"/>
                </a:solidFill>
              </a:rPr>
              <a:t>ACTION: Missing Device</a:t>
            </a:r>
          </a:p>
          <a:p>
            <a:r>
              <a:rPr lang="en-US" sz="1800" dirty="0"/>
              <a:t>Search for physical device only for brief period, then use any or all of the actions below based on severity of situation:</a:t>
            </a:r>
          </a:p>
          <a:p>
            <a:pPr lvl="1"/>
            <a:r>
              <a:rPr lang="en-US" sz="1600" dirty="0"/>
              <a:t>Event Manager log in to Certain, change Access Code and/or Expiration date/time</a:t>
            </a:r>
          </a:p>
          <a:p>
            <a:pPr lvl="1"/>
            <a:r>
              <a:rPr lang="en-US" sz="1600" dirty="0"/>
              <a:t>Alert Mobile Device owner to action</a:t>
            </a:r>
          </a:p>
          <a:p>
            <a:pPr lvl="2"/>
            <a:r>
              <a:rPr lang="en-US" sz="1600" dirty="0"/>
              <a:t>“Find my </a:t>
            </a:r>
            <a:r>
              <a:rPr lang="en-US" sz="1600" dirty="0" err="1"/>
              <a:t>iphone</a:t>
            </a:r>
            <a:r>
              <a:rPr lang="en-US" sz="1600" dirty="0"/>
              <a:t>”</a:t>
            </a:r>
          </a:p>
          <a:p>
            <a:pPr lvl="2"/>
            <a:r>
              <a:rPr lang="en-US" sz="1600" dirty="0"/>
              <a:t>Shut down with MDM</a:t>
            </a:r>
          </a:p>
          <a:p>
            <a:pPr lvl="1"/>
            <a:r>
              <a:rPr lang="en-US" sz="1600" dirty="0"/>
              <a:t>Report any suspected data breach to Oracle Security</a:t>
            </a:r>
          </a:p>
          <a:p>
            <a:pPr lvl="1"/>
            <a:endParaRPr lang="en-US" sz="1600" dirty="0"/>
          </a:p>
        </p:txBody>
      </p:sp>
      <p:sp>
        <p:nvSpPr>
          <p:cNvPr id="6" name="Slide Number Placeholder 5"/>
          <p:cNvSpPr>
            <a:spLocks noGrp="1"/>
          </p:cNvSpPr>
          <p:nvPr>
            <p:ph type="sldNum" sz="quarter" idx="12"/>
          </p:nvPr>
        </p:nvSpPr>
        <p:spPr/>
        <p:txBody>
          <a:bodyPr/>
          <a:lstStyle/>
          <a:p>
            <a:fld id="{C51EAA63-D034-42AE-91FA-B13B9518C7BE}" type="slidenum">
              <a:rPr lang="en-US" smtClean="0"/>
              <a:pPr/>
              <a:t>19</a:t>
            </a:fld>
            <a:endParaRPr lang="en-US" dirty="0"/>
          </a:p>
        </p:txBody>
      </p:sp>
      <p:sp>
        <p:nvSpPr>
          <p:cNvPr id="9" name="Content Placeholder 8"/>
          <p:cNvSpPr>
            <a:spLocks noGrp="1"/>
          </p:cNvSpPr>
          <p:nvPr>
            <p:ph sz="half" idx="13"/>
          </p:nvPr>
        </p:nvSpPr>
        <p:spPr/>
        <p:txBody>
          <a:bodyPr/>
          <a:lstStyle/>
          <a:p>
            <a:pPr>
              <a:buNone/>
            </a:pPr>
            <a:r>
              <a:rPr lang="en-US" sz="2000" b="1" dirty="0">
                <a:solidFill>
                  <a:schemeClr val="accent2"/>
                </a:solidFill>
              </a:rPr>
              <a:t>ACTION: Staff Issue</a:t>
            </a:r>
          </a:p>
          <a:p>
            <a:pPr marL="228600" lvl="1">
              <a:spcBef>
                <a:spcPts val="1200"/>
              </a:spcBef>
              <a:buFont typeface="Arial" pitchFamily="34" charset="0"/>
              <a:buChar char="•"/>
            </a:pPr>
            <a:r>
              <a:rPr lang="en-US" sz="1800" dirty="0"/>
              <a:t>Event Manager change the Access Code and/or Expiration date/time</a:t>
            </a:r>
          </a:p>
          <a:p>
            <a:endParaRPr lang="en-US" dirty="0"/>
          </a:p>
        </p:txBody>
      </p:sp>
      <p:sp>
        <p:nvSpPr>
          <p:cNvPr id="21506" name="Rectangle 2"/>
          <p:cNvSpPr>
            <a:spLocks noGrp="1" noChangeArrowheads="1"/>
          </p:cNvSpPr>
          <p:nvPr>
            <p:ph type="title"/>
          </p:nvPr>
        </p:nvSpPr>
        <p:spPr/>
        <p:txBody>
          <a:bodyPr/>
          <a:lstStyle/>
          <a:p>
            <a:r>
              <a:rPr lang="en-US" dirty="0"/>
              <a:t>Action Plan for Device/Data Security</a:t>
            </a:r>
          </a:p>
        </p:txBody>
      </p:sp>
    </p:spTree>
  </p:cSld>
  <p:clrMapOvr>
    <a:masterClrMapping/>
  </p:clrMapOvr>
  <p:transition spd="med">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a:t>
            </a:fld>
            <a:endParaRPr lang="en-US" dirty="0"/>
          </a:p>
        </p:txBody>
      </p:sp>
      <p:sp>
        <p:nvSpPr>
          <p:cNvPr id="2" name="Content Placeholder 1"/>
          <p:cNvSpPr>
            <a:spLocks noGrp="1"/>
          </p:cNvSpPr>
          <p:nvPr>
            <p:ph type="body" sz="quarter" idx="15"/>
          </p:nvPr>
        </p:nvSpPr>
        <p:spPr>
          <a:xfrm>
            <a:off x="6200274" y="1828799"/>
            <a:ext cx="5456738" cy="3840480"/>
          </a:xfrm>
        </p:spPr>
        <p:txBody>
          <a:bodyPr/>
          <a:lstStyle/>
          <a:p>
            <a:pPr>
              <a:buClr>
                <a:schemeClr val="tx1"/>
              </a:buClr>
            </a:pPr>
            <a:r>
              <a:rPr lang="en-US" dirty="0"/>
              <a:t>Via manned Apple device </a:t>
            </a:r>
            <a:br>
              <a:rPr lang="en-US" dirty="0"/>
            </a:br>
            <a:r>
              <a:rPr lang="en-US" sz="2000" b="0" i="1" dirty="0"/>
              <a:t>Apple devices only</a:t>
            </a:r>
          </a:p>
          <a:p>
            <a:pPr>
              <a:buClr>
                <a:schemeClr val="tx1"/>
              </a:buClr>
            </a:pPr>
            <a:r>
              <a:rPr lang="en-US" dirty="0"/>
              <a:t>Check in of existing registrations</a:t>
            </a:r>
            <a:br>
              <a:rPr lang="en-US" dirty="0"/>
            </a:br>
            <a:r>
              <a:rPr lang="en-US" sz="2000" b="0" dirty="0"/>
              <a:t>Search and swipe or scan QR code from email</a:t>
            </a:r>
            <a:endParaRPr lang="en-US" b="0" dirty="0"/>
          </a:p>
          <a:p>
            <a:pPr>
              <a:buClr>
                <a:schemeClr val="tx1"/>
              </a:buClr>
            </a:pPr>
            <a:r>
              <a:rPr lang="en-US" dirty="0"/>
              <a:t>Temporary Access Code</a:t>
            </a:r>
            <a:br>
              <a:rPr lang="en-US" dirty="0"/>
            </a:br>
            <a:r>
              <a:rPr lang="en-US" sz="2000" b="0" dirty="0"/>
              <a:t>Simple, limited access for onsite staff</a:t>
            </a:r>
            <a:endParaRPr lang="en-US" b="0" dirty="0"/>
          </a:p>
          <a:p>
            <a:pPr>
              <a:buClr>
                <a:schemeClr val="tx1"/>
              </a:buClr>
            </a:pPr>
            <a:r>
              <a:rPr lang="en-US" dirty="0"/>
              <a:t>Resources</a:t>
            </a:r>
          </a:p>
          <a:p>
            <a:pPr lvl="2">
              <a:buClr>
                <a:schemeClr val="tx1"/>
              </a:buClr>
            </a:pPr>
            <a:r>
              <a:rPr lang="en-US" dirty="0"/>
              <a:t>Supplier guidelines for device rental</a:t>
            </a:r>
          </a:p>
          <a:p>
            <a:pPr lvl="2">
              <a:buClr>
                <a:schemeClr val="tx1"/>
              </a:buClr>
            </a:pPr>
            <a:r>
              <a:rPr lang="en-US" dirty="0"/>
              <a:t>Training materials for onsite staff</a:t>
            </a:r>
          </a:p>
        </p:txBody>
      </p:sp>
      <p:sp>
        <p:nvSpPr>
          <p:cNvPr id="6" name="Title 5"/>
          <p:cNvSpPr>
            <a:spLocks noGrp="1"/>
          </p:cNvSpPr>
          <p:nvPr>
            <p:ph type="title"/>
          </p:nvPr>
        </p:nvSpPr>
        <p:spPr/>
        <p:txBody>
          <a:bodyPr/>
          <a:lstStyle/>
          <a:p>
            <a:r>
              <a:rPr lang="en-US" dirty="0"/>
              <a:t>What’s the Check In App?</a:t>
            </a:r>
          </a:p>
        </p:txBody>
      </p:sp>
      <p:pic>
        <p:nvPicPr>
          <p:cNvPr id="1026" name="Picture 2"/>
          <p:cNvPicPr>
            <a:picLocks noChangeAspect="1" noChangeArrowheads="1"/>
          </p:cNvPicPr>
          <p:nvPr/>
        </p:nvPicPr>
        <p:blipFill>
          <a:blip r:embed="rId2" cstate="print"/>
          <a:srcRect l="8969" r="12123"/>
          <a:stretch>
            <a:fillRect/>
          </a:stretch>
        </p:blipFill>
        <p:spPr bwMode="auto">
          <a:xfrm>
            <a:off x="536141" y="1844841"/>
            <a:ext cx="5424770" cy="381802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p:txBody>
          <a:bodyPr/>
          <a:lstStyle/>
          <a:p>
            <a:r>
              <a:rPr lang="en-US" dirty="0"/>
              <a:t>In App Statistics</a:t>
            </a:r>
          </a:p>
        </p:txBody>
      </p:sp>
      <p:sp>
        <p:nvSpPr>
          <p:cNvPr id="24578" name="Rectangle 2"/>
          <p:cNvSpPr>
            <a:spLocks noGrp="1" noChangeArrowheads="1"/>
          </p:cNvSpPr>
          <p:nvPr>
            <p:ph type="body" sz="half" idx="1"/>
          </p:nvPr>
        </p:nvSpPr>
        <p:spPr>
          <a:xfrm>
            <a:off x="530640" y="1522414"/>
            <a:ext cx="5563773" cy="4659311"/>
          </a:xfrm>
        </p:spPr>
        <p:txBody>
          <a:bodyPr/>
          <a:lstStyle/>
          <a:p>
            <a:r>
              <a:rPr lang="en-US" sz="2400" dirty="0"/>
              <a:t>In App Statistics reflect</a:t>
            </a:r>
          </a:p>
          <a:p>
            <a:pPr lvl="1"/>
            <a:r>
              <a:rPr lang="en-US" sz="2000" dirty="0"/>
              <a:t>Percent Checked In</a:t>
            </a:r>
          </a:p>
          <a:p>
            <a:pPr lvl="1"/>
            <a:r>
              <a:rPr lang="en-US" sz="2000" dirty="0"/>
              <a:t>Walk-Ins </a:t>
            </a:r>
            <a:br>
              <a:rPr lang="en-US" sz="1800" i="1" dirty="0">
                <a:solidFill>
                  <a:srgbClr val="00B050"/>
                </a:solidFill>
              </a:rPr>
            </a:br>
            <a:r>
              <a:rPr lang="en-US" sz="1800" dirty="0"/>
              <a:t>App defines Walk In = Check In count via app</a:t>
            </a:r>
            <a:endParaRPr lang="en-US" sz="1800" i="1" dirty="0"/>
          </a:p>
          <a:p>
            <a:pPr lvl="1"/>
            <a:r>
              <a:rPr lang="en-US" sz="2000" dirty="0"/>
              <a:t>Arrival in past 30 minutes</a:t>
            </a:r>
          </a:p>
          <a:p>
            <a:pPr marL="228600" lvl="1">
              <a:spcBef>
                <a:spcPts val="1200"/>
              </a:spcBef>
              <a:buFont typeface="Arial" panose="020B0604020202020204" pitchFamily="34" charset="0"/>
              <a:buChar char="•"/>
            </a:pPr>
            <a:r>
              <a:rPr lang="en-US" dirty="0"/>
              <a:t>Advise staff to not be distracted by this page as impacted by refresh times</a:t>
            </a:r>
          </a:p>
          <a:p>
            <a:pPr marL="457200" lvl="2">
              <a:spcBef>
                <a:spcPts val="1200"/>
              </a:spcBef>
            </a:pPr>
            <a:r>
              <a:rPr lang="en-US" dirty="0"/>
              <a:t>If the app losses connectivity the statistics would not be refreshed</a:t>
            </a:r>
          </a:p>
          <a:p>
            <a:pPr marL="457200" lvl="2">
              <a:spcBef>
                <a:spcPts val="1200"/>
              </a:spcBef>
            </a:pPr>
            <a:r>
              <a:rPr lang="en-US" dirty="0"/>
              <a:t>NOTE: Guests not pre-registered should use the Oracle Walk In process for full data capture </a:t>
            </a:r>
            <a:br>
              <a:rPr lang="en-US" dirty="0"/>
            </a:br>
            <a:r>
              <a:rPr lang="en-US" sz="1600" dirty="0"/>
              <a:t>(HTML Walk In Registration Form, Paper Walk In form, or manual add in Certain browser view by Event Manager)</a:t>
            </a:r>
            <a:endParaRPr lang="en-US" dirty="0"/>
          </a:p>
        </p:txBody>
      </p:sp>
      <p:pic>
        <p:nvPicPr>
          <p:cNvPr id="5" name="Picture 4" descr="IMG_1195.PNG"/>
          <p:cNvPicPr>
            <a:picLocks noChangeAspect="1"/>
          </p:cNvPicPr>
          <p:nvPr/>
        </p:nvPicPr>
        <p:blipFill>
          <a:blip r:embed="rId2" cstate="print"/>
          <a:stretch>
            <a:fillRect/>
          </a:stretch>
        </p:blipFill>
        <p:spPr>
          <a:xfrm>
            <a:off x="7674956" y="1540983"/>
            <a:ext cx="2286000" cy="4057650"/>
          </a:xfrm>
          <a:prstGeom prst="rect">
            <a:avLst/>
          </a:prstGeom>
        </p:spPr>
      </p:pic>
      <p:sp>
        <p:nvSpPr>
          <p:cNvPr id="7" name="Slide Number Placeholder 6"/>
          <p:cNvSpPr>
            <a:spLocks noGrp="1"/>
          </p:cNvSpPr>
          <p:nvPr>
            <p:ph type="sldNum" sz="quarter" idx="12"/>
          </p:nvPr>
        </p:nvSpPr>
        <p:spPr/>
        <p:txBody>
          <a:bodyPr/>
          <a:lstStyle/>
          <a:p>
            <a:fld id="{C51EAA63-D034-42AE-91FA-B13B9518C7BE}" type="slidenum">
              <a:rPr lang="en-US" smtClean="0"/>
              <a:pPr/>
              <a:t>20</a:t>
            </a:fld>
            <a:endParaRPr lang="en-US" dirty="0"/>
          </a:p>
        </p:txBody>
      </p:sp>
      <p:sp>
        <p:nvSpPr>
          <p:cNvPr id="8" name="Footer Placeholder 7"/>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p:txBody>
          <a:bodyPr/>
          <a:lstStyle/>
          <a:p>
            <a:r>
              <a:rPr lang="en-US" dirty="0"/>
              <a:t>Certain Check-In Insights</a:t>
            </a:r>
            <a:br>
              <a:rPr lang="en-US" dirty="0"/>
            </a:br>
            <a:r>
              <a:rPr lang="en-US" sz="2800" b="1" dirty="0"/>
              <a:t>Certain Main Application Interface</a:t>
            </a:r>
            <a:endParaRPr lang="en-US" b="1" dirty="0"/>
          </a:p>
        </p:txBody>
      </p:sp>
      <p:sp>
        <p:nvSpPr>
          <p:cNvPr id="26626" name="Rectangle 2"/>
          <p:cNvSpPr>
            <a:spLocks noGrp="1" noChangeArrowheads="1"/>
          </p:cNvSpPr>
          <p:nvPr>
            <p:ph idx="1"/>
          </p:nvPr>
        </p:nvSpPr>
        <p:spPr>
          <a:xfrm>
            <a:off x="531151" y="1778557"/>
            <a:ext cx="4462880" cy="4165043"/>
          </a:xfrm>
        </p:spPr>
        <p:txBody>
          <a:bodyPr/>
          <a:lstStyle/>
          <a:p>
            <a:pPr marL="0" indent="0">
              <a:buNone/>
            </a:pPr>
            <a:r>
              <a:rPr lang="en-US" sz="2400" dirty="0"/>
              <a:t>View charts and graphs for insight into how the event went, </a:t>
            </a:r>
            <a:br>
              <a:rPr lang="en-US" sz="2400" dirty="0"/>
            </a:br>
            <a:r>
              <a:rPr lang="en-US" sz="2400" dirty="0"/>
              <a:t>including:</a:t>
            </a:r>
          </a:p>
          <a:p>
            <a:r>
              <a:rPr lang="en-US" sz="2400" dirty="0"/>
              <a:t>check-ins over time</a:t>
            </a:r>
          </a:p>
          <a:p>
            <a:r>
              <a:rPr lang="en-US" sz="2400" dirty="0"/>
              <a:t>check-ins by attendee</a:t>
            </a:r>
          </a:p>
          <a:p>
            <a:r>
              <a:rPr lang="en-US" sz="2400" dirty="0"/>
              <a:t>Q&amp;A responses </a:t>
            </a:r>
            <a:r>
              <a:rPr lang="en-US" sz="1800" dirty="0"/>
              <a:t>(depending on set up) </a:t>
            </a:r>
            <a:r>
              <a:rPr lang="en-US" sz="2400" dirty="0"/>
              <a:t>as pie or bar charts</a:t>
            </a:r>
          </a:p>
        </p:txBody>
      </p:sp>
      <p:pic>
        <p:nvPicPr>
          <p:cNvPr id="26627" name="Picture 3" descr="image37.png"/>
          <p:cNvPicPr>
            <a:picLocks noChangeAspect="1"/>
          </p:cNvPicPr>
          <p:nvPr/>
        </p:nvPicPr>
        <p:blipFill>
          <a:blip r:embed="rId2" cstate="print"/>
          <a:srcRect/>
          <a:stretch>
            <a:fillRect/>
          </a:stretch>
        </p:blipFill>
        <p:spPr bwMode="auto">
          <a:xfrm>
            <a:off x="5103038" y="1828801"/>
            <a:ext cx="6671126" cy="3630613"/>
          </a:xfrm>
          <a:prstGeom prst="rect">
            <a:avLst/>
          </a:prstGeom>
          <a:noFill/>
          <a:ln w="12700" cap="flat" cmpd="sng">
            <a:noFill/>
            <a:prstDash val="solid"/>
            <a:miter lim="400000"/>
            <a:headEnd type="none" w="med" len="med"/>
            <a:tailEnd type="none" w="med" len="med"/>
          </a:ln>
          <a:effectLst/>
        </p:spPr>
      </p:pic>
      <p:pic>
        <p:nvPicPr>
          <p:cNvPr id="5" name="Picture 3"/>
          <p:cNvPicPr>
            <a:picLocks noChangeAspect="1" noChangeArrowheads="1"/>
          </p:cNvPicPr>
          <p:nvPr/>
        </p:nvPicPr>
        <p:blipFill>
          <a:blip r:embed="rId3" cstate="print"/>
          <a:srcRect l="64363" t="2645" r="17380" b="78230"/>
          <a:stretch>
            <a:fillRect/>
          </a:stretch>
        </p:blipFill>
        <p:spPr bwMode="auto">
          <a:xfrm>
            <a:off x="9415305" y="1828800"/>
            <a:ext cx="1125280" cy="633047"/>
          </a:xfrm>
          <a:prstGeom prst="rect">
            <a:avLst/>
          </a:prstGeom>
          <a:ln>
            <a:noFill/>
          </a:ln>
          <a:effectLst/>
        </p:spPr>
      </p:pic>
      <p:sp>
        <p:nvSpPr>
          <p:cNvPr id="7" name="AutoShape 6"/>
          <p:cNvSpPr>
            <a:spLocks/>
          </p:cNvSpPr>
          <p:nvPr/>
        </p:nvSpPr>
        <p:spPr bwMode="auto">
          <a:xfrm>
            <a:off x="9405257" y="1815867"/>
            <a:ext cx="1140580" cy="656028"/>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8" name="Oval 7"/>
          <p:cNvSpPr/>
          <p:nvPr/>
        </p:nvSpPr>
        <p:spPr>
          <a:xfrm>
            <a:off x="5435694" y="3193794"/>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3</a:t>
            </a:r>
          </a:p>
        </p:txBody>
      </p:sp>
      <p:sp>
        <p:nvSpPr>
          <p:cNvPr id="6" name="Oval 5"/>
          <p:cNvSpPr/>
          <p:nvPr/>
        </p:nvSpPr>
        <p:spPr>
          <a:xfrm>
            <a:off x="9443498" y="1817078"/>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1</a:t>
            </a:r>
          </a:p>
        </p:txBody>
      </p:sp>
      <p:sp>
        <p:nvSpPr>
          <p:cNvPr id="12" name="Oval 11"/>
          <p:cNvSpPr/>
          <p:nvPr/>
        </p:nvSpPr>
        <p:spPr>
          <a:xfrm>
            <a:off x="9967687" y="2230735"/>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2</a:t>
            </a:r>
          </a:p>
        </p:txBody>
      </p:sp>
      <p:sp>
        <p:nvSpPr>
          <p:cNvPr id="10" name="Slide Number Placeholder 9"/>
          <p:cNvSpPr>
            <a:spLocks noGrp="1"/>
          </p:cNvSpPr>
          <p:nvPr>
            <p:ph type="sldNum" sz="quarter" idx="12"/>
          </p:nvPr>
        </p:nvSpPr>
        <p:spPr/>
        <p:txBody>
          <a:bodyPr/>
          <a:lstStyle/>
          <a:p>
            <a:fld id="{C51EAA63-D034-42AE-91FA-B13B9518C7BE}" type="slidenum">
              <a:rPr lang="en-US" smtClean="0"/>
              <a:pPr/>
              <a:t>21</a:t>
            </a:fld>
            <a:endParaRPr lang="en-US" dirty="0"/>
          </a:p>
        </p:txBody>
      </p:sp>
      <p:sp>
        <p:nvSpPr>
          <p:cNvPr id="11" name="Footer Placeholder 10"/>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lstStyle/>
          <a:p>
            <a:pPr>
              <a:buNone/>
            </a:pPr>
            <a:r>
              <a:rPr lang="en-US" sz="2400" b="1" dirty="0"/>
              <a:t>Registration History on Individual Record</a:t>
            </a:r>
            <a:br>
              <a:rPr lang="en-US" sz="2400" b="1" dirty="0"/>
            </a:br>
            <a:r>
              <a:rPr lang="en-US" sz="2000" dirty="0"/>
              <a:t>Each record will reflect the status change in Registration History. Summary field reflects the action and includes detail of User with email address of the person that logged in with the access code.</a:t>
            </a:r>
          </a:p>
        </p:txBody>
      </p:sp>
      <p:sp>
        <p:nvSpPr>
          <p:cNvPr id="8" name="Content Placeholder 7"/>
          <p:cNvSpPr>
            <a:spLocks noGrp="1"/>
          </p:cNvSpPr>
          <p:nvPr>
            <p:ph sz="half" idx="2"/>
          </p:nvPr>
        </p:nvSpPr>
        <p:spPr>
          <a:xfrm>
            <a:off x="6246814" y="1524000"/>
            <a:ext cx="5410198" cy="4795683"/>
          </a:xfrm>
        </p:spPr>
        <p:txBody>
          <a:bodyPr/>
          <a:lstStyle/>
          <a:p>
            <a:pPr>
              <a:buNone/>
            </a:pPr>
            <a:r>
              <a:rPr lang="en-US" sz="2400" b="1" dirty="0"/>
              <a:t>Check In App User History </a:t>
            </a:r>
            <a:br>
              <a:rPr lang="en-US" sz="2400" b="1" dirty="0"/>
            </a:br>
            <a:r>
              <a:rPr lang="en-US" sz="2000" dirty="0"/>
              <a:t>Event Report of all registrations checked in with Temporary Access Code </a:t>
            </a:r>
            <a:br>
              <a:rPr lang="en-US" sz="2400" dirty="0"/>
            </a:br>
            <a:endParaRPr lang="en-US" sz="2400" dirty="0"/>
          </a:p>
          <a:p>
            <a:endParaRPr lang="en-US" dirty="0"/>
          </a:p>
          <a:p>
            <a:pPr>
              <a:buNone/>
            </a:pPr>
            <a:r>
              <a:rPr lang="en-US" sz="2000" b="1" i="1" dirty="0"/>
              <a:t>Reminder:</a:t>
            </a:r>
            <a:r>
              <a:rPr lang="en-US" sz="2000" b="1" dirty="0"/>
              <a:t>  Final Update to O_Attended</a:t>
            </a:r>
            <a:r>
              <a:rPr lang="en-US" sz="2000" dirty="0"/>
              <a:t>*</a:t>
            </a:r>
            <a:br>
              <a:rPr lang="en-US" sz="2000" b="1" dirty="0"/>
            </a:br>
            <a:r>
              <a:rPr lang="en-US" sz="1400" dirty="0"/>
              <a:t>Attendees final status must be updated to O_Attended*</a:t>
            </a:r>
            <a:br>
              <a:rPr lang="en-US" sz="1400" dirty="0"/>
            </a:br>
            <a:r>
              <a:rPr lang="en-US" sz="1400" dirty="0"/>
              <a:t>If status of O_Check In* used for event, ensure all required actions specific to the event are complete, then use Mass Action to easily change Registration Status from O_Check In to O_Attended</a:t>
            </a:r>
            <a:br>
              <a:rPr lang="en-US" sz="1400" dirty="0"/>
            </a:br>
            <a:br>
              <a:rPr lang="en-US" sz="2400" dirty="0"/>
            </a:br>
            <a:br>
              <a:rPr lang="en-US" sz="1600" b="1" dirty="0"/>
            </a:br>
            <a:endParaRPr lang="en-US" sz="1600" b="1" dirty="0"/>
          </a:p>
          <a:p>
            <a:endParaRPr lang="en-US" sz="1600" b="1" dirty="0"/>
          </a:p>
          <a:p>
            <a:pPr algn="r">
              <a:buNone/>
            </a:pPr>
            <a:br>
              <a:rPr lang="en-US" sz="1600" b="1" dirty="0"/>
            </a:br>
            <a:endParaRPr lang="en-US" sz="100" i="1" dirty="0"/>
          </a:p>
          <a:p>
            <a:pPr>
              <a:buNone/>
            </a:pPr>
            <a:r>
              <a:rPr lang="en-US" sz="1200" dirty="0"/>
              <a:t>* Reminder: Walk In should use </a:t>
            </a:r>
            <a:r>
              <a:rPr lang="en-US" sz="1200" b="1" dirty="0"/>
              <a:t>O_Check In Walk In </a:t>
            </a:r>
            <a:r>
              <a:rPr lang="en-US" sz="1200" dirty="0"/>
              <a:t>and be changed to </a:t>
            </a:r>
            <a:r>
              <a:rPr lang="en-US" sz="1200" b="1" dirty="0"/>
              <a:t>O_Walk In</a:t>
            </a:r>
            <a:endParaRPr lang="en-US" sz="1400" b="1" dirty="0"/>
          </a:p>
        </p:txBody>
      </p:sp>
      <p:sp>
        <p:nvSpPr>
          <p:cNvPr id="4" name="Footer Placeholder 3"/>
          <p:cNvSpPr>
            <a:spLocks noGrp="1"/>
          </p:cNvSpPr>
          <p:nvPr>
            <p:ph type="ftr" sz="quarter" idx="11"/>
          </p:nvPr>
        </p:nvSpPr>
        <p:spPr/>
        <p:txBody>
          <a:bodyPr/>
          <a:lstStyle/>
          <a:p>
            <a:r>
              <a:rPr lang="en-US" dirty="0"/>
              <a:t>Confidential – Oracle Internal</a:t>
            </a:r>
          </a:p>
        </p:txBody>
      </p:sp>
      <p:sp>
        <p:nvSpPr>
          <p:cNvPr id="5" name="Slide Number Placeholder 4"/>
          <p:cNvSpPr>
            <a:spLocks noGrp="1"/>
          </p:cNvSpPr>
          <p:nvPr>
            <p:ph type="sldNum" sz="quarter" idx="12"/>
          </p:nvPr>
        </p:nvSpPr>
        <p:spPr/>
        <p:txBody>
          <a:bodyPr/>
          <a:lstStyle/>
          <a:p>
            <a:fld id="{C51EAA63-D034-42AE-91FA-B13B9518C7BE}" type="slidenum">
              <a:rPr lang="en-US" smtClean="0"/>
              <a:pPr/>
              <a:t>22</a:t>
            </a:fld>
            <a:endParaRPr lang="en-US" dirty="0"/>
          </a:p>
        </p:txBody>
      </p:sp>
      <p:sp>
        <p:nvSpPr>
          <p:cNvPr id="6" name="Title 5"/>
          <p:cNvSpPr>
            <a:spLocks noGrp="1"/>
          </p:cNvSpPr>
          <p:nvPr>
            <p:ph type="title"/>
          </p:nvPr>
        </p:nvSpPr>
        <p:spPr/>
        <p:txBody>
          <a:bodyPr/>
          <a:lstStyle/>
          <a:p>
            <a:r>
              <a:rPr lang="en-US" dirty="0"/>
              <a:t>Reports Available</a:t>
            </a:r>
          </a:p>
        </p:txBody>
      </p:sp>
      <p:pic>
        <p:nvPicPr>
          <p:cNvPr id="3076" name="Picture 4"/>
          <p:cNvPicPr>
            <a:picLocks noChangeAspect="1" noChangeArrowheads="1"/>
          </p:cNvPicPr>
          <p:nvPr/>
        </p:nvPicPr>
        <p:blipFill>
          <a:blip r:embed="rId2" cstate="print"/>
          <a:srcRect t="2926" b="6990"/>
          <a:stretch>
            <a:fillRect/>
          </a:stretch>
        </p:blipFill>
        <p:spPr bwMode="auto">
          <a:xfrm>
            <a:off x="6511481" y="4627678"/>
            <a:ext cx="2993856" cy="1354414"/>
          </a:xfrm>
          <a:prstGeom prst="rect">
            <a:avLst/>
          </a:prstGeom>
          <a:noFill/>
          <a:ln w="9525">
            <a:noFill/>
            <a:miter lim="800000"/>
            <a:headEnd/>
            <a:tailEnd/>
          </a:ln>
        </p:spPr>
      </p:pic>
      <p:pic>
        <p:nvPicPr>
          <p:cNvPr id="3077" name="Picture 5"/>
          <p:cNvPicPr>
            <a:picLocks noChangeAspect="1" noChangeArrowheads="1"/>
          </p:cNvPicPr>
          <p:nvPr/>
        </p:nvPicPr>
        <p:blipFill>
          <a:blip r:embed="rId3" cstate="print"/>
          <a:srcRect/>
          <a:stretch>
            <a:fillRect/>
          </a:stretch>
        </p:blipFill>
        <p:spPr bwMode="auto">
          <a:xfrm>
            <a:off x="9578723" y="4921434"/>
            <a:ext cx="2300387" cy="878620"/>
          </a:xfrm>
          <a:prstGeom prst="rect">
            <a:avLst/>
          </a:prstGeom>
          <a:noFill/>
          <a:ln w="9525">
            <a:noFill/>
            <a:miter lim="800000"/>
            <a:headEnd/>
            <a:tailEnd/>
          </a:ln>
        </p:spPr>
      </p:pic>
      <p:sp>
        <p:nvSpPr>
          <p:cNvPr id="22" name="AutoShape 6"/>
          <p:cNvSpPr>
            <a:spLocks/>
          </p:cNvSpPr>
          <p:nvPr/>
        </p:nvSpPr>
        <p:spPr bwMode="auto">
          <a:xfrm>
            <a:off x="6599904" y="5257263"/>
            <a:ext cx="1607444" cy="172990"/>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grpSp>
        <p:nvGrpSpPr>
          <p:cNvPr id="23" name="Group 22"/>
          <p:cNvGrpSpPr/>
          <p:nvPr/>
        </p:nvGrpSpPr>
        <p:grpSpPr>
          <a:xfrm>
            <a:off x="6451599" y="2428020"/>
            <a:ext cx="5181601" cy="743601"/>
            <a:chOff x="6451599" y="2428020"/>
            <a:chExt cx="5181601" cy="743601"/>
          </a:xfrm>
        </p:grpSpPr>
        <p:pic>
          <p:nvPicPr>
            <p:cNvPr id="3074" name="Picture 2"/>
            <p:cNvPicPr>
              <a:picLocks noChangeAspect="1" noChangeArrowheads="1"/>
            </p:cNvPicPr>
            <p:nvPr/>
          </p:nvPicPr>
          <p:blipFill>
            <a:blip r:embed="rId4" cstate="print"/>
            <a:srcRect/>
            <a:stretch>
              <a:fillRect/>
            </a:stretch>
          </p:blipFill>
          <p:spPr bwMode="auto">
            <a:xfrm>
              <a:off x="6451599" y="2428020"/>
              <a:ext cx="5181601" cy="743601"/>
            </a:xfrm>
            <a:prstGeom prst="rect">
              <a:avLst/>
            </a:prstGeom>
            <a:noFill/>
            <a:ln w="9525">
              <a:noFill/>
              <a:miter lim="800000"/>
              <a:headEnd/>
              <a:tailEnd/>
            </a:ln>
          </p:spPr>
        </p:pic>
        <p:grpSp>
          <p:nvGrpSpPr>
            <p:cNvPr id="21" name="Group 20"/>
            <p:cNvGrpSpPr/>
            <p:nvPr/>
          </p:nvGrpSpPr>
          <p:grpSpPr>
            <a:xfrm>
              <a:off x="7762820" y="2953127"/>
              <a:ext cx="1113423" cy="160421"/>
              <a:chOff x="7106653" y="819527"/>
              <a:chExt cx="1113423" cy="160421"/>
            </a:xfrm>
          </p:grpSpPr>
          <p:pic>
            <p:nvPicPr>
              <p:cNvPr id="19" name="Picture 2"/>
              <p:cNvPicPr>
                <a:picLocks noChangeAspect="1" noChangeArrowheads="1"/>
              </p:cNvPicPr>
              <p:nvPr/>
            </p:nvPicPr>
            <p:blipFill>
              <a:blip r:embed="rId4" cstate="print"/>
              <a:srcRect l="33491" t="74645" r="52263" b="8703"/>
              <a:stretch>
                <a:fillRect/>
              </a:stretch>
            </p:blipFill>
            <p:spPr bwMode="auto">
              <a:xfrm>
                <a:off x="7481888" y="851583"/>
                <a:ext cx="738188" cy="123825"/>
              </a:xfrm>
              <a:prstGeom prst="rect">
                <a:avLst/>
              </a:prstGeom>
              <a:noFill/>
              <a:ln w="9525">
                <a:noFill/>
                <a:miter lim="800000"/>
                <a:headEnd/>
                <a:tailEnd/>
              </a:ln>
            </p:spPr>
          </p:pic>
          <p:pic>
            <p:nvPicPr>
              <p:cNvPr id="20" name="Picture 2"/>
              <p:cNvPicPr>
                <a:picLocks noChangeAspect="1" noChangeArrowheads="1"/>
              </p:cNvPicPr>
              <p:nvPr/>
            </p:nvPicPr>
            <p:blipFill>
              <a:blip r:embed="rId4" cstate="print"/>
              <a:srcRect l="25336" t="70431" r="67234" b="7995"/>
              <a:stretch>
                <a:fillRect/>
              </a:stretch>
            </p:blipFill>
            <p:spPr bwMode="auto">
              <a:xfrm>
                <a:off x="7106653" y="819527"/>
                <a:ext cx="385010" cy="160421"/>
              </a:xfrm>
              <a:prstGeom prst="rect">
                <a:avLst/>
              </a:prstGeom>
              <a:noFill/>
              <a:ln w="9525">
                <a:noFill/>
                <a:miter lim="800000"/>
                <a:headEnd/>
                <a:tailEnd/>
              </a:ln>
            </p:spPr>
          </p:pic>
        </p:grpSp>
      </p:grpSp>
      <p:sp>
        <p:nvSpPr>
          <p:cNvPr id="17" name="AutoShape 6"/>
          <p:cNvSpPr>
            <a:spLocks/>
          </p:cNvSpPr>
          <p:nvPr/>
        </p:nvSpPr>
        <p:spPr bwMode="auto">
          <a:xfrm>
            <a:off x="7744425" y="2955312"/>
            <a:ext cx="1246728" cy="149219"/>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24" name="TextBox 23"/>
          <p:cNvSpPr txBox="1"/>
          <p:nvPr/>
        </p:nvSpPr>
        <p:spPr>
          <a:xfrm>
            <a:off x="4892842" y="4620126"/>
            <a:ext cx="1138990" cy="224590"/>
          </a:xfrm>
          <a:prstGeom prst="rect">
            <a:avLst/>
          </a:prstGeom>
          <a:solidFill>
            <a:schemeClr val="bg1"/>
          </a:solidFill>
        </p:spPr>
        <p:txBody>
          <a:bodyPr wrap="none" lIns="0" tIns="0" rIns="0" bIns="0" rtlCol="0">
            <a:noAutofit/>
          </a:bodyPr>
          <a:lstStyle/>
          <a:p>
            <a:pPr>
              <a:lnSpc>
                <a:spcPct val="90000"/>
              </a:lnSpc>
            </a:pPr>
            <a:r>
              <a:rPr lang="en-US" sz="600" dirty="0">
                <a:latin typeface="Arial" pitchFamily="34" charset="0"/>
                <a:cs typeface="Arial" pitchFamily="34" charset="0"/>
              </a:rPr>
              <a:t>by ‘dawn@gmail.com’</a:t>
            </a:r>
          </a:p>
        </p:txBody>
      </p:sp>
      <p:grpSp>
        <p:nvGrpSpPr>
          <p:cNvPr id="25" name="Group 24"/>
          <p:cNvGrpSpPr/>
          <p:nvPr/>
        </p:nvGrpSpPr>
        <p:grpSpPr>
          <a:xfrm>
            <a:off x="669145" y="3772113"/>
            <a:ext cx="5121838" cy="1006100"/>
            <a:chOff x="669145" y="3772113"/>
            <a:chExt cx="5121838" cy="1006100"/>
          </a:xfrm>
        </p:grpSpPr>
        <p:pic>
          <p:nvPicPr>
            <p:cNvPr id="11" name="Picture 4" descr="image18.png"/>
            <p:cNvPicPr>
              <a:picLocks noChangeAspect="1"/>
            </p:cNvPicPr>
            <p:nvPr/>
          </p:nvPicPr>
          <p:blipFill>
            <a:blip r:embed="rId5" cstate="print"/>
            <a:srcRect r="12379" b="23877"/>
            <a:stretch>
              <a:fillRect/>
            </a:stretch>
          </p:blipFill>
          <p:spPr bwMode="auto">
            <a:xfrm>
              <a:off x="669145" y="3772113"/>
              <a:ext cx="5121838" cy="1006100"/>
            </a:xfrm>
            <a:prstGeom prst="rect">
              <a:avLst/>
            </a:prstGeom>
            <a:noFill/>
            <a:ln w="12700" cap="flat" cmpd="sng">
              <a:noFill/>
              <a:prstDash val="solid"/>
              <a:miter lim="400000"/>
              <a:headEnd type="none" w="med" len="med"/>
              <a:tailEnd type="none" w="med" len="med"/>
            </a:ln>
            <a:effectLst/>
          </p:spPr>
        </p:pic>
        <p:sp>
          <p:nvSpPr>
            <p:cNvPr id="14" name="Rectangle 13"/>
            <p:cNvSpPr/>
            <p:nvPr/>
          </p:nvSpPr>
          <p:spPr>
            <a:xfrm>
              <a:off x="1866684" y="3825067"/>
              <a:ext cx="604434" cy="162732"/>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 tIns="45720" rIns="91440" bIns="45720" numCol="1" spcCol="0" rtlCol="0" fromWordArt="0" anchor="ctr" anchorCtr="0" forceAA="0" compatLnSpc="1">
              <a:prstTxWarp prst="textNoShape">
                <a:avLst/>
              </a:prstTxWarp>
              <a:noAutofit/>
            </a:bodyPr>
            <a:lstStyle/>
            <a:p>
              <a:pPr>
                <a:lnSpc>
                  <a:spcPct val="90000"/>
                </a:lnSpc>
              </a:pPr>
              <a:r>
                <a:rPr lang="en-US" sz="750" dirty="0">
                  <a:solidFill>
                    <a:schemeClr val="tx1">
                      <a:lumMod val="75000"/>
                    </a:schemeClr>
                  </a:solidFill>
                </a:rPr>
                <a:t>Barack Obama</a:t>
              </a:r>
            </a:p>
          </p:txBody>
        </p:sp>
        <p:sp>
          <p:nvSpPr>
            <p:cNvPr id="12" name="AutoShape 5"/>
            <p:cNvSpPr>
              <a:spLocks/>
            </p:cNvSpPr>
            <p:nvPr/>
          </p:nvSpPr>
          <p:spPr bwMode="auto">
            <a:xfrm>
              <a:off x="2091877" y="4577487"/>
              <a:ext cx="569097" cy="143730"/>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13" name="AutoShape 6"/>
            <p:cNvSpPr>
              <a:spLocks/>
            </p:cNvSpPr>
            <p:nvPr/>
          </p:nvSpPr>
          <p:spPr bwMode="auto">
            <a:xfrm>
              <a:off x="4890268" y="4577487"/>
              <a:ext cx="764574" cy="138892"/>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2" cstate="print"/>
          <a:srcRect l="17577" t="6045" r="12712" b="60203"/>
          <a:stretch>
            <a:fillRect/>
          </a:stretch>
        </p:blipFill>
        <p:spPr bwMode="auto">
          <a:xfrm>
            <a:off x="6361042" y="4230093"/>
            <a:ext cx="5226263" cy="1804946"/>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7" name="Content Placeholder 6"/>
          <p:cNvSpPr>
            <a:spLocks noGrp="1"/>
          </p:cNvSpPr>
          <p:nvPr>
            <p:ph sz="half" idx="1"/>
          </p:nvPr>
        </p:nvSpPr>
        <p:spPr>
          <a:xfrm>
            <a:off x="6311901" y="1017237"/>
            <a:ext cx="5410199" cy="4069039"/>
          </a:xfrm>
        </p:spPr>
        <p:txBody>
          <a:bodyPr/>
          <a:lstStyle/>
          <a:p>
            <a:pPr>
              <a:buNone/>
            </a:pPr>
            <a:r>
              <a:rPr lang="en-US" sz="2200" b="1" dirty="0">
                <a:solidFill>
                  <a:schemeClr val="accent2"/>
                </a:solidFill>
              </a:rPr>
              <a:t>Quick Lead Flow or No Lead Flow</a:t>
            </a:r>
          </a:p>
          <a:p>
            <a:pPr marL="0" indent="0">
              <a:buNone/>
            </a:pPr>
            <a:r>
              <a:rPr lang="en-US" sz="2000" dirty="0">
                <a:latin typeface="Calibri" pitchFamily="34" charset="0"/>
                <a:ea typeface="Calibri" pitchFamily="34" charset="0"/>
                <a:cs typeface="Calibri" pitchFamily="34" charset="0"/>
                <a:sym typeface="Calibri" pitchFamily="34" charset="0"/>
              </a:rPr>
              <a:t>Check In App status configured to  ‘</a:t>
            </a:r>
            <a:r>
              <a:rPr lang="en-US" sz="2000" b="1" dirty="0">
                <a:latin typeface="Calibri" pitchFamily="34" charset="0"/>
                <a:ea typeface="Calibri" pitchFamily="34" charset="0"/>
                <a:cs typeface="Calibri" pitchFamily="34" charset="0"/>
                <a:sym typeface="Calibri" pitchFamily="34" charset="0"/>
              </a:rPr>
              <a:t>O_Attended</a:t>
            </a:r>
            <a:r>
              <a:rPr lang="en-US" sz="2000" dirty="0">
                <a:latin typeface="Calibri" pitchFamily="34" charset="0"/>
                <a:ea typeface="Calibri" pitchFamily="34" charset="0"/>
                <a:cs typeface="Calibri" pitchFamily="34" charset="0"/>
                <a:sym typeface="Calibri" pitchFamily="34" charset="0"/>
              </a:rPr>
              <a:t>’</a:t>
            </a:r>
          </a:p>
          <a:p>
            <a:r>
              <a:rPr lang="en-US" sz="1800" dirty="0"/>
              <a:t>For standard single FUSC events only</a:t>
            </a:r>
          </a:p>
          <a:p>
            <a:r>
              <a:rPr lang="en-US" sz="1800" dirty="0"/>
              <a:t>Data checks, Lead Notes and ‘No lead Flow’ flag (To Do List) should be set prior to the event</a:t>
            </a:r>
          </a:p>
          <a:p>
            <a:pPr>
              <a:buNone/>
            </a:pPr>
            <a:br>
              <a:rPr lang="en-US" sz="1800" dirty="0"/>
            </a:br>
            <a:endParaRPr lang="en-US" sz="1800" dirty="0"/>
          </a:p>
          <a:p>
            <a:pPr>
              <a:buNone/>
            </a:pPr>
            <a:endParaRPr lang="en-US" sz="1800" dirty="0"/>
          </a:p>
          <a:p>
            <a:pPr>
              <a:buNone/>
            </a:pPr>
            <a:r>
              <a:rPr lang="en-US" sz="1600" b="1" dirty="0">
                <a:solidFill>
                  <a:schemeClr val="accent2"/>
                </a:solidFill>
              </a:rPr>
              <a:t>Default set up Registration Status after Check In = O_Check In</a:t>
            </a:r>
          </a:p>
        </p:txBody>
      </p:sp>
      <p:sp>
        <p:nvSpPr>
          <p:cNvPr id="8" name="Content Placeholder 7"/>
          <p:cNvSpPr>
            <a:spLocks noGrp="1"/>
          </p:cNvSpPr>
          <p:nvPr>
            <p:ph sz="half" idx="2"/>
          </p:nvPr>
        </p:nvSpPr>
        <p:spPr>
          <a:xfrm>
            <a:off x="531814" y="1017236"/>
            <a:ext cx="5410198" cy="5326413"/>
          </a:xfrm>
        </p:spPr>
        <p:txBody>
          <a:bodyPr/>
          <a:lstStyle/>
          <a:p>
            <a:pPr>
              <a:buNone/>
            </a:pPr>
            <a:r>
              <a:rPr lang="en-US" sz="2200" b="1" dirty="0">
                <a:solidFill>
                  <a:schemeClr val="accent2"/>
                </a:solidFill>
              </a:rPr>
              <a:t>Delayed or Complex Lead Flow</a:t>
            </a:r>
          </a:p>
          <a:p>
            <a:pPr marL="0" indent="0">
              <a:buNone/>
            </a:pPr>
            <a:r>
              <a:rPr lang="en-US" sz="1800" dirty="0">
                <a:latin typeface="Calibri" pitchFamily="34" charset="0"/>
                <a:ea typeface="Calibri" pitchFamily="34" charset="0"/>
                <a:cs typeface="Calibri" pitchFamily="34" charset="0"/>
                <a:sym typeface="Calibri" pitchFamily="34" charset="0"/>
              </a:rPr>
              <a:t>Default status configured to ‘</a:t>
            </a:r>
            <a:r>
              <a:rPr lang="en-US" sz="1800" b="1" dirty="0">
                <a:latin typeface="Calibri" pitchFamily="34" charset="0"/>
                <a:ea typeface="Calibri" pitchFamily="34" charset="0"/>
                <a:cs typeface="Calibri" pitchFamily="34" charset="0"/>
                <a:sym typeface="Calibri" pitchFamily="34" charset="0"/>
              </a:rPr>
              <a:t>O_Check In</a:t>
            </a:r>
            <a:r>
              <a:rPr lang="en-US" sz="1800" dirty="0">
                <a:latin typeface="Calibri" pitchFamily="34" charset="0"/>
                <a:ea typeface="Calibri" pitchFamily="34" charset="0"/>
                <a:cs typeface="Calibri" pitchFamily="34" charset="0"/>
                <a:sym typeface="Calibri" pitchFamily="34" charset="0"/>
              </a:rPr>
              <a:t>’</a:t>
            </a:r>
          </a:p>
          <a:p>
            <a:pPr>
              <a:buNone/>
            </a:pPr>
            <a:r>
              <a:rPr lang="en-US" sz="1600" b="1" u="sng" dirty="0"/>
              <a:t>Mandatory Status to use when</a:t>
            </a:r>
          </a:p>
          <a:p>
            <a:pPr>
              <a:lnSpc>
                <a:spcPts val="2000"/>
              </a:lnSpc>
              <a:spcBef>
                <a:spcPts val="0"/>
              </a:spcBef>
              <a:buNone/>
            </a:pPr>
            <a:r>
              <a:rPr lang="en-US" sz="2400" dirty="0"/>
              <a:t>   -</a:t>
            </a:r>
            <a:r>
              <a:rPr lang="en-US" sz="1400" dirty="0"/>
              <a:t> Agenda / Multi Channel events   </a:t>
            </a:r>
            <a:r>
              <a:rPr lang="en-US" sz="2400" dirty="0"/>
              <a:t>- </a:t>
            </a:r>
            <a:r>
              <a:rPr lang="en-US" sz="1400" dirty="0"/>
              <a:t>Multi Day Events</a:t>
            </a:r>
            <a:br>
              <a:rPr lang="en-US" sz="1400" dirty="0"/>
            </a:br>
            <a:r>
              <a:rPr lang="en-US" sz="2400" dirty="0"/>
              <a:t>-</a:t>
            </a:r>
            <a:r>
              <a:rPr lang="en-US" sz="1000" dirty="0"/>
              <a:t>  </a:t>
            </a:r>
            <a:r>
              <a:rPr lang="en-US" sz="1400" dirty="0"/>
              <a:t>For Sales Rep ID assignment</a:t>
            </a:r>
            <a:r>
              <a:rPr lang="en-US" sz="1000" dirty="0"/>
              <a:t>          </a:t>
            </a:r>
            <a:r>
              <a:rPr lang="en-US" sz="2400" dirty="0"/>
              <a:t>- </a:t>
            </a:r>
            <a:r>
              <a:rPr lang="en-US" sz="1400" dirty="0"/>
              <a:t>Uploads (i.e., Lead Notes)</a:t>
            </a:r>
          </a:p>
          <a:p>
            <a:r>
              <a:rPr lang="en-US" sz="1600" b="1" i="1" dirty="0"/>
              <a:t>After </a:t>
            </a:r>
            <a:r>
              <a:rPr lang="en-US" sz="1600" b="1" dirty="0"/>
              <a:t>onsite Check Ins complete </a:t>
            </a:r>
            <a:r>
              <a:rPr lang="en-US" sz="1600" dirty="0"/>
              <a:t>: </a:t>
            </a:r>
            <a:br>
              <a:rPr lang="en-US" sz="1800" dirty="0"/>
            </a:br>
            <a:r>
              <a:rPr lang="en-US" sz="1400" dirty="0"/>
              <a:t>Perform data checks, manage Agenda status, add data additions (i.e., Sales Rep ID, Lead Notes and ‘No lead Flow’ flag (To Do List))</a:t>
            </a:r>
          </a:p>
          <a:p>
            <a:pPr lvl="1">
              <a:buNone/>
            </a:pPr>
            <a:r>
              <a:rPr lang="en-US" sz="1400" dirty="0"/>
              <a:t>Best Practice perform data review and additions </a:t>
            </a:r>
            <a:r>
              <a:rPr lang="en-US" sz="1400" b="1" dirty="0"/>
              <a:t>prior</a:t>
            </a:r>
            <a:r>
              <a:rPr lang="en-US" sz="1400" dirty="0"/>
              <a:t> to event</a:t>
            </a:r>
          </a:p>
          <a:p>
            <a:pPr marL="228600" lvl="1">
              <a:spcBef>
                <a:spcPts val="1200"/>
              </a:spcBef>
              <a:buFont typeface="Arial" panose="020B0604020202020204" pitchFamily="34" charset="0"/>
              <a:buChar char="•"/>
            </a:pPr>
            <a:r>
              <a:rPr lang="en-US" sz="1800" b="1" dirty="0">
                <a:sym typeface="Calibri" pitchFamily="34" charset="0"/>
              </a:rPr>
              <a:t>Final Action Required</a:t>
            </a:r>
            <a:r>
              <a:rPr lang="en-US" sz="1800" dirty="0">
                <a:sym typeface="Calibri" pitchFamily="34" charset="0"/>
              </a:rPr>
              <a:t>:  Status Update to O_Attended / O_Walk In</a:t>
            </a:r>
          </a:p>
          <a:p>
            <a:pPr marL="457200" lvl="2">
              <a:spcBef>
                <a:spcPts val="1200"/>
              </a:spcBef>
            </a:pPr>
            <a:r>
              <a:rPr lang="en-US" sz="1400" b="1" dirty="0">
                <a:solidFill>
                  <a:schemeClr val="accent2"/>
                </a:solidFill>
                <a:sym typeface="Calibri" pitchFamily="34" charset="0"/>
              </a:rPr>
              <a:t>Reporting and legal record retention </a:t>
            </a:r>
            <a:r>
              <a:rPr lang="en-US" sz="1400" dirty="0">
                <a:sym typeface="Calibri" pitchFamily="34" charset="0"/>
              </a:rPr>
              <a:t>requirement</a:t>
            </a:r>
            <a:endParaRPr lang="en-US" sz="1400" b="1" dirty="0">
              <a:solidFill>
                <a:schemeClr val="accent2"/>
              </a:solidFill>
              <a:sym typeface="Calibri" pitchFamily="34" charset="0"/>
            </a:endParaRPr>
          </a:p>
          <a:p>
            <a:pPr marL="457200" lvl="2">
              <a:spcBef>
                <a:spcPts val="1200"/>
              </a:spcBef>
            </a:pPr>
            <a:r>
              <a:rPr lang="en-US" sz="1400" dirty="0">
                <a:sym typeface="Calibri" pitchFamily="34" charset="0"/>
              </a:rPr>
              <a:t>Leads will only trigger in final status </a:t>
            </a:r>
            <a:r>
              <a:rPr lang="en-US" sz="1400" i="1" dirty="0">
                <a:sym typeface="Calibri" pitchFamily="34" charset="0"/>
              </a:rPr>
              <a:t>AND</a:t>
            </a:r>
            <a:r>
              <a:rPr lang="en-US" sz="1400" dirty="0">
                <a:sym typeface="Calibri" pitchFamily="34" charset="0"/>
              </a:rPr>
              <a:t> MRM Lead Flow defined</a:t>
            </a:r>
          </a:p>
          <a:p>
            <a:pPr marL="457200" lvl="2">
              <a:spcBef>
                <a:spcPts val="1200"/>
              </a:spcBef>
            </a:pPr>
            <a:r>
              <a:rPr lang="en-US" sz="1400" i="1" dirty="0">
                <a:sym typeface="Calibri" pitchFamily="34" charset="0"/>
              </a:rPr>
              <a:t>No uploads and all data management actions performed, </a:t>
            </a:r>
            <a:br>
              <a:rPr lang="en-US" sz="1400" dirty="0">
                <a:sym typeface="Calibri" pitchFamily="34" charset="0"/>
              </a:rPr>
            </a:br>
            <a:r>
              <a:rPr lang="en-US" sz="1400" dirty="0">
                <a:sym typeface="Calibri" pitchFamily="34" charset="0"/>
              </a:rPr>
              <a:t>Mass Action O_Check In Registration Status to ‘O_Attended’ </a:t>
            </a:r>
          </a:p>
          <a:p>
            <a:pPr marL="457200" lvl="2">
              <a:spcBef>
                <a:spcPts val="1200"/>
              </a:spcBef>
            </a:pPr>
            <a:r>
              <a:rPr lang="en-US" sz="1400" i="1" dirty="0">
                <a:sym typeface="Calibri" pitchFamily="34" charset="0"/>
              </a:rPr>
              <a:t>If uploads</a:t>
            </a:r>
            <a:r>
              <a:rPr lang="en-US" sz="1400" dirty="0">
                <a:sym typeface="Calibri" pitchFamily="34" charset="0"/>
              </a:rPr>
              <a:t>, final updates to be made via </a:t>
            </a:r>
            <a:r>
              <a:rPr lang="en-US" sz="1400" u="sng" dirty="0">
                <a:sym typeface="Calibri" pitchFamily="34" charset="0"/>
              </a:rPr>
              <a:t>upload template </a:t>
            </a:r>
            <a:r>
              <a:rPr lang="en-US" sz="1400" dirty="0">
                <a:sym typeface="Calibri" pitchFamily="34" charset="0"/>
              </a:rPr>
              <a:t>Registration Status should be included on upload template using  O_Attended for O_Check In and O_Walk in for O_Check In Walk In</a:t>
            </a:r>
            <a:endParaRPr lang="en-US" sz="2000" dirty="0"/>
          </a:p>
          <a:p>
            <a:endParaRPr lang="en-US" sz="2000" dirty="0"/>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23</a:t>
            </a:fld>
            <a:endParaRPr lang="en-US" dirty="0"/>
          </a:p>
        </p:txBody>
      </p:sp>
      <p:sp>
        <p:nvSpPr>
          <p:cNvPr id="6" name="Title 5"/>
          <p:cNvSpPr>
            <a:spLocks noGrp="1"/>
          </p:cNvSpPr>
          <p:nvPr>
            <p:ph type="title"/>
          </p:nvPr>
        </p:nvSpPr>
        <p:spPr/>
        <p:txBody>
          <a:bodyPr/>
          <a:lstStyle/>
          <a:p>
            <a:r>
              <a:rPr lang="en-US" dirty="0"/>
              <a:t>Which Status to Use?</a:t>
            </a:r>
            <a:br>
              <a:rPr lang="en-US" dirty="0"/>
            </a:br>
            <a:endParaRPr lang="en-US" dirty="0"/>
          </a:p>
        </p:txBody>
      </p:sp>
      <p:sp>
        <p:nvSpPr>
          <p:cNvPr id="15" name="AutoShape 6"/>
          <p:cNvSpPr>
            <a:spLocks/>
          </p:cNvSpPr>
          <p:nvPr/>
        </p:nvSpPr>
        <p:spPr bwMode="auto">
          <a:xfrm>
            <a:off x="6380368" y="5535170"/>
            <a:ext cx="2986269" cy="380600"/>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46813" y="1524001"/>
            <a:ext cx="5410199" cy="4419600"/>
          </a:xfrm>
        </p:spPr>
        <p:txBody>
          <a:bodyPr/>
          <a:lstStyle/>
          <a:p>
            <a:pPr>
              <a:buNone/>
            </a:pPr>
            <a:r>
              <a:rPr lang="en-US" sz="2400" b="1" dirty="0">
                <a:solidFill>
                  <a:schemeClr val="accent1"/>
                </a:solidFill>
              </a:rPr>
              <a:t>O_Attended</a:t>
            </a:r>
            <a:r>
              <a:rPr lang="en-US" sz="2400" b="1" dirty="0"/>
              <a:t> </a:t>
            </a:r>
            <a:br>
              <a:rPr lang="en-US" sz="2000" b="1" dirty="0"/>
            </a:br>
            <a:r>
              <a:rPr lang="en-US" sz="2000" i="1" dirty="0"/>
              <a:t>Final Registration status – Mandatory for all Attendees (irrelevant of lead flow requirements)</a:t>
            </a:r>
            <a:endParaRPr lang="en-US" sz="2400" i="1" dirty="0"/>
          </a:p>
          <a:p>
            <a:pPr lvl="2">
              <a:buNone/>
            </a:pPr>
            <a:r>
              <a:rPr lang="en-US" sz="1800" dirty="0">
                <a:solidFill>
                  <a:srgbClr val="00B050"/>
                </a:solidFill>
              </a:rPr>
              <a:t>    </a:t>
            </a:r>
          </a:p>
          <a:p>
            <a:pPr lvl="2">
              <a:buNone/>
            </a:pPr>
            <a:r>
              <a:rPr lang="en-US" sz="1800" dirty="0"/>
              <a:t>    Data flow begins journey to CXD</a:t>
            </a:r>
            <a:br>
              <a:rPr lang="en-US" sz="1800" dirty="0"/>
            </a:br>
            <a:r>
              <a:rPr lang="en-US" sz="1800" dirty="0"/>
              <a:t>CXD – data must flow to CXD with O_Attended for the following reasons</a:t>
            </a:r>
          </a:p>
          <a:p>
            <a:pPr lvl="3"/>
            <a:r>
              <a:rPr lang="en-US" dirty="0"/>
              <a:t>Update interaction information in database</a:t>
            </a:r>
          </a:p>
          <a:p>
            <a:pPr lvl="4"/>
            <a:r>
              <a:rPr lang="en-US" sz="1200" dirty="0"/>
              <a:t>Legal record of attendance</a:t>
            </a:r>
          </a:p>
          <a:p>
            <a:pPr lvl="4"/>
            <a:r>
              <a:rPr lang="en-US" sz="1200" dirty="0"/>
              <a:t>Common event reporting for you, your LOB, and Jason Maynard</a:t>
            </a:r>
          </a:p>
          <a:p>
            <a:pPr lvl="4"/>
            <a:r>
              <a:rPr lang="en-US" sz="1200" dirty="0"/>
              <a:t>Targeted for future campaigns when appropriate</a:t>
            </a:r>
          </a:p>
          <a:p>
            <a:pPr lvl="4"/>
            <a:r>
              <a:rPr lang="en-US" sz="1200" dirty="0"/>
              <a:t>Interaction detail for Oracle Sales in Profiler tool</a:t>
            </a:r>
          </a:p>
          <a:p>
            <a:pPr lvl="4"/>
            <a:r>
              <a:rPr lang="en-US" sz="1200" dirty="0"/>
              <a:t>Topic Scoring</a:t>
            </a:r>
          </a:p>
          <a:p>
            <a:pPr lvl="3"/>
            <a:r>
              <a:rPr lang="en-US" dirty="0"/>
              <a:t>Checks MRM for lead flow selection and begins scoring</a:t>
            </a:r>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24</a:t>
            </a:fld>
            <a:endParaRPr lang="en-US" dirty="0"/>
          </a:p>
        </p:txBody>
      </p:sp>
      <p:sp>
        <p:nvSpPr>
          <p:cNvPr id="2" name="Title 1"/>
          <p:cNvSpPr>
            <a:spLocks noGrp="1"/>
          </p:cNvSpPr>
          <p:nvPr>
            <p:ph type="title"/>
          </p:nvPr>
        </p:nvSpPr>
        <p:spPr/>
        <p:txBody>
          <a:bodyPr/>
          <a:lstStyle/>
          <a:p>
            <a:r>
              <a:rPr lang="en-US" dirty="0"/>
              <a:t>Registration Status Usage</a:t>
            </a:r>
            <a:br>
              <a:rPr lang="en-US" dirty="0"/>
            </a:br>
            <a:r>
              <a:rPr lang="en-US" sz="2400" b="1" dirty="0"/>
              <a:t>O_Check In vs. O_Attended</a:t>
            </a:r>
            <a:endParaRPr lang="en-US" b="1" dirty="0"/>
          </a:p>
        </p:txBody>
      </p:sp>
      <p:pic>
        <p:nvPicPr>
          <p:cNvPr id="1026" name="Picture 2" descr="D:\powerpoint template images etc\icons\ic-BigData-red.png"/>
          <p:cNvPicPr>
            <a:picLocks noChangeAspect="1" noChangeArrowheads="1"/>
          </p:cNvPicPr>
          <p:nvPr/>
        </p:nvPicPr>
        <p:blipFill>
          <a:blip r:embed="rId2" cstate="print"/>
          <a:srcRect/>
          <a:stretch>
            <a:fillRect/>
          </a:stretch>
        </p:blipFill>
        <p:spPr bwMode="auto">
          <a:xfrm>
            <a:off x="6141244" y="2597539"/>
            <a:ext cx="733425" cy="733425"/>
          </a:xfrm>
          <a:prstGeom prst="rect">
            <a:avLst/>
          </a:prstGeom>
          <a:noFill/>
        </p:spPr>
      </p:pic>
      <p:pic>
        <p:nvPicPr>
          <p:cNvPr id="8" name="Picture 7" descr="ic-CaseManagement-red.png"/>
          <p:cNvPicPr>
            <a:picLocks noChangeAspect="1"/>
          </p:cNvPicPr>
          <p:nvPr/>
        </p:nvPicPr>
        <p:blipFill>
          <a:blip r:embed="rId3" cstate="print"/>
          <a:stretch>
            <a:fillRect/>
          </a:stretch>
        </p:blipFill>
        <p:spPr>
          <a:xfrm>
            <a:off x="6152886" y="4988810"/>
            <a:ext cx="733425" cy="733425"/>
          </a:xfrm>
          <a:prstGeom prst="rect">
            <a:avLst/>
          </a:prstGeom>
        </p:spPr>
      </p:pic>
      <p:sp>
        <p:nvSpPr>
          <p:cNvPr id="11" name="Content Placeholder 5"/>
          <p:cNvSpPr>
            <a:spLocks noGrp="1"/>
          </p:cNvSpPr>
          <p:nvPr>
            <p:ph sz="half" idx="2"/>
          </p:nvPr>
        </p:nvSpPr>
        <p:spPr>
          <a:xfrm>
            <a:off x="569914" y="1524001"/>
            <a:ext cx="5410198" cy="4419600"/>
          </a:xfrm>
        </p:spPr>
        <p:txBody>
          <a:bodyPr/>
          <a:lstStyle/>
          <a:p>
            <a:pPr>
              <a:buNone/>
            </a:pPr>
            <a:r>
              <a:rPr lang="en-US" sz="2400" b="1" dirty="0">
                <a:solidFill>
                  <a:schemeClr val="accent1"/>
                </a:solidFill>
              </a:rPr>
              <a:t>O_Check In </a:t>
            </a:r>
            <a:br>
              <a:rPr lang="en-US" sz="2000" dirty="0"/>
            </a:br>
            <a:r>
              <a:rPr lang="en-US" sz="2000" i="1" dirty="0">
                <a:solidFill>
                  <a:schemeClr val="accent1"/>
                </a:solidFill>
              </a:rPr>
              <a:t>Temporary</a:t>
            </a:r>
            <a:r>
              <a:rPr lang="en-US" sz="2000" i="1" dirty="0"/>
              <a:t> status default set up</a:t>
            </a:r>
          </a:p>
          <a:p>
            <a:pPr>
              <a:buNone/>
            </a:pPr>
            <a:endParaRPr lang="en-US" sz="300" i="1" dirty="0"/>
          </a:p>
          <a:p>
            <a:r>
              <a:rPr lang="en-US" sz="1800" dirty="0"/>
              <a:t>Allows time for data analysis or augmentation, manage agenda status for multi FUSC campaigns, add lead notes, etc.</a:t>
            </a:r>
          </a:p>
          <a:p>
            <a:r>
              <a:rPr lang="en-US" sz="1800" dirty="0"/>
              <a:t>Control timing of when lead flow journey to sales begins (if set up for lead flow in MRM)</a:t>
            </a:r>
          </a:p>
          <a:p>
            <a:pPr>
              <a:buNone/>
            </a:pPr>
            <a:br>
              <a:rPr lang="en-US" sz="1800" b="1" dirty="0"/>
            </a:br>
            <a:r>
              <a:rPr lang="en-US" sz="1800" b="1" dirty="0">
                <a:solidFill>
                  <a:schemeClr val="accent1"/>
                </a:solidFill>
              </a:rPr>
              <a:t>MANDATORY ACTION</a:t>
            </a:r>
            <a:r>
              <a:rPr lang="en-US" sz="1800" dirty="0">
                <a:solidFill>
                  <a:schemeClr val="accent1"/>
                </a:solidFill>
              </a:rPr>
              <a:t>: </a:t>
            </a:r>
            <a:br>
              <a:rPr lang="en-US" sz="1800" dirty="0"/>
            </a:br>
            <a:r>
              <a:rPr lang="en-US" sz="1800" dirty="0"/>
              <a:t>O_Check In status later updated to O_Attended </a:t>
            </a:r>
            <a:br>
              <a:rPr lang="en-US" sz="1800" dirty="0"/>
            </a:br>
            <a:r>
              <a:rPr lang="en-US" sz="1800" dirty="0"/>
              <a:t>(use report to easily action all at once)</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0242" name="Rectangle 2"/>
          <p:cNvSpPr>
            <a:spLocks noGrp="1" noChangeArrowheads="1"/>
          </p:cNvSpPr>
          <p:nvPr>
            <p:ph type="title"/>
          </p:nvPr>
        </p:nvSpPr>
        <p:spPr/>
        <p:txBody>
          <a:bodyPr/>
          <a:lstStyle/>
          <a:p>
            <a:pPr defTabSz="849313"/>
            <a:r>
              <a:rPr lang="en-US" sz="3300" dirty="0"/>
              <a:t>Certain Check In App Check List</a:t>
            </a:r>
            <a:br>
              <a:rPr lang="en-US" sz="3300" dirty="0"/>
            </a:br>
            <a:endParaRPr lang="en-US" sz="3300" dirty="0"/>
          </a:p>
        </p:txBody>
      </p:sp>
      <p:sp>
        <p:nvSpPr>
          <p:cNvPr id="10243" name="Rectangle 3"/>
          <p:cNvSpPr>
            <a:spLocks noGrp="1" noChangeArrowheads="1"/>
          </p:cNvSpPr>
          <p:nvPr>
            <p:ph type="body" sz="quarter" idx="1"/>
          </p:nvPr>
        </p:nvSpPr>
        <p:spPr>
          <a:xfrm>
            <a:off x="557629" y="1140590"/>
            <a:ext cx="3476166" cy="5019050"/>
          </a:xfrm>
        </p:spPr>
        <p:txBody>
          <a:bodyPr/>
          <a:lstStyle/>
          <a:p>
            <a:pPr marL="219075" indent="-219075" defTabSz="876300">
              <a:lnSpc>
                <a:spcPct val="100000"/>
              </a:lnSpc>
              <a:spcBef>
                <a:spcPts val="600"/>
              </a:spcBef>
              <a:buSzTx/>
              <a:buNone/>
            </a:pPr>
            <a:r>
              <a:rPr lang="en-US" sz="1600" b="1" dirty="0">
                <a:solidFill>
                  <a:srgbClr val="FF7700"/>
                </a:solidFill>
              </a:rPr>
              <a:t>1. Request Event Set Up</a:t>
            </a:r>
          </a:p>
          <a:p>
            <a:pPr marL="219075" indent="-219075" defTabSz="876300">
              <a:lnSpc>
                <a:spcPct val="100000"/>
              </a:lnSpc>
              <a:spcBef>
                <a:spcPts val="600"/>
              </a:spcBef>
            </a:pPr>
            <a:r>
              <a:rPr lang="en-US" sz="1200" dirty="0"/>
              <a:t>Indicate if Certain Check In App configuration is needed for your event</a:t>
            </a:r>
          </a:p>
          <a:p>
            <a:pPr marL="219075" indent="-219075" defTabSz="876300">
              <a:lnSpc>
                <a:spcPct val="100000"/>
              </a:lnSpc>
              <a:spcBef>
                <a:spcPts val="600"/>
              </a:spcBef>
            </a:pPr>
            <a:r>
              <a:rPr lang="en-US" sz="1200" dirty="0"/>
              <a:t>If scanning to Check In attendees, personalized QR codes have to be added on confirmation emails and/or reminders, indicate the same in comments section</a:t>
            </a:r>
          </a:p>
          <a:p>
            <a:pPr marL="219075" indent="-219075" defTabSz="876300">
              <a:lnSpc>
                <a:spcPct val="100000"/>
              </a:lnSpc>
              <a:spcBef>
                <a:spcPts val="600"/>
              </a:spcBef>
            </a:pPr>
            <a:r>
              <a:rPr lang="en-US" sz="1200" dirty="0"/>
              <a:t>Identify check In status based on Quick Flow or Complex/Delayed flow needed. </a:t>
            </a:r>
            <a:r>
              <a:rPr lang="en-US" sz="1200" dirty="0">
                <a:hlinkClick r:id="" action="ppaction://noaction"/>
              </a:rPr>
              <a:t>More info</a:t>
            </a:r>
            <a:endParaRPr lang="en-US" sz="1200" dirty="0"/>
          </a:p>
          <a:p>
            <a:pPr marL="219075" indent="-219075" defTabSz="876300">
              <a:lnSpc>
                <a:spcPct val="100000"/>
              </a:lnSpc>
              <a:spcBef>
                <a:spcPts val="600"/>
              </a:spcBef>
            </a:pPr>
            <a:r>
              <a:rPr lang="en-US" sz="1200" dirty="0"/>
              <a:t>Provide if any additional questions to be added for Check in App. </a:t>
            </a:r>
            <a:r>
              <a:rPr lang="en-US" sz="1200" dirty="0">
                <a:hlinkClick r:id="rId2" action="ppaction://hlinksldjump"/>
              </a:rPr>
              <a:t>More info</a:t>
            </a:r>
            <a:endParaRPr lang="en-US" sz="1200" dirty="0"/>
          </a:p>
          <a:p>
            <a:pPr marL="219075" indent="-219075" defTabSz="876300">
              <a:lnSpc>
                <a:spcPct val="100000"/>
              </a:lnSpc>
              <a:spcBef>
                <a:spcPts val="600"/>
              </a:spcBef>
              <a:buNone/>
            </a:pPr>
            <a:r>
              <a:rPr lang="en-US" sz="1600" b="1" dirty="0">
                <a:solidFill>
                  <a:srgbClr val="FF7700"/>
                </a:solidFill>
              </a:rPr>
              <a:t>2. Pre Event Checks</a:t>
            </a:r>
          </a:p>
          <a:p>
            <a:pPr marL="219075" indent="-219075" defTabSz="876300">
              <a:lnSpc>
                <a:spcPct val="100000"/>
              </a:lnSpc>
              <a:spcBef>
                <a:spcPts val="600"/>
              </a:spcBef>
            </a:pPr>
            <a:r>
              <a:rPr lang="en-US" sz="1200" dirty="0"/>
              <a:t>As part of approving event, make sure the Check In App is working as expected</a:t>
            </a:r>
          </a:p>
          <a:p>
            <a:pPr marL="219075" indent="-219075" defTabSz="876300">
              <a:lnSpc>
                <a:spcPct val="100000"/>
              </a:lnSpc>
              <a:spcBef>
                <a:spcPts val="600"/>
              </a:spcBef>
            </a:pPr>
            <a:r>
              <a:rPr lang="en-US" sz="1200" dirty="0"/>
              <a:t>Perform registration data checks, update Lead Notes and mark for ‘No lead Flow’ flag (To Do List) as appropriate</a:t>
            </a:r>
          </a:p>
          <a:p>
            <a:pPr marL="501650" lvl="1">
              <a:lnSpc>
                <a:spcPct val="100000"/>
              </a:lnSpc>
              <a:spcBef>
                <a:spcPts val="600"/>
              </a:spcBef>
              <a:buClr>
                <a:srgbClr val="9F9F9F"/>
              </a:buClr>
              <a:buSzPct val="100000"/>
            </a:pPr>
            <a:r>
              <a:rPr lang="en-US" sz="1200" dirty="0">
                <a:latin typeface="Calibri" pitchFamily="34" charset="0"/>
                <a:ea typeface="Calibri" pitchFamily="34" charset="0"/>
                <a:cs typeface="Calibri" pitchFamily="34" charset="0"/>
                <a:sym typeface="Calibri" pitchFamily="34" charset="0"/>
              </a:rPr>
              <a:t>Mandatory for Quick Lead Flow process</a:t>
            </a:r>
          </a:p>
          <a:p>
            <a:pPr marL="501650" lvl="1">
              <a:lnSpc>
                <a:spcPct val="100000"/>
              </a:lnSpc>
              <a:spcBef>
                <a:spcPts val="600"/>
              </a:spcBef>
              <a:buClr>
                <a:srgbClr val="9F9F9F"/>
              </a:buClr>
              <a:buSzPct val="100000"/>
            </a:pPr>
            <a:r>
              <a:rPr lang="en-US" sz="1200" dirty="0">
                <a:latin typeface="Calibri" pitchFamily="34" charset="0"/>
                <a:ea typeface="Calibri" pitchFamily="34" charset="0"/>
                <a:cs typeface="Calibri" pitchFamily="34" charset="0"/>
                <a:sym typeface="Calibri" pitchFamily="34" charset="0"/>
              </a:rPr>
              <a:t>Best Practice for Delayed Lead Flow</a:t>
            </a:r>
          </a:p>
          <a:p>
            <a:pPr marL="219075" indent="-219075" defTabSz="876300">
              <a:lnSpc>
                <a:spcPct val="100000"/>
              </a:lnSpc>
              <a:spcBef>
                <a:spcPts val="600"/>
              </a:spcBef>
            </a:pPr>
            <a:r>
              <a:rPr lang="en-US" sz="1200" dirty="0"/>
              <a:t>Follow your standard badging process (pre-printing of badges)</a:t>
            </a:r>
            <a:br>
              <a:rPr lang="en-US" sz="1200" dirty="0"/>
            </a:br>
            <a:r>
              <a:rPr lang="en-US" sz="1200" dirty="0"/>
              <a:t>(dynamic print not yet available)</a:t>
            </a:r>
          </a:p>
        </p:txBody>
      </p:sp>
      <p:sp>
        <p:nvSpPr>
          <p:cNvPr id="10244" name="Rectangle 4"/>
          <p:cNvSpPr>
            <a:spLocks/>
          </p:cNvSpPr>
          <p:nvPr/>
        </p:nvSpPr>
        <p:spPr bwMode="auto">
          <a:xfrm>
            <a:off x="4384907" y="1142177"/>
            <a:ext cx="3477756" cy="5077753"/>
          </a:xfrm>
          <a:prstGeom prst="rect">
            <a:avLst/>
          </a:prstGeom>
          <a:noFill/>
          <a:ln w="12700" cap="flat" cmpd="sng">
            <a:noFill/>
            <a:prstDash val="solid"/>
            <a:miter lim="400000"/>
            <a:headEnd type="none" w="med" len="med"/>
            <a:tailEnd type="none" w="med" len="med"/>
          </a:ln>
          <a:effectLst/>
        </p:spPr>
        <p:txBody>
          <a:bodyPr lIns="0" tIns="0" rIns="0" bIns="0"/>
          <a:lstStyle/>
          <a:p>
            <a:pPr marL="219075" indent="-219075" defTabSz="876300">
              <a:spcBef>
                <a:spcPts val="600"/>
              </a:spcBef>
              <a:buNone/>
            </a:pPr>
            <a:r>
              <a:rPr lang="en-US" b="1" dirty="0">
                <a:solidFill>
                  <a:srgbClr val="FF7700"/>
                </a:solidFill>
              </a:rPr>
              <a:t>3. Onsite: Check In Process</a:t>
            </a:r>
          </a:p>
          <a:p>
            <a:pPr marL="219075" indent="-219075" defTabSz="876300">
              <a:spcBef>
                <a:spcPts val="600"/>
              </a:spcBef>
              <a:buClr>
                <a:schemeClr val="tx1">
                  <a:lumMod val="60000"/>
                  <a:lumOff val="40000"/>
                </a:schemeClr>
              </a:buClr>
              <a:buSzPct val="100000"/>
              <a:buFont typeface="Arial" panose="020B0604020202020204" pitchFamily="34" charset="0"/>
              <a:buChar char="•"/>
            </a:pPr>
            <a:r>
              <a:rPr lang="en-US" sz="1400" dirty="0">
                <a:sym typeface="Calibri" pitchFamily="34" charset="0"/>
              </a:rPr>
              <a:t>Train Onsite Staff</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Protect equipment &amp; data</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Data Privacy</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Log In/Access Code</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Swipe to Check In</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Government instruction</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Badge pick up instructions</a:t>
            </a:r>
            <a:endParaRPr lang="en-US" dirty="0">
              <a:latin typeface="Calibri" pitchFamily="34" charset="0"/>
              <a:ea typeface="Calibri" pitchFamily="34" charset="0"/>
              <a:cs typeface="Calibri" pitchFamily="34" charset="0"/>
              <a:sym typeface="Calibri" pitchFamily="34" charset="0"/>
            </a:endParaRP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How to revert a check in</a:t>
            </a:r>
          </a:p>
          <a:p>
            <a:pPr marL="219075" indent="-219075" defTabSz="876300">
              <a:spcBef>
                <a:spcPts val="600"/>
              </a:spcBef>
              <a:buClr>
                <a:schemeClr val="tx1">
                  <a:lumMod val="60000"/>
                  <a:lumOff val="40000"/>
                </a:schemeClr>
              </a:buClr>
              <a:buSzPct val="100000"/>
              <a:buFont typeface="Arial" panose="020B0604020202020204" pitchFamily="34" charset="0"/>
              <a:buChar char="•"/>
            </a:pPr>
            <a:r>
              <a:rPr lang="en-US" sz="1400" dirty="0">
                <a:sym typeface="Calibri" pitchFamily="34" charset="0"/>
              </a:rPr>
              <a:t>Walk In Attendees via Certain HTML Walk In Form (not App)</a:t>
            </a:r>
          </a:p>
          <a:p>
            <a:pPr marL="219075" indent="-219075" defTabSz="876300">
              <a:spcBef>
                <a:spcPts val="600"/>
              </a:spcBef>
              <a:buClr>
                <a:schemeClr val="tx1">
                  <a:lumMod val="60000"/>
                  <a:lumOff val="40000"/>
                </a:schemeClr>
              </a:buClr>
              <a:buSzPct val="100000"/>
              <a:buFont typeface="Arial" panose="020B0604020202020204" pitchFamily="34" charset="0"/>
              <a:buChar char="•"/>
            </a:pPr>
            <a:r>
              <a:rPr lang="en-US" sz="1400" dirty="0">
                <a:sym typeface="Calibri" pitchFamily="34" charset="0"/>
              </a:rPr>
              <a:t>Denied attendees will not be available on the app to check in, they have to be manually reviewed by the event manager</a:t>
            </a:r>
          </a:p>
        </p:txBody>
      </p:sp>
      <p:sp>
        <p:nvSpPr>
          <p:cNvPr id="10245" name="Rectangle 5"/>
          <p:cNvSpPr>
            <a:spLocks/>
          </p:cNvSpPr>
          <p:nvPr/>
        </p:nvSpPr>
        <p:spPr bwMode="auto">
          <a:xfrm>
            <a:off x="8188374" y="1140589"/>
            <a:ext cx="3476166" cy="5232202"/>
          </a:xfrm>
          <a:prstGeom prst="rect">
            <a:avLst/>
          </a:prstGeom>
          <a:noFill/>
          <a:ln w="12700" cap="flat" cmpd="sng">
            <a:noFill/>
            <a:prstDash val="solid"/>
            <a:miter lim="400000"/>
            <a:headEnd type="none" w="med" len="med"/>
            <a:tailEnd type="none" w="med" len="med"/>
          </a:ln>
          <a:effectLst/>
        </p:spPr>
        <p:txBody>
          <a:bodyPr wrap="square" lIns="0" tIns="0" rIns="0" bIns="0">
            <a:spAutoFit/>
          </a:bodyPr>
          <a:lstStyle/>
          <a:p>
            <a:pPr marL="228600" indent="-228600">
              <a:spcBef>
                <a:spcPts val="600"/>
              </a:spcBef>
            </a:pPr>
            <a:r>
              <a:rPr lang="en-US" b="1" dirty="0">
                <a:solidFill>
                  <a:srgbClr val="FF7700"/>
                </a:solidFill>
                <a:latin typeface="Calibri" pitchFamily="34" charset="0"/>
                <a:ea typeface="Calibri" pitchFamily="34" charset="0"/>
                <a:cs typeface="Calibri" pitchFamily="34" charset="0"/>
                <a:sym typeface="Calibri" pitchFamily="34" charset="0"/>
              </a:rPr>
              <a:t>4. Onsite: Post Check In Process</a:t>
            </a:r>
            <a:endParaRPr lang="en-US" sz="2400" b="1" dirty="0">
              <a:solidFill>
                <a:srgbClr val="FF7700"/>
              </a:solidFill>
              <a:latin typeface="Calibri" pitchFamily="34" charset="0"/>
              <a:ea typeface="Calibri" pitchFamily="34" charset="0"/>
              <a:cs typeface="Calibri" pitchFamily="34" charset="0"/>
              <a:sym typeface="Calibri" pitchFamily="34" charset="0"/>
            </a:endParaRPr>
          </a:p>
          <a:p>
            <a:pPr marL="219075" indent="-219075" defTabSz="876300">
              <a:spcBef>
                <a:spcPts val="600"/>
              </a:spcBef>
              <a:buClr>
                <a:schemeClr val="tx1">
                  <a:lumMod val="60000"/>
                  <a:lumOff val="40000"/>
                </a:schemeClr>
              </a:buClr>
              <a:buSzPct val="100000"/>
              <a:buFont typeface="Arial" panose="020B0604020202020204" pitchFamily="34" charset="0"/>
              <a:buChar char="•"/>
            </a:pPr>
            <a:r>
              <a:rPr lang="en-US" sz="1400" dirty="0">
                <a:sym typeface="Calibri" pitchFamily="34" charset="0"/>
              </a:rPr>
              <a:t>Returning the device</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Make sure the data is synced into the event with good network connectivity</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Ensure Data quality</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Ensure user is logged out of the Check In app and the data is deleted</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Delete App from Device</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Return Devices to the Supplier</a:t>
            </a:r>
          </a:p>
          <a:p>
            <a:pPr marL="228600" indent="-228600">
              <a:spcBef>
                <a:spcPts val="600"/>
              </a:spcBef>
              <a:buClr>
                <a:srgbClr val="9F9F9F"/>
              </a:buClr>
              <a:buSzPct val="100000"/>
              <a:buFont typeface="Arial" pitchFamily="34" charset="0"/>
              <a:buChar char="•"/>
            </a:pPr>
            <a:r>
              <a:rPr lang="en-US" sz="1400" dirty="0">
                <a:sym typeface="Calibri" pitchFamily="34" charset="0"/>
              </a:rPr>
              <a:t>Registration Management in Certain</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If delayed lead flow (see </a:t>
            </a:r>
            <a:r>
              <a:rPr lang="en-US" sz="1200" dirty="0">
                <a:latin typeface="Calibri" pitchFamily="34" charset="0"/>
                <a:ea typeface="Calibri" pitchFamily="34" charset="0"/>
                <a:cs typeface="Calibri" pitchFamily="34" charset="0"/>
                <a:sym typeface="Calibri" pitchFamily="34" charset="0"/>
                <a:hlinkClick r:id="" action="ppaction://noaction"/>
              </a:rPr>
              <a:t>more info</a:t>
            </a:r>
            <a:r>
              <a:rPr lang="en-US" sz="1200" dirty="0">
                <a:latin typeface="Calibri" pitchFamily="34" charset="0"/>
                <a:ea typeface="Calibri" pitchFamily="34" charset="0"/>
                <a:cs typeface="Calibri" pitchFamily="34" charset="0"/>
                <a:sym typeface="Calibri" pitchFamily="34" charset="0"/>
              </a:rPr>
              <a:t>)</a:t>
            </a:r>
          </a:p>
          <a:p>
            <a:pPr marL="628650" lvl="2" indent="-171450">
              <a:spcBef>
                <a:spcPts val="600"/>
              </a:spcBef>
              <a:buClr>
                <a:srgbClr val="9F9F9F"/>
              </a:buClr>
              <a:buSzPct val="100000"/>
              <a:buFont typeface="Arial" pitchFamily="34" charset="0"/>
              <a:buChar char="•"/>
            </a:pPr>
            <a:r>
              <a:rPr lang="en-US" sz="1100" dirty="0">
                <a:latin typeface="Calibri" pitchFamily="34" charset="0"/>
                <a:ea typeface="Calibri" pitchFamily="34" charset="0"/>
                <a:cs typeface="Calibri" pitchFamily="34" charset="0"/>
                <a:sym typeface="Calibri" pitchFamily="34" charset="0"/>
              </a:rPr>
              <a:t>Ensure Status is set from </a:t>
            </a:r>
            <a:r>
              <a:rPr lang="en-US" sz="1100" dirty="0" err="1">
                <a:latin typeface="Calibri" pitchFamily="34" charset="0"/>
                <a:ea typeface="Calibri" pitchFamily="34" charset="0"/>
                <a:cs typeface="Calibri" pitchFamily="34" charset="0"/>
                <a:sym typeface="Calibri" pitchFamily="34" charset="0"/>
              </a:rPr>
              <a:t>O_Check</a:t>
            </a:r>
            <a:r>
              <a:rPr lang="en-US" sz="1100" dirty="0">
                <a:latin typeface="Calibri" pitchFamily="34" charset="0"/>
                <a:ea typeface="Calibri" pitchFamily="34" charset="0"/>
                <a:cs typeface="Calibri" pitchFamily="34" charset="0"/>
                <a:sym typeface="Calibri" pitchFamily="34" charset="0"/>
              </a:rPr>
              <a:t> In to </a:t>
            </a:r>
            <a:r>
              <a:rPr lang="en-US" sz="1100" dirty="0" err="1">
                <a:latin typeface="Calibri" pitchFamily="34" charset="0"/>
                <a:ea typeface="Calibri" pitchFamily="34" charset="0"/>
                <a:cs typeface="Calibri" pitchFamily="34" charset="0"/>
                <a:sym typeface="Calibri" pitchFamily="34" charset="0"/>
              </a:rPr>
              <a:t>O_Attended</a:t>
            </a:r>
            <a:r>
              <a:rPr lang="en-US" sz="1100" dirty="0">
                <a:latin typeface="Calibri" pitchFamily="34" charset="0"/>
                <a:ea typeface="Calibri" pitchFamily="34" charset="0"/>
                <a:cs typeface="Calibri" pitchFamily="34" charset="0"/>
                <a:sym typeface="Calibri" pitchFamily="34" charset="0"/>
              </a:rPr>
              <a:t> for registered attendees after data checks, no lead flow flag and Agenda status is updated</a:t>
            </a:r>
          </a:p>
          <a:p>
            <a:pPr marL="628650" lvl="2" indent="-171450">
              <a:spcBef>
                <a:spcPts val="600"/>
              </a:spcBef>
              <a:buClr>
                <a:srgbClr val="9F9F9F"/>
              </a:buClr>
              <a:buSzPct val="100000"/>
              <a:buFont typeface="Arial" pitchFamily="34" charset="0"/>
              <a:buChar char="•"/>
            </a:pPr>
            <a:r>
              <a:rPr lang="en-US" sz="1100" dirty="0">
                <a:latin typeface="Calibri" pitchFamily="34" charset="0"/>
                <a:ea typeface="Calibri" pitchFamily="34" charset="0"/>
                <a:cs typeface="Calibri" pitchFamily="34" charset="0"/>
                <a:sym typeface="Calibri" pitchFamily="34" charset="0"/>
              </a:rPr>
              <a:t>Ensure status is set from </a:t>
            </a:r>
            <a:r>
              <a:rPr lang="en-US" sz="1100" dirty="0" err="1">
                <a:latin typeface="Calibri" pitchFamily="34" charset="0"/>
                <a:ea typeface="Calibri" pitchFamily="34" charset="0"/>
                <a:cs typeface="Calibri" pitchFamily="34" charset="0"/>
                <a:sym typeface="Calibri" pitchFamily="34" charset="0"/>
              </a:rPr>
              <a:t>O_Check</a:t>
            </a:r>
            <a:r>
              <a:rPr lang="en-US" sz="1100" dirty="0">
                <a:latin typeface="Calibri" pitchFamily="34" charset="0"/>
                <a:ea typeface="Calibri" pitchFamily="34" charset="0"/>
                <a:cs typeface="Calibri" pitchFamily="34" charset="0"/>
                <a:sym typeface="Calibri" pitchFamily="34" charset="0"/>
              </a:rPr>
              <a:t> In Walk In to </a:t>
            </a:r>
            <a:r>
              <a:rPr lang="en-US" sz="1100" dirty="0" err="1">
                <a:latin typeface="Calibri" pitchFamily="34" charset="0"/>
                <a:ea typeface="Calibri" pitchFamily="34" charset="0"/>
                <a:cs typeface="Calibri" pitchFamily="34" charset="0"/>
                <a:sym typeface="Calibri" pitchFamily="34" charset="0"/>
              </a:rPr>
              <a:t>O_Walk</a:t>
            </a:r>
            <a:r>
              <a:rPr lang="en-US" sz="1100" dirty="0">
                <a:latin typeface="Calibri" pitchFamily="34" charset="0"/>
                <a:ea typeface="Calibri" pitchFamily="34" charset="0"/>
                <a:cs typeface="Calibri" pitchFamily="34" charset="0"/>
                <a:sym typeface="Calibri" pitchFamily="34" charset="0"/>
              </a:rPr>
              <a:t> In for Walk ins</a:t>
            </a:r>
          </a:p>
          <a:p>
            <a:pPr marL="501650" lvl="1" indent="-228600">
              <a:spcBef>
                <a:spcPts val="600"/>
              </a:spcBef>
              <a:buClr>
                <a:srgbClr val="9F9F9F"/>
              </a:buClr>
              <a:buSzPct val="100000"/>
              <a:buFont typeface="Arial" pitchFamily="34" charset="0"/>
              <a:buChar char="–"/>
            </a:pPr>
            <a:r>
              <a:rPr lang="en-US" sz="1200" dirty="0">
                <a:latin typeface="Calibri" pitchFamily="34" charset="0"/>
                <a:ea typeface="Calibri" pitchFamily="34" charset="0"/>
                <a:cs typeface="Calibri" pitchFamily="34" charset="0"/>
                <a:sym typeface="Calibri" pitchFamily="34" charset="0"/>
              </a:rPr>
              <a:t>Mark No Shows by setting Status to </a:t>
            </a:r>
            <a:r>
              <a:rPr lang="en-US" sz="1200" dirty="0" err="1">
                <a:latin typeface="Calibri" pitchFamily="34" charset="0"/>
                <a:ea typeface="Calibri" pitchFamily="34" charset="0"/>
                <a:cs typeface="Calibri" pitchFamily="34" charset="0"/>
                <a:sym typeface="Calibri" pitchFamily="34" charset="0"/>
              </a:rPr>
              <a:t>O_No</a:t>
            </a:r>
            <a:r>
              <a:rPr lang="en-US" sz="1200" dirty="0">
                <a:latin typeface="Calibri" pitchFamily="34" charset="0"/>
                <a:ea typeface="Calibri" pitchFamily="34" charset="0"/>
                <a:cs typeface="Calibri" pitchFamily="34" charset="0"/>
                <a:sym typeface="Calibri" pitchFamily="34" charset="0"/>
              </a:rPr>
              <a:t> Show</a:t>
            </a:r>
          </a:p>
          <a:p>
            <a:pPr marL="628650" lvl="2" indent="-171450">
              <a:spcBef>
                <a:spcPts val="600"/>
              </a:spcBef>
              <a:buClr>
                <a:srgbClr val="9F9F9F"/>
              </a:buClr>
              <a:buSzPct val="100000"/>
              <a:buFont typeface="Arial" pitchFamily="34" charset="0"/>
              <a:buChar char="•"/>
            </a:pPr>
            <a:r>
              <a:rPr lang="en-US" sz="1100" dirty="0">
                <a:latin typeface="Calibri" pitchFamily="34" charset="0"/>
                <a:ea typeface="Calibri" pitchFamily="34" charset="0"/>
                <a:cs typeface="Calibri" pitchFamily="34" charset="0"/>
                <a:sym typeface="Calibri" pitchFamily="34" charset="0"/>
              </a:rPr>
              <a:t>When a check in is reverted via the app, the status is set to ‘Pre-Registered’, mark these as </a:t>
            </a:r>
            <a:r>
              <a:rPr lang="en-US" sz="1100" dirty="0" err="1">
                <a:latin typeface="Calibri" pitchFamily="34" charset="0"/>
                <a:ea typeface="Calibri" pitchFamily="34" charset="0"/>
                <a:cs typeface="Calibri" pitchFamily="34" charset="0"/>
                <a:sym typeface="Calibri" pitchFamily="34" charset="0"/>
              </a:rPr>
              <a:t>O_No</a:t>
            </a:r>
            <a:r>
              <a:rPr lang="en-US" sz="1100" dirty="0">
                <a:latin typeface="Calibri" pitchFamily="34" charset="0"/>
                <a:ea typeface="Calibri" pitchFamily="34" charset="0"/>
                <a:cs typeface="Calibri" pitchFamily="34" charset="0"/>
                <a:sym typeface="Calibri" pitchFamily="34" charset="0"/>
              </a:rPr>
              <a:t> Show</a:t>
            </a:r>
            <a:endParaRPr lang="en-US" sz="1400" dirty="0">
              <a:solidFill>
                <a:srgbClr val="00B050"/>
              </a:solidFill>
              <a:latin typeface="Calibri" pitchFamily="34" charset="0"/>
              <a:ea typeface="Calibri" pitchFamily="34" charset="0"/>
              <a:cs typeface="Calibri" pitchFamily="34" charset="0"/>
              <a:sym typeface="Calibri" pitchFamily="34" charset="0"/>
            </a:endParaRPr>
          </a:p>
          <a:p>
            <a:pPr marL="628650" lvl="2" indent="-171450">
              <a:spcBef>
                <a:spcPts val="600"/>
              </a:spcBef>
              <a:buClr>
                <a:srgbClr val="9F9F9F"/>
              </a:buClr>
              <a:buSzPct val="100000"/>
              <a:buFont typeface="Arial" pitchFamily="34" charset="0"/>
              <a:buChar char="•"/>
            </a:pPr>
            <a:r>
              <a:rPr lang="en-US" sz="1100" dirty="0">
                <a:latin typeface="Calibri" pitchFamily="34" charset="0"/>
                <a:ea typeface="Calibri" pitchFamily="34" charset="0"/>
                <a:cs typeface="Calibri" pitchFamily="34" charset="0"/>
                <a:sym typeface="Calibri" pitchFamily="34" charset="0"/>
              </a:rPr>
              <a:t>For all accepted statuses like </a:t>
            </a:r>
            <a:r>
              <a:rPr lang="en-US" sz="1100" dirty="0" err="1">
                <a:latin typeface="Calibri" pitchFamily="34" charset="0"/>
                <a:ea typeface="Calibri" pitchFamily="34" charset="0"/>
                <a:cs typeface="Calibri" pitchFamily="34" charset="0"/>
                <a:sym typeface="Calibri" pitchFamily="34" charset="0"/>
              </a:rPr>
              <a:t>O_Registered</a:t>
            </a:r>
            <a:r>
              <a:rPr lang="en-US" sz="1100" dirty="0">
                <a:latin typeface="Calibri" pitchFamily="34" charset="0"/>
                <a:ea typeface="Calibri" pitchFamily="34" charset="0"/>
                <a:cs typeface="Calibri" pitchFamily="34" charset="0"/>
                <a:sym typeface="Calibri" pitchFamily="34" charset="0"/>
              </a:rPr>
              <a:t>, </a:t>
            </a:r>
            <a:r>
              <a:rPr lang="en-US" sz="1100" dirty="0" err="1">
                <a:latin typeface="Calibri" pitchFamily="34" charset="0"/>
                <a:ea typeface="Calibri" pitchFamily="34" charset="0"/>
                <a:cs typeface="Calibri" pitchFamily="34" charset="0"/>
                <a:sym typeface="Calibri" pitchFamily="34" charset="0"/>
              </a:rPr>
              <a:t>O_Registration</a:t>
            </a:r>
            <a:r>
              <a:rPr lang="en-US" sz="1100" dirty="0">
                <a:latin typeface="Calibri" pitchFamily="34" charset="0"/>
                <a:ea typeface="Calibri" pitchFamily="34" charset="0"/>
                <a:cs typeface="Calibri" pitchFamily="34" charset="0"/>
                <a:sym typeface="Calibri" pitchFamily="34" charset="0"/>
              </a:rPr>
              <a:t> Approved, </a:t>
            </a:r>
            <a:r>
              <a:rPr lang="en-US" sz="1100" dirty="0" err="1">
                <a:latin typeface="Calibri" pitchFamily="34" charset="0"/>
                <a:ea typeface="Calibri" pitchFamily="34" charset="0"/>
                <a:cs typeface="Calibri" pitchFamily="34" charset="0"/>
                <a:sym typeface="Calibri" pitchFamily="34" charset="0"/>
              </a:rPr>
              <a:t>O_Special</a:t>
            </a:r>
            <a:r>
              <a:rPr lang="en-US" sz="1100" dirty="0">
                <a:latin typeface="Calibri" pitchFamily="34" charset="0"/>
                <a:ea typeface="Calibri" pitchFamily="34" charset="0"/>
                <a:cs typeface="Calibri" pitchFamily="34" charset="0"/>
                <a:sym typeface="Calibri" pitchFamily="34" charset="0"/>
              </a:rPr>
              <a:t> Approved</a:t>
            </a:r>
          </a:p>
        </p:txBody>
      </p:sp>
      <p:sp>
        <p:nvSpPr>
          <p:cNvPr id="10246" name="Rectangle 6"/>
          <p:cNvSpPr>
            <a:spLocks/>
          </p:cNvSpPr>
          <p:nvPr/>
        </p:nvSpPr>
        <p:spPr bwMode="auto">
          <a:xfrm>
            <a:off x="11614833" y="6585307"/>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FF393558-1568-47FB-A234-56B76A3E2BB5}" type="slidenum">
              <a:rPr lang="en-US" sz="800">
                <a:solidFill>
                  <a:srgbClr val="9F9F9F"/>
                </a:solidFill>
                <a:latin typeface="Calibri" pitchFamily="34" charset="0"/>
                <a:ea typeface="Calibri" pitchFamily="34" charset="0"/>
                <a:cs typeface="Calibri" pitchFamily="34" charset="0"/>
                <a:sym typeface="Calibri" pitchFamily="34" charset="0"/>
              </a:rPr>
              <a:pPr algn="r"/>
              <a:t>25</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8" name="Slide Number Placeholder 7"/>
          <p:cNvSpPr>
            <a:spLocks noGrp="1"/>
          </p:cNvSpPr>
          <p:nvPr>
            <p:ph type="sldNum" sz="quarter" idx="12"/>
          </p:nvPr>
        </p:nvSpPr>
        <p:spPr/>
        <p:txBody>
          <a:bodyPr/>
          <a:lstStyle/>
          <a:p>
            <a:fld id="{C51EAA63-D034-42AE-91FA-B13B9518C7BE}" type="slidenum">
              <a:rPr lang="en-US" smtClean="0"/>
              <a:pPr/>
              <a:t>25</a:t>
            </a:fld>
            <a:endParaRPr lang="en-US" dirty="0"/>
          </a:p>
        </p:txBody>
      </p:sp>
      <p:sp>
        <p:nvSpPr>
          <p:cNvPr id="9" name="Footer Placeholder 8"/>
          <p:cNvSpPr>
            <a:spLocks noGrp="1"/>
          </p:cNvSpPr>
          <p:nvPr>
            <p:ph type="ftr" sz="quarter" idx="11"/>
          </p:nvPr>
        </p:nvSpPr>
        <p:spPr/>
        <p:txBody>
          <a:bodyPr/>
          <a:lstStyle/>
          <a:p>
            <a:r>
              <a:rPr lang="en-US" dirty="0"/>
              <a:t>Confidential – Oracle Internal</a:t>
            </a:r>
          </a:p>
        </p:txBody>
      </p:sp>
    </p:spTree>
  </p:cSld>
  <p:clrMapOvr>
    <a:masterClrMapping/>
  </p:clrMapOvr>
  <p:transition spd="med">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3314" name="Rectangle 2"/>
          <p:cNvSpPr>
            <a:spLocks noGrp="1" noChangeArrowheads="1"/>
          </p:cNvSpPr>
          <p:nvPr>
            <p:ph type="title"/>
          </p:nvPr>
        </p:nvSpPr>
        <p:spPr/>
        <p:txBody>
          <a:bodyPr/>
          <a:lstStyle/>
          <a:p>
            <a:r>
              <a:rPr lang="en-US" dirty="0"/>
              <a:t>Reminders for Onsite Staff Training</a:t>
            </a:r>
          </a:p>
        </p:txBody>
      </p:sp>
      <p:sp>
        <p:nvSpPr>
          <p:cNvPr id="13315" name="Rectangle 3"/>
          <p:cNvSpPr>
            <a:spLocks noGrp="1" noChangeArrowheads="1"/>
          </p:cNvSpPr>
          <p:nvPr>
            <p:ph type="body" idx="1"/>
          </p:nvPr>
        </p:nvSpPr>
        <p:spPr>
          <a:xfrm>
            <a:off x="530640" y="1522414"/>
            <a:ext cx="11135490" cy="4421187"/>
          </a:xfrm>
        </p:spPr>
        <p:txBody>
          <a:bodyPr/>
          <a:lstStyle/>
          <a:p>
            <a:r>
              <a:rPr lang="en-US" sz="2400" dirty="0"/>
              <a:t>Agency staff not allowed to use their own personal devices</a:t>
            </a:r>
          </a:p>
          <a:p>
            <a:pPr>
              <a:buSzTx/>
            </a:pPr>
            <a:r>
              <a:rPr lang="en-US" sz="2400" dirty="0"/>
              <a:t>Each individual to log in with Access Code and their own email address</a:t>
            </a:r>
          </a:p>
          <a:p>
            <a:pPr>
              <a:buSzTx/>
            </a:pPr>
            <a:r>
              <a:rPr lang="en-US" sz="2400" dirty="0"/>
              <a:t>Temporary Access Code Security</a:t>
            </a:r>
          </a:p>
          <a:p>
            <a:pPr lvl="1"/>
            <a:r>
              <a:rPr lang="en-US" sz="2000" dirty="0"/>
              <a:t>Do not put the access code on a post it attached to </a:t>
            </a:r>
            <a:r>
              <a:rPr lang="en-US" sz="2000" dirty="0" err="1"/>
              <a:t>iPad</a:t>
            </a:r>
            <a:endParaRPr lang="en-US" sz="2000" dirty="0"/>
          </a:p>
          <a:p>
            <a:pPr lvl="1"/>
            <a:r>
              <a:rPr lang="en-US" sz="2000" dirty="0"/>
              <a:t>Do not announce it in the crowd</a:t>
            </a:r>
          </a:p>
          <a:p>
            <a:pPr>
              <a:buSzTx/>
            </a:pPr>
            <a:r>
              <a:rPr lang="en-US" sz="2400" dirty="0"/>
              <a:t>Check In app only to check in existing registrations on the list</a:t>
            </a:r>
          </a:p>
          <a:p>
            <a:pPr lvl="1"/>
            <a:r>
              <a:rPr lang="en-US" sz="2000" dirty="0"/>
              <a:t>Walk In Registration will be managed by the registration desk (not the app)</a:t>
            </a:r>
          </a:p>
          <a:p>
            <a:pPr>
              <a:buSzTx/>
            </a:pPr>
            <a:r>
              <a:rPr lang="en-US" sz="2400" dirty="0"/>
              <a:t>Do not leave device unattended</a:t>
            </a:r>
          </a:p>
          <a:p>
            <a:pPr lvl="1"/>
            <a:r>
              <a:rPr lang="en-US" sz="2000" dirty="0"/>
              <a:t>Give device back to the registration desk manage if you require a break or to perform different duties</a:t>
            </a:r>
          </a:p>
        </p:txBody>
      </p:sp>
      <p:sp>
        <p:nvSpPr>
          <p:cNvPr id="13316" name="Rectangle 4"/>
          <p:cNvSpPr>
            <a:spLocks/>
          </p:cNvSpPr>
          <p:nvPr/>
        </p:nvSpPr>
        <p:spPr bwMode="auto">
          <a:xfrm>
            <a:off x="11614833" y="6585307"/>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9E7831EB-698C-40E0-988B-9F72E953CA50}" type="slidenum">
              <a:rPr lang="en-US" sz="800">
                <a:solidFill>
                  <a:srgbClr val="9F9F9F"/>
                </a:solidFill>
                <a:latin typeface="Calibri" pitchFamily="34" charset="0"/>
                <a:ea typeface="Calibri" pitchFamily="34" charset="0"/>
                <a:cs typeface="Calibri" pitchFamily="34" charset="0"/>
                <a:sym typeface="Calibri" pitchFamily="34" charset="0"/>
              </a:rPr>
              <a:pPr algn="r"/>
              <a:t>26</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7" name="TextBox 6"/>
          <p:cNvSpPr txBox="1"/>
          <p:nvPr/>
        </p:nvSpPr>
        <p:spPr>
          <a:xfrm>
            <a:off x="6441519" y="6088050"/>
            <a:ext cx="3879273" cy="221671"/>
          </a:xfrm>
          <a:prstGeom prst="rect">
            <a:avLst/>
          </a:prstGeom>
          <a:noFill/>
        </p:spPr>
        <p:txBody>
          <a:bodyPr wrap="none" lIns="0" tIns="0" rIns="0" bIns="0" rtlCol="0">
            <a:noAutofit/>
          </a:bodyPr>
          <a:lstStyle/>
          <a:p>
            <a:pPr>
              <a:lnSpc>
                <a:spcPct val="90000"/>
              </a:lnSpc>
            </a:pPr>
            <a:r>
              <a:rPr lang="en-US" sz="1600" i="1" dirty="0">
                <a:solidFill>
                  <a:schemeClr val="accent1"/>
                </a:solidFill>
              </a:rPr>
              <a:t>Oracle Privacy &amp; Security (CSARB) approved for Apple devices only</a:t>
            </a:r>
          </a:p>
        </p:txBody>
      </p:sp>
      <p:sp>
        <p:nvSpPr>
          <p:cNvPr id="8" name="Slide Number Placeholder 7"/>
          <p:cNvSpPr>
            <a:spLocks noGrp="1"/>
          </p:cNvSpPr>
          <p:nvPr>
            <p:ph type="sldNum" sz="quarter" idx="12"/>
          </p:nvPr>
        </p:nvSpPr>
        <p:spPr/>
        <p:txBody>
          <a:bodyPr/>
          <a:lstStyle/>
          <a:p>
            <a:fld id="{C51EAA63-D034-42AE-91FA-B13B9518C7BE}" type="slidenum">
              <a:rPr lang="en-US" smtClean="0"/>
              <a:pPr/>
              <a:t>26</a:t>
            </a:fld>
            <a:endParaRPr lang="en-US" dirty="0"/>
          </a:p>
        </p:txBody>
      </p:sp>
      <p:sp>
        <p:nvSpPr>
          <p:cNvPr id="9" name="Footer Placeholder 8"/>
          <p:cNvSpPr>
            <a:spLocks noGrp="1"/>
          </p:cNvSpPr>
          <p:nvPr>
            <p:ph type="ftr" sz="quarter" idx="11"/>
          </p:nvPr>
        </p:nvSpPr>
        <p:spPr/>
        <p:txBody>
          <a:bodyPr/>
          <a:lstStyle/>
          <a:p>
            <a:r>
              <a:rPr lang="en-US"/>
              <a:t>Confidential – Oracle Internal</a:t>
            </a:r>
            <a:endParaRPr lang="en-US" dirty="0"/>
          </a:p>
        </p:txBody>
      </p:sp>
    </p:spTree>
  </p:cSld>
  <p:clrMapOvr>
    <a:masterClrMapping/>
  </p:clrMapOvr>
  <p:transition spd="med">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Requesting Set Up via Portal</a:t>
            </a:r>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27</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p:cNvPicPr>
            <a:picLocks noChangeAspect="1" noChangeArrowheads="1"/>
          </p:cNvPicPr>
          <p:nvPr/>
        </p:nvPicPr>
        <p:blipFill>
          <a:blip r:embed="rId2" cstate="print"/>
          <a:srcRect/>
          <a:stretch>
            <a:fillRect/>
          </a:stretch>
        </p:blipFill>
        <p:spPr bwMode="auto">
          <a:xfrm>
            <a:off x="5993817" y="1962150"/>
            <a:ext cx="5667958" cy="3819525"/>
          </a:xfrm>
          <a:prstGeom prst="rect">
            <a:avLst/>
          </a:prstGeom>
          <a:noFill/>
          <a:ln w="9525">
            <a:noFill/>
            <a:miter lim="800000"/>
            <a:headEnd/>
            <a:tailEnd/>
          </a:ln>
        </p:spPr>
      </p:pic>
      <p:sp>
        <p:nvSpPr>
          <p:cNvPr id="6" name="Title 5"/>
          <p:cNvSpPr>
            <a:spLocks noGrp="1"/>
          </p:cNvSpPr>
          <p:nvPr>
            <p:ph type="title"/>
          </p:nvPr>
        </p:nvSpPr>
        <p:spPr/>
        <p:txBody>
          <a:bodyPr/>
          <a:lstStyle/>
          <a:p>
            <a:r>
              <a:rPr lang="en-US"/>
              <a:t>Portal Request &gt; Online Event Registration</a:t>
            </a:r>
            <a:endParaRPr lang="en-US" dirty="0"/>
          </a:p>
        </p:txBody>
      </p:sp>
      <p:sp>
        <p:nvSpPr>
          <p:cNvPr id="7" name="Content Placeholder 6"/>
          <p:cNvSpPr>
            <a:spLocks noGrp="1"/>
          </p:cNvSpPr>
          <p:nvPr>
            <p:ph idx="1"/>
          </p:nvPr>
        </p:nvSpPr>
        <p:spPr>
          <a:xfrm>
            <a:off x="531151" y="1524001"/>
            <a:ext cx="5326724" cy="4419600"/>
          </a:xfrm>
        </p:spPr>
        <p:txBody>
          <a:bodyPr/>
          <a:lstStyle/>
          <a:p>
            <a:endParaRPr lang="en-US" sz="2400" dirty="0"/>
          </a:p>
          <a:p>
            <a:r>
              <a:rPr lang="en-US" sz="2400" dirty="0"/>
              <a:t>Event Manager submits Portal Request:</a:t>
            </a:r>
            <a:br>
              <a:rPr lang="en-US" sz="2400" dirty="0"/>
            </a:br>
            <a:r>
              <a:rPr lang="en-US" sz="2400" b="1" dirty="0"/>
              <a:t>Online Event Registration </a:t>
            </a:r>
          </a:p>
          <a:p>
            <a:r>
              <a:rPr lang="en-US" sz="2400" dirty="0"/>
              <a:t>Answer 1 question as Yes</a:t>
            </a:r>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28</a:t>
            </a:fld>
            <a:endParaRPr lang="en-US" dirty="0"/>
          </a:p>
        </p:txBody>
      </p:sp>
      <p:sp>
        <p:nvSpPr>
          <p:cNvPr id="14" name="Rectangular Callout 13"/>
          <p:cNvSpPr/>
          <p:nvPr/>
        </p:nvSpPr>
        <p:spPr>
          <a:xfrm>
            <a:off x="752475" y="3276600"/>
            <a:ext cx="5037826" cy="734683"/>
          </a:xfrm>
          <a:prstGeom prst="wedgeRectCallout">
            <a:avLst>
              <a:gd name="adj1" fmla="val 65861"/>
              <a:gd name="adj2" fmla="val 140715"/>
            </a:avLst>
          </a:prstGeom>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9" name="Picture 1" descr="image001"/>
          <p:cNvPicPr>
            <a:picLocks noChangeAspect="1" noChangeArrowheads="1"/>
          </p:cNvPicPr>
          <p:nvPr/>
        </p:nvPicPr>
        <p:blipFill>
          <a:blip r:embed="rId2" cstate="print"/>
          <a:srcRect l="10116" t="67886" r="47999" b="23376"/>
          <a:stretch>
            <a:fillRect/>
          </a:stretch>
        </p:blipFill>
        <p:spPr bwMode="auto">
          <a:xfrm>
            <a:off x="771525" y="3295650"/>
            <a:ext cx="4945991" cy="69532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In App Set Up</a:t>
            </a:r>
          </a:p>
        </p:txBody>
      </p:sp>
      <p:sp>
        <p:nvSpPr>
          <p:cNvPr id="3" name="Content Placeholder 2"/>
          <p:cNvSpPr>
            <a:spLocks noGrp="1"/>
          </p:cNvSpPr>
          <p:nvPr>
            <p:ph idx="1"/>
          </p:nvPr>
        </p:nvSpPr>
        <p:spPr>
          <a:xfrm>
            <a:off x="531151" y="1731826"/>
            <a:ext cx="4539613" cy="4419600"/>
          </a:xfrm>
        </p:spPr>
        <p:txBody>
          <a:bodyPr/>
          <a:lstStyle/>
          <a:p>
            <a:r>
              <a:rPr lang="en-US" sz="2400" dirty="0"/>
              <a:t>Digital Marketing Services completes initial Basic and Question Configuration</a:t>
            </a:r>
          </a:p>
          <a:p>
            <a:pPr lvl="1"/>
            <a:r>
              <a:rPr lang="en-US" sz="2000" dirty="0"/>
              <a:t>Event Manager submits Portal Request &gt; </a:t>
            </a:r>
            <a:r>
              <a:rPr lang="en-US" sz="2000" i="1" dirty="0"/>
              <a:t>Online Event Registration </a:t>
            </a:r>
            <a:br>
              <a:rPr lang="en-US" sz="2000" i="1" dirty="0"/>
            </a:br>
            <a:r>
              <a:rPr lang="en-US" sz="2000" dirty="0"/>
              <a:t>answer the Check In App question </a:t>
            </a:r>
          </a:p>
          <a:p>
            <a:pPr lvl="1"/>
            <a:r>
              <a:rPr lang="en-US" sz="2000" dirty="0"/>
              <a:t>Default is </a:t>
            </a:r>
            <a:r>
              <a:rPr lang="en-US" sz="2000" b="1" dirty="0"/>
              <a:t>O_Check In</a:t>
            </a:r>
            <a:r>
              <a:rPr lang="en-US" sz="2000" dirty="0"/>
              <a:t> to enable control of data/lead flow</a:t>
            </a:r>
          </a:p>
          <a:p>
            <a:r>
              <a:rPr lang="en-US" sz="2400" dirty="0"/>
              <a:t>Event Manager manages updates</a:t>
            </a:r>
          </a:p>
          <a:p>
            <a:pPr lvl="1"/>
            <a:r>
              <a:rPr lang="en-US" sz="2000" dirty="0"/>
              <a:t>Temporary Access Code</a:t>
            </a:r>
          </a:p>
          <a:p>
            <a:pPr lvl="1"/>
            <a:r>
              <a:rPr lang="en-US" sz="2000" dirty="0"/>
              <a:t>Valid To and From Dates/Time</a:t>
            </a:r>
          </a:p>
          <a:p>
            <a:pPr lvl="1"/>
            <a:endParaRPr lang="en-US" sz="2000" dirty="0"/>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29</a:t>
            </a:fld>
            <a:endParaRPr lang="en-US" dirty="0"/>
          </a:p>
        </p:txBody>
      </p:sp>
      <p:pic>
        <p:nvPicPr>
          <p:cNvPr id="8" name="Picture 2"/>
          <p:cNvPicPr>
            <a:picLocks noChangeAspect="1" noChangeArrowheads="1"/>
          </p:cNvPicPr>
          <p:nvPr/>
        </p:nvPicPr>
        <p:blipFill>
          <a:blip r:embed="rId2" cstate="print"/>
          <a:srcRect/>
          <a:stretch>
            <a:fillRect/>
          </a:stretch>
        </p:blipFill>
        <p:spPr bwMode="auto">
          <a:xfrm>
            <a:off x="5509648" y="1639800"/>
            <a:ext cx="5935850" cy="423405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Photos, screen captures, graphics can be inserted in a white mobile phone and tablet"/>
          <p:cNvPicPr>
            <a:picLocks noChangeAspect="1"/>
          </p:cNvPicPr>
          <p:nvPr/>
        </p:nvPicPr>
        <p:blipFill>
          <a:blip r:embed="rId2" cstate="print"/>
          <a:srcRect/>
          <a:stretch>
            <a:fillRect/>
          </a:stretch>
        </p:blipFill>
        <p:spPr bwMode="auto">
          <a:xfrm>
            <a:off x="722539" y="1570453"/>
            <a:ext cx="2083642" cy="4305947"/>
          </a:xfrm>
          <a:prstGeom prst="rect">
            <a:avLst/>
          </a:prstGeom>
          <a:noFill/>
          <a:ln w="12700" cap="flat" cmpd="sng">
            <a:noFill/>
            <a:prstDash val="solid"/>
            <a:miter lim="400000"/>
            <a:headEnd type="none" w="med" len="med"/>
            <a:tailEnd type="none" w="med" len="med"/>
          </a:ln>
          <a:effectLst/>
        </p:spPr>
      </p:pic>
      <p:pic>
        <p:nvPicPr>
          <p:cNvPr id="36" name="Picture 35" descr="IMG_1290.PNG"/>
          <p:cNvPicPr>
            <a:picLocks noChangeAspect="1"/>
          </p:cNvPicPr>
          <p:nvPr/>
        </p:nvPicPr>
        <p:blipFill>
          <a:blip r:embed="rId3" cstate="print"/>
          <a:stretch>
            <a:fillRect/>
          </a:stretch>
        </p:blipFill>
        <p:spPr>
          <a:xfrm>
            <a:off x="858065" y="2077168"/>
            <a:ext cx="1828800" cy="3246120"/>
          </a:xfrm>
          <a:prstGeom prst="rect">
            <a:avLst/>
          </a:prstGeom>
        </p:spPr>
      </p:pic>
      <p:sp>
        <p:nvSpPr>
          <p:cNvPr id="8193" name="Rectangle 1"/>
          <p:cNvSpPr>
            <a:spLocks noGrp="1" noChangeArrowheads="1"/>
          </p:cNvSpPr>
          <p:nvPr>
            <p:ph type="title"/>
          </p:nvPr>
        </p:nvSpPr>
        <p:spPr>
          <a:xfrm>
            <a:off x="5957710" y="525688"/>
            <a:ext cx="5803030" cy="889000"/>
          </a:xfrm>
        </p:spPr>
        <p:txBody>
          <a:bodyPr/>
          <a:lstStyle/>
          <a:p>
            <a:r>
              <a:rPr lang="en-US" sz="3200" b="1" dirty="0"/>
              <a:t>Check In is a swipe or scan away!</a:t>
            </a:r>
          </a:p>
        </p:txBody>
      </p:sp>
      <p:sp>
        <p:nvSpPr>
          <p:cNvPr id="13" name="Content Placeholder 12"/>
          <p:cNvSpPr>
            <a:spLocks noGrp="1"/>
          </p:cNvSpPr>
          <p:nvPr>
            <p:ph sz="half" idx="2"/>
          </p:nvPr>
        </p:nvSpPr>
        <p:spPr>
          <a:xfrm>
            <a:off x="6246814" y="1614115"/>
            <a:ext cx="5410198" cy="4329486"/>
          </a:xfrm>
        </p:spPr>
        <p:txBody>
          <a:bodyPr/>
          <a:lstStyle/>
          <a:p>
            <a:pPr>
              <a:buSzTx/>
              <a:buNone/>
            </a:pPr>
            <a:r>
              <a:rPr lang="en-US" b="1" dirty="0"/>
              <a:t>Improve customer experience </a:t>
            </a:r>
          </a:p>
          <a:p>
            <a:r>
              <a:rPr lang="en-US" sz="2400" dirty="0"/>
              <a:t>Reduce wait times</a:t>
            </a:r>
          </a:p>
          <a:p>
            <a:r>
              <a:rPr lang="en-US" sz="2400" dirty="0"/>
              <a:t>Provide modern technology experience</a:t>
            </a:r>
            <a:br>
              <a:rPr lang="en-US" dirty="0"/>
            </a:br>
            <a:endParaRPr lang="en-US" sz="1400" dirty="0"/>
          </a:p>
          <a:p>
            <a:pPr>
              <a:buNone/>
            </a:pPr>
            <a:r>
              <a:rPr lang="en-US" b="1" dirty="0"/>
              <a:t>Improve data speed to sales</a:t>
            </a:r>
            <a:br>
              <a:rPr lang="en-US" b="1" dirty="0"/>
            </a:br>
            <a:endParaRPr lang="en-US" sz="1400" b="1" dirty="0"/>
          </a:p>
          <a:p>
            <a:pPr>
              <a:buNone/>
            </a:pPr>
            <a:r>
              <a:rPr lang="en-US" b="1" dirty="0"/>
              <a:t>Reduce Event Manager workload</a:t>
            </a:r>
          </a:p>
          <a:p>
            <a:r>
              <a:rPr lang="en-US" sz="2400" dirty="0"/>
              <a:t>Reduce manual updates in desktop interface</a:t>
            </a:r>
          </a:p>
          <a:p>
            <a:r>
              <a:rPr lang="en-US" sz="2400" dirty="0"/>
              <a:t>Avoid manual uploads</a:t>
            </a:r>
          </a:p>
          <a:p>
            <a:endParaRPr lang="en-US" dirty="0"/>
          </a:p>
        </p:txBody>
      </p:sp>
      <p:sp>
        <p:nvSpPr>
          <p:cNvPr id="8195" name="Rectangle 3"/>
          <p:cNvSpPr>
            <a:spLocks/>
          </p:cNvSpPr>
          <p:nvPr/>
        </p:nvSpPr>
        <p:spPr bwMode="auto">
          <a:xfrm>
            <a:off x="11622777" y="6583719"/>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60C821AE-07AE-4668-97DD-71E18CECB5F3}" type="slidenum">
              <a:rPr lang="en-US" sz="800">
                <a:solidFill>
                  <a:srgbClr val="9F9F9F"/>
                </a:solidFill>
                <a:latin typeface="Calibri" pitchFamily="34" charset="0"/>
                <a:ea typeface="Calibri" pitchFamily="34" charset="0"/>
                <a:cs typeface="Calibri" pitchFamily="34" charset="0"/>
                <a:sym typeface="Calibri" pitchFamily="34" charset="0"/>
              </a:rPr>
              <a:pPr algn="r"/>
              <a:t>3</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24" name="TextBox 23"/>
          <p:cNvSpPr txBox="1"/>
          <p:nvPr/>
        </p:nvSpPr>
        <p:spPr>
          <a:xfrm>
            <a:off x="8007926" y="6096001"/>
            <a:ext cx="3879273" cy="221671"/>
          </a:xfrm>
          <a:prstGeom prst="rect">
            <a:avLst/>
          </a:prstGeom>
          <a:noFill/>
        </p:spPr>
        <p:txBody>
          <a:bodyPr wrap="none" lIns="0" tIns="0" rIns="0" bIns="0" rtlCol="0">
            <a:noAutofit/>
          </a:bodyPr>
          <a:lstStyle/>
          <a:p>
            <a:pPr>
              <a:lnSpc>
                <a:spcPct val="90000"/>
              </a:lnSpc>
            </a:pPr>
            <a:r>
              <a:rPr lang="en-US" sz="1600" i="1" dirty="0">
                <a:solidFill>
                  <a:schemeClr val="accent1"/>
                </a:solidFill>
              </a:rPr>
              <a:t>Oracle Security approved for Apple devices only</a:t>
            </a:r>
          </a:p>
        </p:txBody>
      </p:sp>
      <p:pic>
        <p:nvPicPr>
          <p:cNvPr id="33" name="Picture 5" descr="Photos, screen captures, graphics can be inserted in a white mobile phone and tablet"/>
          <p:cNvPicPr>
            <a:picLocks noChangeAspect="1"/>
          </p:cNvPicPr>
          <p:nvPr/>
        </p:nvPicPr>
        <p:blipFill>
          <a:blip r:embed="rId2" cstate="print"/>
          <a:srcRect/>
          <a:stretch>
            <a:fillRect/>
          </a:stretch>
        </p:blipFill>
        <p:spPr bwMode="auto">
          <a:xfrm>
            <a:off x="3497922" y="1570453"/>
            <a:ext cx="2083642" cy="4305947"/>
          </a:xfrm>
          <a:prstGeom prst="rect">
            <a:avLst/>
          </a:prstGeom>
          <a:noFill/>
          <a:ln w="12700" cap="flat" cmpd="sng">
            <a:noFill/>
            <a:prstDash val="solid"/>
            <a:miter lim="400000"/>
            <a:headEnd type="none" w="med" len="med"/>
            <a:tailEnd type="none" w="med" len="med"/>
          </a:ln>
          <a:effectLst/>
        </p:spPr>
      </p:pic>
      <p:pic>
        <p:nvPicPr>
          <p:cNvPr id="32" name="Picture 31" descr="IMG_1201.PNG"/>
          <p:cNvPicPr>
            <a:picLocks noChangeAspect="1"/>
          </p:cNvPicPr>
          <p:nvPr/>
        </p:nvPicPr>
        <p:blipFill>
          <a:blip r:embed="rId4" cstate="print"/>
          <a:stretch>
            <a:fillRect/>
          </a:stretch>
        </p:blipFill>
        <p:spPr>
          <a:xfrm>
            <a:off x="3634523" y="2065849"/>
            <a:ext cx="1828800" cy="3246120"/>
          </a:xfrm>
          <a:prstGeom prst="rect">
            <a:avLst/>
          </a:prstGeom>
        </p:spPr>
      </p:pic>
      <p:sp>
        <p:nvSpPr>
          <p:cNvPr id="34" name="TextBox 33"/>
          <p:cNvSpPr txBox="1"/>
          <p:nvPr/>
        </p:nvSpPr>
        <p:spPr>
          <a:xfrm rot="-120000">
            <a:off x="3637880" y="3321762"/>
            <a:ext cx="1945037" cy="364210"/>
          </a:xfrm>
          <a:prstGeom prst="rect">
            <a:avLst/>
          </a:prstGeom>
          <a:noFill/>
        </p:spPr>
        <p:txBody>
          <a:bodyPr wrap="none" lIns="0" tIns="0" rIns="0" bIns="0" rtlCol="0">
            <a:noAutofit/>
          </a:bodyPr>
          <a:lstStyle/>
          <a:p>
            <a:pPr algn="ctr">
              <a:lnSpc>
                <a:spcPct val="90000"/>
              </a:lnSpc>
            </a:pPr>
            <a:r>
              <a:rPr lang="en-US" sz="1200" dirty="0">
                <a:solidFill>
                  <a:schemeClr val="bg2">
                    <a:lumMod val="10000"/>
                  </a:schemeClr>
                </a:solidFill>
              </a:rPr>
              <a:t>Welcome Barack Obama</a:t>
            </a:r>
          </a:p>
          <a:p>
            <a:pPr algn="ctr">
              <a:lnSpc>
                <a:spcPct val="90000"/>
              </a:lnSpc>
            </a:pPr>
            <a:r>
              <a:rPr lang="en-US" sz="1050" dirty="0">
                <a:solidFill>
                  <a:schemeClr val="bg2">
                    <a:lumMod val="10000"/>
                  </a:schemeClr>
                </a:solidFill>
              </a:rPr>
              <a:t>Show your QR code to check in</a:t>
            </a:r>
          </a:p>
        </p:txBody>
      </p:sp>
      <p:sp>
        <p:nvSpPr>
          <p:cNvPr id="14" name="TextBox 13"/>
          <p:cNvSpPr txBox="1"/>
          <p:nvPr/>
        </p:nvSpPr>
        <p:spPr>
          <a:xfrm>
            <a:off x="3039533" y="3063170"/>
            <a:ext cx="431800" cy="677334"/>
          </a:xfrm>
          <a:prstGeom prst="rect">
            <a:avLst/>
          </a:prstGeom>
          <a:noFill/>
        </p:spPr>
        <p:txBody>
          <a:bodyPr wrap="square" lIns="0" tIns="0" rIns="0" bIns="0" rtlCol="0">
            <a:noAutofit/>
          </a:bodyPr>
          <a:lstStyle/>
          <a:p>
            <a:pPr>
              <a:lnSpc>
                <a:spcPct val="90000"/>
              </a:lnSpc>
            </a:pPr>
            <a:r>
              <a:rPr lang="en-US" b="1" dirty="0"/>
              <a:t>OR</a:t>
            </a:r>
          </a:p>
        </p:txBody>
      </p:sp>
      <p:sp>
        <p:nvSpPr>
          <p:cNvPr id="19" name="Slide Number Placeholder 18"/>
          <p:cNvSpPr>
            <a:spLocks noGrp="1"/>
          </p:cNvSpPr>
          <p:nvPr>
            <p:ph type="sldNum" sz="quarter" idx="12"/>
          </p:nvPr>
        </p:nvSpPr>
        <p:spPr/>
        <p:txBody>
          <a:bodyPr/>
          <a:lstStyle/>
          <a:p>
            <a:fld id="{C51EAA63-D034-42AE-91FA-B13B9518C7BE}" type="slidenum">
              <a:rPr lang="en-US" smtClean="0"/>
              <a:pPr/>
              <a:t>3</a:t>
            </a:fld>
            <a:endParaRPr lang="en-US" dirty="0"/>
          </a:p>
        </p:txBody>
      </p:sp>
      <p:sp>
        <p:nvSpPr>
          <p:cNvPr id="20" name="Footer Placeholder 19"/>
          <p:cNvSpPr>
            <a:spLocks noGrp="1"/>
          </p:cNvSpPr>
          <p:nvPr>
            <p:ph type="ftr" sz="quarter" idx="11"/>
          </p:nvPr>
        </p:nvSpPr>
        <p:spPr/>
        <p:txBody>
          <a:bodyPr/>
          <a:lstStyle/>
          <a:p>
            <a:r>
              <a:rPr lang="en-US"/>
              <a:t>Confidential – Oracle Internal</a:t>
            </a:r>
            <a:endParaRPr lang="en-US" dirty="0"/>
          </a:p>
        </p:txBody>
      </p:sp>
      <p:pic>
        <p:nvPicPr>
          <p:cNvPr id="17" name="Picture 11" descr="C:\Users\dlindgre\AppData\Local\Microsoft\Windows\Temporary Internet Files\Content.IE5\F7UBEHW6\Swipe[1].png"/>
          <p:cNvPicPr>
            <a:picLocks noChangeAspect="1"/>
          </p:cNvPicPr>
          <p:nvPr/>
        </p:nvPicPr>
        <p:blipFill>
          <a:blip r:embed="rId5" cstate="print"/>
          <a:srcRect/>
          <a:stretch>
            <a:fillRect/>
          </a:stretch>
        </p:blipFill>
        <p:spPr bwMode="auto">
          <a:xfrm flipH="1">
            <a:off x="1361000" y="3325266"/>
            <a:ext cx="816372" cy="1097130"/>
          </a:xfrm>
          <a:prstGeom prst="rect">
            <a:avLst/>
          </a:prstGeom>
          <a:noFill/>
          <a:ln w="12700" cap="flat" cmpd="sng">
            <a:noFill/>
            <a:prstDash val="solid"/>
            <a:miter lim="400000"/>
            <a:headEnd type="none" w="med" len="med"/>
            <a:tailEnd type="none" w="med" len="med"/>
          </a:ln>
          <a:effectLst/>
        </p:spPr>
      </p:pic>
      <p:sp>
        <p:nvSpPr>
          <p:cNvPr id="38" name="Rectangle 37"/>
          <p:cNvSpPr/>
          <p:nvPr/>
        </p:nvSpPr>
        <p:spPr>
          <a:xfrm>
            <a:off x="3616036" y="2432019"/>
            <a:ext cx="1845426" cy="2601883"/>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1026" name="Picture 2"/>
          <p:cNvPicPr>
            <a:picLocks noChangeAspect="1" noChangeArrowheads="1"/>
          </p:cNvPicPr>
          <p:nvPr/>
        </p:nvPicPr>
        <p:blipFill>
          <a:blip r:embed="rId6" cstate="print"/>
          <a:srcRect l="12315" t="18482" r="9888" b="11806"/>
          <a:stretch>
            <a:fillRect/>
          </a:stretch>
        </p:blipFill>
        <p:spPr bwMode="auto">
          <a:xfrm>
            <a:off x="3628505" y="3013911"/>
            <a:ext cx="1803862" cy="1030778"/>
          </a:xfrm>
          <a:prstGeom prst="rect">
            <a:avLst/>
          </a:prstGeom>
          <a:noFill/>
          <a:ln w="9525">
            <a:noFill/>
            <a:miter lim="800000"/>
            <a:headEnd/>
            <a:tailEnd/>
          </a:ln>
        </p:spPr>
      </p:pic>
      <p:pic>
        <p:nvPicPr>
          <p:cNvPr id="37" name="Picture 2"/>
          <p:cNvPicPr>
            <a:picLocks noChangeAspect="1" noChangeArrowheads="1"/>
          </p:cNvPicPr>
          <p:nvPr/>
        </p:nvPicPr>
        <p:blipFill>
          <a:blip r:embed="rId6" cstate="print"/>
          <a:srcRect l="32989" b="80019"/>
          <a:stretch>
            <a:fillRect/>
          </a:stretch>
        </p:blipFill>
        <p:spPr bwMode="auto">
          <a:xfrm>
            <a:off x="3753561" y="2643648"/>
            <a:ext cx="1553751" cy="295447"/>
          </a:xfrm>
          <a:prstGeom prst="rect">
            <a:avLst/>
          </a:prstGeom>
          <a:noFill/>
          <a:ln w="9525">
            <a:noFill/>
            <a:miter lim="800000"/>
            <a:headEnd/>
            <a:tailEnd/>
          </a:ln>
        </p:spPr>
      </p:pic>
      <p:sp>
        <p:nvSpPr>
          <p:cNvPr id="18" name="Title 5"/>
          <p:cNvSpPr txBox="1">
            <a:spLocks/>
          </p:cNvSpPr>
          <p:nvPr/>
        </p:nvSpPr>
        <p:spPr>
          <a:xfrm>
            <a:off x="531812" y="406400"/>
            <a:ext cx="11125200" cy="889000"/>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dirty="0"/>
              <a:t>What are the benefits?</a:t>
            </a:r>
          </a:p>
        </p:txBody>
      </p:sp>
    </p:spTree>
  </p:cSld>
  <p:clrMapOvr>
    <a:masterClrMapping/>
  </p:clrMapOvr>
  <p:transition spd="med">
    <p:dissolv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2" cstate="print"/>
          <a:srcRect t="4787" r="12447" b="58779"/>
          <a:stretch>
            <a:fillRect/>
          </a:stretch>
        </p:blipFill>
        <p:spPr bwMode="auto">
          <a:xfrm>
            <a:off x="5385374" y="2650796"/>
            <a:ext cx="6472408" cy="1921204"/>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a:t>How to change to Access Code and Status Configuration</a:t>
            </a:r>
            <a:br>
              <a:rPr lang="en-US" dirty="0"/>
            </a:br>
            <a:endParaRPr lang="en-US" dirty="0"/>
          </a:p>
        </p:txBody>
      </p:sp>
      <p:sp>
        <p:nvSpPr>
          <p:cNvPr id="3" name="Content Placeholder 2"/>
          <p:cNvSpPr>
            <a:spLocks noGrp="1"/>
          </p:cNvSpPr>
          <p:nvPr>
            <p:ph idx="1"/>
          </p:nvPr>
        </p:nvSpPr>
        <p:spPr>
          <a:xfrm>
            <a:off x="531151" y="954860"/>
            <a:ext cx="4675849" cy="5360699"/>
          </a:xfrm>
        </p:spPr>
        <p:txBody>
          <a:bodyPr/>
          <a:lstStyle/>
          <a:p>
            <a:pPr marL="339725" indent="-339725">
              <a:buFont typeface="+mj-lt"/>
              <a:buAutoNum type="arabicPeriod"/>
            </a:pPr>
            <a:r>
              <a:rPr lang="en-US" sz="1600" dirty="0"/>
              <a:t>Navigate to Engage &gt; Check In</a:t>
            </a:r>
          </a:p>
          <a:p>
            <a:pPr marL="339725" indent="-339725">
              <a:buFont typeface="+mj-lt"/>
              <a:buAutoNum type="arabicPeriod"/>
            </a:pPr>
            <a:r>
              <a:rPr lang="en-US" sz="1600" dirty="0"/>
              <a:t>Temporary Access Code </a:t>
            </a:r>
          </a:p>
          <a:p>
            <a:pPr marL="687388" lvl="1" indent="-284163"/>
            <a:r>
              <a:rPr lang="en-US" sz="1400" dirty="0"/>
              <a:t>Auto generated and unique for each event</a:t>
            </a:r>
          </a:p>
          <a:p>
            <a:pPr marL="687388" lvl="1" indent="-284163"/>
            <a:r>
              <a:rPr lang="en-US" sz="1400" dirty="0"/>
              <a:t>Minimum 10, max 25 characters</a:t>
            </a:r>
          </a:p>
          <a:p>
            <a:pPr marL="687388" lvl="1" indent="-284163"/>
            <a:r>
              <a:rPr lang="en-US" sz="1400" dirty="0"/>
              <a:t>Field is editable - Oracle Security dictates avoiding related event names or program codes</a:t>
            </a:r>
          </a:p>
          <a:p>
            <a:pPr marL="687388" lvl="1" indent="-284163"/>
            <a:r>
              <a:rPr lang="en-US" sz="1400" dirty="0"/>
              <a:t>Multi-Day events – Oracle Security requires new code for each day</a:t>
            </a:r>
          </a:p>
          <a:p>
            <a:pPr marL="339725" indent="-339725">
              <a:buFont typeface="+mj-lt"/>
              <a:buAutoNum type="arabicPeriod"/>
            </a:pPr>
            <a:r>
              <a:rPr lang="en-US" sz="1600" dirty="0"/>
              <a:t>Valid From and To</a:t>
            </a:r>
          </a:p>
          <a:p>
            <a:pPr marL="687388" lvl="1" indent="-284163"/>
            <a:r>
              <a:rPr lang="en-US" sz="1400" dirty="0"/>
              <a:t>Controls availability of Event on App with Code</a:t>
            </a:r>
          </a:p>
          <a:p>
            <a:pPr marL="687388" lvl="1" indent="-284163"/>
            <a:r>
              <a:rPr lang="en-US" sz="1400" dirty="0"/>
              <a:t>Default dates a day prior and during event date/s</a:t>
            </a:r>
          </a:p>
          <a:p>
            <a:pPr marL="687388" lvl="1" indent="-284163"/>
            <a:r>
              <a:rPr lang="en-US" sz="1400" dirty="0"/>
              <a:t>Update End time as soon as the check in activity has ended to ensure data security</a:t>
            </a:r>
          </a:p>
          <a:p>
            <a:pPr marL="339725" indent="-339725">
              <a:buFont typeface="+mj-lt"/>
              <a:buAutoNum type="arabicPeriod"/>
            </a:pPr>
            <a:r>
              <a:rPr lang="en-US" sz="1600" dirty="0"/>
              <a:t>Validate Registration Status set for upon check In</a:t>
            </a:r>
          </a:p>
          <a:p>
            <a:pPr marL="687388" lvl="3" indent="-280988"/>
            <a:r>
              <a:rPr lang="en-US" sz="1400" dirty="0"/>
              <a:t>Default: O_Check In </a:t>
            </a:r>
          </a:p>
          <a:p>
            <a:pPr marL="687388" lvl="3" indent="-280988"/>
            <a:r>
              <a:rPr lang="en-US" sz="1400" dirty="0"/>
              <a:t>Exception dependant upon event requirements:  O_Attended </a:t>
            </a:r>
            <a:r>
              <a:rPr lang="en-US" sz="1400" dirty="0">
                <a:hlinkClick r:id="" action="ppaction://noaction"/>
              </a:rPr>
              <a:t>More info</a:t>
            </a:r>
            <a:endParaRPr lang="en-US" sz="1400" dirty="0"/>
          </a:p>
          <a:p>
            <a:pPr marL="339725" indent="-339725">
              <a:buFont typeface="+mj-lt"/>
              <a:buAutoNum type="arabicPeriod"/>
            </a:pPr>
            <a:r>
              <a:rPr lang="en-US" sz="1600" dirty="0"/>
              <a:t>Registration Status on Reverting Check In</a:t>
            </a:r>
            <a:br>
              <a:rPr lang="en-US" sz="1600" dirty="0"/>
            </a:br>
            <a:r>
              <a:rPr lang="en-US" sz="1600" dirty="0"/>
              <a:t>remains as “</a:t>
            </a:r>
            <a:r>
              <a:rPr lang="en-US" sz="1600" b="1" dirty="0"/>
              <a:t>Pre-Registered</a:t>
            </a:r>
            <a:r>
              <a:rPr lang="en-US" sz="1600" dirty="0"/>
              <a:t>” to avoid email triggers</a:t>
            </a:r>
          </a:p>
          <a:p>
            <a:pPr marL="788670" lvl="1" indent="-514350">
              <a:buNone/>
            </a:pPr>
            <a:endParaRPr lang="en-US" sz="1200" dirty="0"/>
          </a:p>
          <a:p>
            <a:pPr lvl="1">
              <a:buNone/>
            </a:pPr>
            <a:endParaRPr lang="en-US" sz="1800" dirty="0"/>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30</a:t>
            </a:fld>
            <a:endParaRPr lang="en-US" dirty="0"/>
          </a:p>
        </p:txBody>
      </p:sp>
      <p:pic>
        <p:nvPicPr>
          <p:cNvPr id="4099" name="Picture 3"/>
          <p:cNvPicPr>
            <a:picLocks noChangeAspect="1" noChangeArrowheads="1"/>
          </p:cNvPicPr>
          <p:nvPr/>
        </p:nvPicPr>
        <p:blipFill>
          <a:blip r:embed="rId3" cstate="print"/>
          <a:srcRect b="72258"/>
          <a:stretch>
            <a:fillRect/>
          </a:stretch>
        </p:blipFill>
        <p:spPr bwMode="auto">
          <a:xfrm>
            <a:off x="5354018" y="1337732"/>
            <a:ext cx="6521012" cy="971515"/>
          </a:xfrm>
          <a:prstGeom prst="rect">
            <a:avLst/>
          </a:prstGeom>
          <a:ln>
            <a:noFill/>
          </a:ln>
          <a:effectLst>
            <a:outerShdw blurRad="190500" algn="tl" rotWithShape="0">
              <a:srgbClr val="000000">
                <a:alpha val="70000"/>
              </a:srgbClr>
            </a:outerShdw>
          </a:effectLst>
        </p:spPr>
      </p:pic>
      <p:sp>
        <p:nvSpPr>
          <p:cNvPr id="9" name="Oval 8"/>
          <p:cNvSpPr/>
          <p:nvPr/>
        </p:nvSpPr>
        <p:spPr>
          <a:xfrm>
            <a:off x="10337801" y="1676401"/>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1</a:t>
            </a:r>
          </a:p>
        </p:txBody>
      </p:sp>
      <p:sp>
        <p:nvSpPr>
          <p:cNvPr id="10" name="AutoShape 6"/>
          <p:cNvSpPr>
            <a:spLocks/>
          </p:cNvSpPr>
          <p:nvPr/>
        </p:nvSpPr>
        <p:spPr bwMode="auto">
          <a:xfrm>
            <a:off x="9512868" y="1372368"/>
            <a:ext cx="1246728" cy="702734"/>
          </a:xfrm>
          <a:prstGeom prst="roundRect">
            <a:avLst>
              <a:gd name="adj" fmla="val 16667"/>
            </a:avLst>
          </a:prstGeom>
          <a:noFill/>
          <a:ln w="25400" cap="flat" cmpd="sng">
            <a:solidFill>
              <a:schemeClr val="accent1"/>
            </a:solidFill>
            <a:prstDash val="solid"/>
            <a:round/>
            <a:headEnd type="none" w="med" len="med"/>
            <a:tailEnd type="none" w="med" len="med"/>
          </a:ln>
          <a:effectLst/>
        </p:spPr>
        <p:txBody>
          <a:bodyPr lIns="45719" tIns="45719" rIns="45719" bIns="45719" anchor="ctr"/>
          <a:lstStyle/>
          <a:p>
            <a:endParaRPr lang="en-US">
              <a:latin typeface="Calibri" pitchFamily="34" charset="0"/>
              <a:ea typeface="Calibri" pitchFamily="34" charset="0"/>
              <a:cs typeface="Calibri" pitchFamily="34" charset="0"/>
              <a:sym typeface="Calibri" pitchFamily="34" charset="0"/>
            </a:endParaRPr>
          </a:p>
        </p:txBody>
      </p:sp>
      <p:sp>
        <p:nvSpPr>
          <p:cNvPr id="12" name="Oval 11"/>
          <p:cNvSpPr/>
          <p:nvPr/>
        </p:nvSpPr>
        <p:spPr>
          <a:xfrm>
            <a:off x="7666568" y="3132667"/>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2</a:t>
            </a:r>
          </a:p>
        </p:txBody>
      </p:sp>
      <p:sp>
        <p:nvSpPr>
          <p:cNvPr id="13" name="Oval 12"/>
          <p:cNvSpPr/>
          <p:nvPr/>
        </p:nvSpPr>
        <p:spPr>
          <a:xfrm>
            <a:off x="7666568" y="3584576"/>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3</a:t>
            </a:r>
          </a:p>
        </p:txBody>
      </p:sp>
      <p:sp>
        <p:nvSpPr>
          <p:cNvPr id="14" name="Oval 13"/>
          <p:cNvSpPr/>
          <p:nvPr/>
        </p:nvSpPr>
        <p:spPr>
          <a:xfrm>
            <a:off x="7666568" y="4183592"/>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4</a:t>
            </a:r>
          </a:p>
        </p:txBody>
      </p:sp>
      <p:sp>
        <p:nvSpPr>
          <p:cNvPr id="15" name="Oval 14"/>
          <p:cNvSpPr/>
          <p:nvPr/>
        </p:nvSpPr>
        <p:spPr>
          <a:xfrm>
            <a:off x="10650010" y="4162425"/>
            <a:ext cx="186266" cy="203200"/>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400" b="1" dirty="0"/>
              <a:t>5</a:t>
            </a:r>
          </a:p>
        </p:txBody>
      </p:sp>
      <p:sp>
        <p:nvSpPr>
          <p:cNvPr id="16" name="TextBox 15"/>
          <p:cNvSpPr txBox="1"/>
          <p:nvPr/>
        </p:nvSpPr>
        <p:spPr>
          <a:xfrm>
            <a:off x="6026406" y="4863064"/>
            <a:ext cx="5376334" cy="1266523"/>
          </a:xfrm>
          <a:prstGeom prst="rect">
            <a:avLst/>
          </a:prstGeom>
          <a:noFill/>
        </p:spPr>
        <p:txBody>
          <a:bodyPr wrap="square" lIns="0" tIns="0" rIns="0" bIns="0" rtlCol="0">
            <a:noAutofit/>
          </a:bodyPr>
          <a:lstStyle/>
          <a:p>
            <a:pPr marL="228600" indent="-228600">
              <a:lnSpc>
                <a:spcPct val="90000"/>
              </a:lnSpc>
              <a:spcAft>
                <a:spcPts val="300"/>
              </a:spcAft>
              <a:buFont typeface="Arial" pitchFamily="34" charset="0"/>
              <a:buChar char="•"/>
            </a:pPr>
            <a:r>
              <a:rPr lang="en-US" sz="1600" dirty="0"/>
              <a:t>Session Configuration is not available yet </a:t>
            </a:r>
            <a:r>
              <a:rPr lang="en-US" sz="1200" dirty="0"/>
              <a:t>(Future Privacy &amp; Security (CSARB) &amp; Contract)</a:t>
            </a:r>
            <a:endParaRPr lang="en-US" sz="1600" dirty="0"/>
          </a:p>
          <a:p>
            <a:pPr marL="228600" indent="-228600">
              <a:lnSpc>
                <a:spcPct val="90000"/>
              </a:lnSpc>
              <a:spcAft>
                <a:spcPts val="300"/>
              </a:spcAft>
              <a:buFont typeface="Arial" pitchFamily="34" charset="0"/>
              <a:buChar char="•"/>
            </a:pPr>
            <a:r>
              <a:rPr lang="en-US" sz="1600" dirty="0"/>
              <a:t>Default values included:</a:t>
            </a:r>
          </a:p>
          <a:p>
            <a:pPr marL="685800" lvl="1" indent="-228600">
              <a:lnSpc>
                <a:spcPct val="90000"/>
              </a:lnSpc>
              <a:spcAft>
                <a:spcPts val="300"/>
              </a:spcAft>
              <a:buFont typeface="Arial" pitchFamily="34" charset="0"/>
              <a:buChar char="•"/>
            </a:pPr>
            <a:r>
              <a:rPr lang="en-US" sz="1600" dirty="0"/>
              <a:t>All Attendee Type registrations</a:t>
            </a:r>
          </a:p>
          <a:p>
            <a:pPr marL="685800" lvl="1" indent="-228600">
              <a:lnSpc>
                <a:spcPct val="90000"/>
              </a:lnSpc>
              <a:spcAft>
                <a:spcPts val="300"/>
              </a:spcAft>
              <a:buFont typeface="Arial" pitchFamily="34" charset="0"/>
              <a:buChar char="•"/>
            </a:pPr>
            <a:r>
              <a:rPr lang="en-US" sz="1600" dirty="0"/>
              <a:t>All Registration Statuses </a:t>
            </a:r>
            <a:r>
              <a:rPr lang="en-US" sz="1600" i="1" dirty="0"/>
              <a:t>except Denied</a:t>
            </a:r>
          </a:p>
        </p:txBody>
      </p:sp>
    </p:spTree>
    <p:extLst>
      <p:ext uri="{BB962C8B-B14F-4D97-AF65-F5344CB8AC3E}">
        <p14:creationId xmlns:p14="http://schemas.microsoft.com/office/powerpoint/2010/main" val="98000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31814" y="1057274"/>
            <a:ext cx="5745162" cy="5153025"/>
          </a:xfrm>
          <a:solidFill>
            <a:schemeClr val="bg1"/>
          </a:solidFill>
        </p:spPr>
        <p:txBody>
          <a:bodyPr/>
          <a:lstStyle/>
          <a:p>
            <a:pPr>
              <a:buNone/>
            </a:pPr>
            <a:r>
              <a:rPr lang="en-US" sz="1800" b="1" dirty="0"/>
              <a:t>Default Fields</a:t>
            </a:r>
          </a:p>
          <a:p>
            <a:pPr marL="457200"/>
            <a:r>
              <a:rPr lang="en-US" sz="1800" dirty="0"/>
              <a:t>First Name</a:t>
            </a:r>
          </a:p>
          <a:p>
            <a:pPr marL="457200"/>
            <a:r>
              <a:rPr lang="en-US" sz="1800" dirty="0"/>
              <a:t>Last Name</a:t>
            </a:r>
          </a:p>
          <a:p>
            <a:pPr marL="457200"/>
            <a:r>
              <a:rPr lang="en-US" sz="1800" dirty="0"/>
              <a:t>Email address</a:t>
            </a:r>
          </a:p>
          <a:p>
            <a:pPr marL="457200"/>
            <a:r>
              <a:rPr lang="en-US" sz="1800" dirty="0"/>
              <a:t>Company</a:t>
            </a:r>
          </a:p>
          <a:p>
            <a:pPr marL="457200"/>
            <a:r>
              <a:rPr lang="en-US" sz="1800" dirty="0"/>
              <a:t>Government (y/n)  </a:t>
            </a:r>
            <a:r>
              <a:rPr lang="en-US" sz="1400" dirty="0"/>
              <a:t>(North America Events Only:  Manually Added - Question Configuration tab)</a:t>
            </a:r>
          </a:p>
          <a:p>
            <a:pPr>
              <a:buNone/>
            </a:pPr>
            <a:r>
              <a:rPr lang="en-US" sz="1800" b="1" dirty="0"/>
              <a:t>Additional Fields</a:t>
            </a:r>
          </a:p>
          <a:p>
            <a:pPr marL="457200"/>
            <a:r>
              <a:rPr lang="en-US" sz="1800" dirty="0"/>
              <a:t>Requires exception review and approval</a:t>
            </a:r>
          </a:p>
          <a:p>
            <a:pPr marL="457200"/>
            <a:r>
              <a:rPr lang="en-US" sz="1800" dirty="0"/>
              <a:t>Oracle Privacy limits the data permitted to ask </a:t>
            </a:r>
          </a:p>
          <a:p>
            <a:pPr marL="457200"/>
            <a:r>
              <a:rPr lang="en-US" sz="1800" dirty="0"/>
              <a:t>Question will be considered only if brief question, non-PII data type, yes/no answers</a:t>
            </a:r>
          </a:p>
          <a:p>
            <a:pPr marL="457200"/>
            <a:r>
              <a:rPr lang="en-US" sz="1800" dirty="0"/>
              <a:t>Work with your Digital Marketing Services Analyst to add fields prior to the event date</a:t>
            </a:r>
          </a:p>
          <a:p>
            <a:endParaRPr lang="en-US" sz="1800" dirty="0"/>
          </a:p>
        </p:txBody>
      </p:sp>
      <p:sp>
        <p:nvSpPr>
          <p:cNvPr id="3" name="Content Placeholder 2"/>
          <p:cNvSpPr>
            <a:spLocks noGrp="1"/>
          </p:cNvSpPr>
          <p:nvPr>
            <p:ph sz="half" idx="2"/>
          </p:nvPr>
        </p:nvSpPr>
        <p:spPr/>
        <p:txBody>
          <a:bodyPr/>
          <a:lstStyle/>
          <a:p>
            <a:pPr lvl="1"/>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31</a:t>
            </a:fld>
            <a:endParaRPr lang="en-US" dirty="0"/>
          </a:p>
        </p:txBody>
      </p:sp>
      <p:sp>
        <p:nvSpPr>
          <p:cNvPr id="6" name="Title 5"/>
          <p:cNvSpPr>
            <a:spLocks noGrp="1"/>
          </p:cNvSpPr>
          <p:nvPr>
            <p:ph type="title"/>
          </p:nvPr>
        </p:nvSpPr>
        <p:spPr/>
        <p:txBody>
          <a:bodyPr/>
          <a:lstStyle/>
          <a:p>
            <a:r>
              <a:rPr lang="en-US" dirty="0"/>
              <a:t>Data fields available via App</a:t>
            </a:r>
            <a:br>
              <a:rPr lang="en-US" dirty="0"/>
            </a:b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6448997" y="3740813"/>
            <a:ext cx="5433483" cy="2461081"/>
          </a:xfrm>
          <a:prstGeom prst="rect">
            <a:avLst/>
          </a:prstGeom>
          <a:ln>
            <a:noFill/>
          </a:ln>
          <a:effectLst>
            <a:outerShdw blurRad="190500" algn="tl" rotWithShape="0">
              <a:srgbClr val="000000">
                <a:alpha val="70000"/>
              </a:srgbClr>
            </a:outerShdw>
          </a:effectLst>
        </p:spPr>
      </p:pic>
      <p:pic>
        <p:nvPicPr>
          <p:cNvPr id="5125" name="Picture 5"/>
          <p:cNvPicPr>
            <a:picLocks noChangeAspect="1" noChangeArrowheads="1"/>
          </p:cNvPicPr>
          <p:nvPr/>
        </p:nvPicPr>
        <p:blipFill>
          <a:blip r:embed="rId3" cstate="print"/>
          <a:srcRect/>
          <a:stretch>
            <a:fillRect/>
          </a:stretch>
        </p:blipFill>
        <p:spPr bwMode="auto">
          <a:xfrm>
            <a:off x="6448997" y="862541"/>
            <a:ext cx="5090584" cy="28133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5651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7171" name="Rectangle 3"/>
          <p:cNvSpPr>
            <a:spLocks noGrp="1" noChangeArrowheads="1"/>
          </p:cNvSpPr>
          <p:nvPr>
            <p:ph type="body" idx="1"/>
          </p:nvPr>
        </p:nvSpPr>
        <p:spPr>
          <a:xfrm>
            <a:off x="531812" y="702606"/>
            <a:ext cx="5413248" cy="762000"/>
          </a:xfrm>
        </p:spPr>
        <p:txBody>
          <a:bodyPr/>
          <a:lstStyle/>
          <a:p>
            <a:pPr marL="0" lvl="1"/>
            <a:r>
              <a:rPr lang="en-US" sz="2800" dirty="0"/>
              <a:t>Reminders</a:t>
            </a:r>
          </a:p>
        </p:txBody>
      </p:sp>
      <p:sp>
        <p:nvSpPr>
          <p:cNvPr id="6" name="Content Placeholder 5"/>
          <p:cNvSpPr>
            <a:spLocks noGrp="1"/>
          </p:cNvSpPr>
          <p:nvPr>
            <p:ph sz="half" idx="2"/>
          </p:nvPr>
        </p:nvSpPr>
        <p:spPr>
          <a:xfrm>
            <a:off x="531812" y="1540806"/>
            <a:ext cx="5413248" cy="4364048"/>
          </a:xfrm>
        </p:spPr>
        <p:txBody>
          <a:bodyPr/>
          <a:lstStyle/>
          <a:p>
            <a:r>
              <a:rPr lang="en-US" sz="2000" b="1" dirty="0"/>
              <a:t>Use Apple Device</a:t>
            </a:r>
            <a:br>
              <a:rPr lang="en-US" sz="2000" dirty="0"/>
            </a:br>
            <a:r>
              <a:rPr lang="en-US" sz="1800" dirty="0"/>
              <a:t>Although available for other platforms, Oracle Privacy &amp; Security (CSARB) has only approved Apple</a:t>
            </a:r>
            <a:endParaRPr lang="en-US" sz="2000" dirty="0"/>
          </a:p>
          <a:p>
            <a:r>
              <a:rPr lang="en-US" sz="2000" b="1" dirty="0"/>
              <a:t>Walk In Registration </a:t>
            </a:r>
          </a:p>
          <a:p>
            <a:pPr lvl="1"/>
            <a:r>
              <a:rPr lang="en-US" sz="1600" dirty="0"/>
              <a:t>not managed by app</a:t>
            </a:r>
            <a:r>
              <a:rPr lang="en-US" sz="1600" i="1" dirty="0"/>
              <a:t> </a:t>
            </a:r>
          </a:p>
          <a:p>
            <a:pPr lvl="1"/>
            <a:r>
              <a:rPr lang="en-US" sz="1600" dirty="0"/>
              <a:t>use Walk in Registration Form or manual add registration function</a:t>
            </a:r>
          </a:p>
          <a:p>
            <a:r>
              <a:rPr lang="en-US" sz="2000" b="1" dirty="0"/>
              <a:t>Update Access Code </a:t>
            </a:r>
            <a:r>
              <a:rPr lang="en-US" sz="2000" dirty="0"/>
              <a:t>for Multi-day events </a:t>
            </a:r>
            <a:br>
              <a:rPr lang="en-US" sz="2000" dirty="0"/>
            </a:br>
            <a:r>
              <a:rPr lang="en-US" sz="1800" dirty="0"/>
              <a:t>Oracle Security requires temporary Access Code to be changed each day</a:t>
            </a:r>
          </a:p>
          <a:p>
            <a:r>
              <a:rPr lang="en-US" sz="2000" b="1" dirty="0"/>
              <a:t>Suppliers</a:t>
            </a:r>
            <a:r>
              <a:rPr lang="en-US" sz="2000" dirty="0"/>
              <a:t> not permitted to use personal devices for check in</a:t>
            </a:r>
          </a:p>
        </p:txBody>
      </p:sp>
      <p:sp>
        <p:nvSpPr>
          <p:cNvPr id="7" name="Text Placeholder 6"/>
          <p:cNvSpPr>
            <a:spLocks noGrp="1"/>
          </p:cNvSpPr>
          <p:nvPr>
            <p:ph type="body" sz="quarter" idx="3"/>
          </p:nvPr>
        </p:nvSpPr>
        <p:spPr>
          <a:xfrm>
            <a:off x="6243764" y="702606"/>
            <a:ext cx="5413248" cy="762000"/>
          </a:xfrm>
        </p:spPr>
        <p:txBody>
          <a:bodyPr/>
          <a:lstStyle/>
          <a:p>
            <a:r>
              <a:rPr lang="en-US" dirty="0"/>
              <a:t>What’s Next?</a:t>
            </a:r>
          </a:p>
        </p:txBody>
      </p:sp>
      <p:sp>
        <p:nvSpPr>
          <p:cNvPr id="15" name="Content Placeholder 14"/>
          <p:cNvSpPr>
            <a:spLocks noGrp="1"/>
          </p:cNvSpPr>
          <p:nvPr>
            <p:ph sz="quarter" idx="4"/>
          </p:nvPr>
        </p:nvSpPr>
        <p:spPr>
          <a:xfrm>
            <a:off x="6243764" y="1540806"/>
            <a:ext cx="5413248" cy="4364048"/>
          </a:xfrm>
        </p:spPr>
        <p:txBody>
          <a:bodyPr/>
          <a:lstStyle/>
          <a:p>
            <a:r>
              <a:rPr lang="en-US" sz="2400" b="1" dirty="0"/>
              <a:t>Dynamic badge print</a:t>
            </a:r>
            <a:r>
              <a:rPr lang="en-US" sz="1800" b="1" i="1" dirty="0"/>
              <a:t>    </a:t>
            </a:r>
            <a:r>
              <a:rPr lang="en-US" sz="1800" b="1" i="1" dirty="0">
                <a:solidFill>
                  <a:schemeClr val="accent3"/>
                </a:solidFill>
              </a:rPr>
              <a:t>Coming Winter 2016 </a:t>
            </a:r>
            <a:br>
              <a:rPr lang="en-US" sz="2400" b="1" dirty="0"/>
            </a:br>
            <a:r>
              <a:rPr lang="en-US" sz="2000" dirty="0"/>
              <a:t>print badge upon check in using App</a:t>
            </a:r>
            <a:endParaRPr lang="en-US" sz="2000" b="1" dirty="0">
              <a:solidFill>
                <a:schemeClr val="accent3"/>
              </a:solidFill>
            </a:endParaRPr>
          </a:p>
          <a:p>
            <a:pPr lvl="1"/>
            <a:r>
              <a:rPr lang="en-US" sz="2000" b="1" dirty="0"/>
              <a:t>Requirement</a:t>
            </a:r>
            <a:r>
              <a:rPr lang="en-US" sz="2000" dirty="0"/>
              <a:t>: Wireless printer </a:t>
            </a:r>
            <a:br>
              <a:rPr lang="en-US" sz="2000" dirty="0"/>
            </a:br>
            <a:r>
              <a:rPr lang="en-US" sz="1400" b="1" dirty="0"/>
              <a:t>Recommendations</a:t>
            </a:r>
            <a:r>
              <a:rPr lang="en-US" sz="1400" dirty="0"/>
              <a:t>: Any Apple approved wireless</a:t>
            </a:r>
            <a:br>
              <a:rPr lang="en-US" sz="1400" dirty="0"/>
            </a:br>
            <a:r>
              <a:rPr lang="en-US" sz="1400" dirty="0"/>
              <a:t>printer with “</a:t>
            </a:r>
            <a:r>
              <a:rPr lang="en-US" sz="1400" dirty="0" err="1"/>
              <a:t>AirPrint</a:t>
            </a:r>
            <a:r>
              <a:rPr lang="en-US" sz="1400" dirty="0"/>
              <a:t>” is good best practice.  </a:t>
            </a:r>
            <a:br>
              <a:rPr lang="en-US" sz="1400" dirty="0"/>
            </a:br>
            <a:br>
              <a:rPr lang="en-US" sz="1400" dirty="0"/>
            </a:br>
            <a:r>
              <a:rPr lang="en-US" sz="1200" dirty="0"/>
              <a:t>Although Certain is not dictating the specific </a:t>
            </a:r>
            <a:br>
              <a:rPr lang="en-US" sz="1200" dirty="0"/>
            </a:br>
            <a:r>
              <a:rPr lang="en-US" sz="1200" dirty="0"/>
              <a:t>printer, Certain developed and tested using the following wireless printers: Brother QL-710W, Brother QL-720NW and Zebra GK/GX 420D</a:t>
            </a:r>
            <a:endParaRPr lang="en-US" sz="2000" dirty="0"/>
          </a:p>
          <a:p>
            <a:pPr>
              <a:buNone/>
            </a:pPr>
            <a:r>
              <a:rPr lang="en-US" sz="2400" dirty="0"/>
              <a:t>Future Phases:</a:t>
            </a:r>
          </a:p>
          <a:p>
            <a:pPr lvl="1"/>
            <a:r>
              <a:rPr lang="en-US" sz="2000" b="1" dirty="0"/>
              <a:t>Android and Windows10 device require future review and approval by Oracle Security</a:t>
            </a:r>
            <a:br>
              <a:rPr lang="en-US" sz="2000" b="1" dirty="0"/>
            </a:br>
            <a:r>
              <a:rPr lang="en-US" sz="2000" dirty="0"/>
              <a:t> </a:t>
            </a:r>
            <a:r>
              <a:rPr lang="en-US" sz="1600" dirty="0"/>
              <a:t>dependant on device security enhancements</a:t>
            </a:r>
          </a:p>
          <a:p>
            <a:pPr lvl="1"/>
            <a:r>
              <a:rPr lang="en-US" sz="2000" b="1" dirty="0"/>
              <a:t>Session Scanning</a:t>
            </a:r>
            <a:endParaRPr lang="en-US" sz="2400" dirty="0"/>
          </a:p>
        </p:txBody>
      </p:sp>
      <p:sp>
        <p:nvSpPr>
          <p:cNvPr id="7172" name="Rectangle 4"/>
          <p:cNvSpPr>
            <a:spLocks/>
          </p:cNvSpPr>
          <p:nvPr/>
        </p:nvSpPr>
        <p:spPr bwMode="auto">
          <a:xfrm>
            <a:off x="11614833" y="6585307"/>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49198599-024A-42B6-9996-BFC3DA6C82C8}" type="slidenum">
              <a:rPr lang="en-US" sz="800">
                <a:solidFill>
                  <a:srgbClr val="9F9F9F"/>
                </a:solidFill>
                <a:latin typeface="Calibri" pitchFamily="34" charset="0"/>
                <a:ea typeface="Calibri" pitchFamily="34" charset="0"/>
                <a:cs typeface="Calibri" pitchFamily="34" charset="0"/>
                <a:sym typeface="Calibri" pitchFamily="34" charset="0"/>
              </a:rPr>
              <a:pPr algn="r"/>
              <a:t>32</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0477205" y="2270517"/>
            <a:ext cx="813885" cy="9298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C51EAA63-D034-42AE-91FA-B13B9518C7BE}" type="slidenum">
              <a:rPr lang="en-US" smtClean="0"/>
              <a:pPr/>
              <a:t>32</a:t>
            </a:fld>
            <a:endParaRPr lang="en-US" dirty="0"/>
          </a:p>
        </p:txBody>
      </p:sp>
    </p:spTree>
  </p:cSld>
  <p:clrMapOvr>
    <a:masterClrMapping/>
  </p:clrMapOvr>
  <p:transition spd="med">
    <p:dissolve/>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a:buNone/>
            </a:pPr>
            <a:r>
              <a:rPr lang="en-US" b="1" dirty="0">
                <a:solidFill>
                  <a:schemeClr val="accent2"/>
                </a:solidFill>
              </a:rPr>
              <a:t>Pre-Event</a:t>
            </a:r>
          </a:p>
          <a:p>
            <a:r>
              <a:rPr lang="en-US" sz="2200" dirty="0">
                <a:hlinkClick r:id="rId2"/>
              </a:rPr>
              <a:t>Guidelines for Suppliers helping with physical marketing events.pdf</a:t>
            </a:r>
            <a:endParaRPr lang="en-US" sz="2200" dirty="0"/>
          </a:p>
        </p:txBody>
      </p:sp>
      <p:sp>
        <p:nvSpPr>
          <p:cNvPr id="3" name="Content Placeholder 2"/>
          <p:cNvSpPr>
            <a:spLocks noGrp="1"/>
          </p:cNvSpPr>
          <p:nvPr>
            <p:ph sz="half" idx="2"/>
          </p:nvPr>
        </p:nvSpPr>
        <p:spPr/>
        <p:txBody>
          <a:bodyPr/>
          <a:lstStyle/>
          <a:p>
            <a:pPr>
              <a:buNone/>
            </a:pPr>
            <a:r>
              <a:rPr lang="en-US" b="1" dirty="0">
                <a:solidFill>
                  <a:schemeClr val="accent2"/>
                </a:solidFill>
              </a:rPr>
              <a:t>Onsite</a:t>
            </a:r>
          </a:p>
          <a:p>
            <a:r>
              <a:rPr lang="en-US" sz="2000" dirty="0">
                <a:hlinkClick r:id="rId3"/>
              </a:rPr>
              <a:t>Certain Check In App QUICK REFERENCES:</a:t>
            </a:r>
            <a:endParaRPr lang="en-US" sz="2000" dirty="0"/>
          </a:p>
          <a:p>
            <a:pPr lvl="1"/>
            <a:r>
              <a:rPr lang="en-US" sz="1800" dirty="0"/>
              <a:t>Onsite App Usage.pptx</a:t>
            </a:r>
          </a:p>
          <a:p>
            <a:pPr lvl="1"/>
            <a:r>
              <a:rPr lang="en-US" sz="1800" dirty="0"/>
              <a:t>Onsite Security Action Plan.pptx</a:t>
            </a:r>
          </a:p>
          <a:p>
            <a:r>
              <a:rPr lang="en-US" sz="2000" dirty="0">
                <a:hlinkClick r:id="rId4"/>
              </a:rPr>
              <a:t>Onsite Event Management</a:t>
            </a:r>
            <a:r>
              <a:rPr lang="en-US" sz="2000" dirty="0"/>
              <a:t>:</a:t>
            </a:r>
          </a:p>
          <a:p>
            <a:pPr lvl="1"/>
            <a:r>
              <a:rPr lang="en-US" sz="1600" dirty="0">
                <a:hlinkClick r:id="rId5"/>
              </a:rPr>
              <a:t>Badging</a:t>
            </a:r>
            <a:endParaRPr lang="en-US" sz="1600" dirty="0"/>
          </a:p>
          <a:p>
            <a:pPr lvl="1"/>
            <a:r>
              <a:rPr lang="en-US" sz="1600" dirty="0"/>
              <a:t>To Do list</a:t>
            </a:r>
          </a:p>
          <a:p>
            <a:pPr lvl="1"/>
            <a:r>
              <a:rPr lang="en-US" sz="1600" dirty="0"/>
              <a:t>Manually updating records</a:t>
            </a:r>
          </a:p>
          <a:p>
            <a:pPr lvl="1"/>
            <a:r>
              <a:rPr lang="en-US" sz="1600" dirty="0"/>
              <a:t>Walk In Management</a:t>
            </a:r>
          </a:p>
          <a:p>
            <a:pPr lvl="1"/>
            <a:r>
              <a:rPr lang="en-US" sz="1600" dirty="0"/>
              <a:t>Adding Lead notes</a:t>
            </a:r>
          </a:p>
        </p:txBody>
      </p:sp>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33</a:t>
            </a:fld>
            <a:endParaRPr lang="en-US" dirty="0"/>
          </a:p>
        </p:txBody>
      </p:sp>
      <p:sp>
        <p:nvSpPr>
          <p:cNvPr id="9" name="Content Placeholder 8"/>
          <p:cNvSpPr>
            <a:spLocks noGrp="1"/>
          </p:cNvSpPr>
          <p:nvPr>
            <p:ph sz="half" idx="13"/>
          </p:nvPr>
        </p:nvSpPr>
        <p:spPr/>
        <p:txBody>
          <a:bodyPr/>
          <a:lstStyle/>
          <a:p>
            <a:pPr>
              <a:buNone/>
            </a:pPr>
            <a:r>
              <a:rPr lang="en-US" b="1" dirty="0">
                <a:solidFill>
                  <a:schemeClr val="accent2"/>
                </a:solidFill>
              </a:rPr>
              <a:t>Post Event</a:t>
            </a:r>
          </a:p>
          <a:p>
            <a:r>
              <a:rPr lang="en-US" sz="2000" dirty="0"/>
              <a:t>Confirm all Registration Status are in appropriate final status:</a:t>
            </a:r>
          </a:p>
          <a:p>
            <a:pPr lvl="1"/>
            <a:r>
              <a:rPr lang="en-US" sz="1800" dirty="0"/>
              <a:t>O_Attended</a:t>
            </a:r>
          </a:p>
          <a:p>
            <a:pPr lvl="1"/>
            <a:r>
              <a:rPr lang="en-US" sz="1800" dirty="0"/>
              <a:t>O_Walk In</a:t>
            </a:r>
          </a:p>
          <a:p>
            <a:pPr lvl="1"/>
            <a:r>
              <a:rPr lang="en-US" sz="1800" dirty="0" err="1"/>
              <a:t>O_No</a:t>
            </a:r>
            <a:r>
              <a:rPr lang="en-US" sz="1800" dirty="0"/>
              <a:t> Show</a:t>
            </a:r>
          </a:p>
          <a:p>
            <a:r>
              <a:rPr lang="en-US" sz="2000" b="1" dirty="0">
                <a:hlinkClick r:id="rId6"/>
              </a:rPr>
              <a:t>Reporting</a:t>
            </a:r>
            <a:r>
              <a:rPr lang="en-US" sz="2000" dirty="0">
                <a:hlinkClick r:id="rId6"/>
              </a:rPr>
              <a:t>: Events, Contacts, Responses from all Marketing Systems-CXD Analytics</a:t>
            </a:r>
            <a:endParaRPr lang="en-US" sz="2000" dirty="0"/>
          </a:p>
        </p:txBody>
      </p:sp>
      <p:sp>
        <p:nvSpPr>
          <p:cNvPr id="8" name="Title 7"/>
          <p:cNvSpPr>
            <a:spLocks noGrp="1"/>
          </p:cNvSpPr>
          <p:nvPr>
            <p:ph type="title"/>
          </p:nvPr>
        </p:nvSpPr>
        <p:spPr/>
        <p:txBody>
          <a:bodyPr/>
          <a:lstStyle/>
          <a:p>
            <a:r>
              <a:rPr lang="en-US" dirty="0"/>
              <a:t>Resources</a:t>
            </a: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p:cNvSpPr>
          <p:nvPr/>
        </p:nvSpPr>
        <p:spPr bwMode="auto">
          <a:xfrm>
            <a:off x="5414432" y="4495801"/>
            <a:ext cx="3436448" cy="258763"/>
          </a:xfrm>
          <a:prstGeom prst="rect">
            <a:avLst/>
          </a:prstGeom>
          <a:noFill/>
          <a:ln w="12700" cap="flat" cmpd="sng">
            <a:noFill/>
            <a:prstDash val="solid"/>
            <a:miter lim="400000"/>
            <a:headEnd type="none" w="med" len="med"/>
            <a:tailEnd type="none" w="med" len="med"/>
          </a:ln>
          <a:effectLst/>
        </p:spPr>
        <p:txBody>
          <a:bodyPr lIns="0" tIns="0" rIns="0" bIns="0">
            <a:spAutoFit/>
          </a:bodyPr>
          <a:lstStyle/>
          <a:p>
            <a:pPr>
              <a:lnSpc>
                <a:spcPct val="90000"/>
              </a:lnSpc>
            </a:pPr>
            <a:r>
              <a:rPr lang="en-US">
                <a:solidFill>
                  <a:srgbClr val="FFFFFF"/>
                </a:solidFill>
                <a:latin typeface="Arial" pitchFamily="34" charset="0"/>
                <a:cs typeface="Arial" pitchFamily="34" charset="0"/>
                <a:sym typeface="Arial" pitchFamily="34" charset="0"/>
              </a:rPr>
              <a:t>Appendix</a:t>
            </a:r>
          </a:p>
        </p:txBody>
      </p:sp>
    </p:spTree>
  </p:cSld>
  <p:clrMapOvr>
    <a:masterClrMapping/>
  </p:clrMapOvr>
  <p:transition spd="med">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4338" name="Rectangle 2"/>
          <p:cNvSpPr>
            <a:spLocks noGrp="1" noChangeArrowheads="1"/>
          </p:cNvSpPr>
          <p:nvPr>
            <p:ph type="title"/>
          </p:nvPr>
        </p:nvSpPr>
        <p:spPr>
          <a:xfrm>
            <a:off x="6219770" y="406400"/>
            <a:ext cx="5437241" cy="889000"/>
          </a:xfrm>
        </p:spPr>
        <p:txBody>
          <a:bodyPr/>
          <a:lstStyle/>
          <a:p>
            <a:pPr defTabSz="849313"/>
            <a:r>
              <a:rPr lang="en-US" sz="3300" dirty="0"/>
              <a:t>iPad Device Installation</a:t>
            </a:r>
            <a:br>
              <a:rPr lang="en-US" sz="3300" dirty="0"/>
            </a:br>
            <a:endParaRPr lang="en-US" sz="3300" dirty="0"/>
          </a:p>
        </p:txBody>
      </p:sp>
      <p:sp>
        <p:nvSpPr>
          <p:cNvPr id="14339" name="Rectangle 3"/>
          <p:cNvSpPr>
            <a:spLocks noGrp="1" noChangeArrowheads="1"/>
          </p:cNvSpPr>
          <p:nvPr>
            <p:ph type="body" sz="half" idx="1"/>
          </p:nvPr>
        </p:nvSpPr>
        <p:spPr>
          <a:xfrm>
            <a:off x="530640" y="1522414"/>
            <a:ext cx="5185652" cy="4421187"/>
          </a:xfrm>
        </p:spPr>
        <p:txBody>
          <a:bodyPr/>
          <a:lstStyle/>
          <a:p>
            <a:pPr>
              <a:buSzTx/>
              <a:buFont typeface="Arial" pitchFamily="34" charset="0"/>
              <a:buNone/>
            </a:pPr>
            <a:r>
              <a:rPr lang="en-US" sz="2400" b="1" dirty="0"/>
              <a:t>Apple </a:t>
            </a:r>
            <a:r>
              <a:rPr lang="en-US" sz="2400" b="1" dirty="0" err="1"/>
              <a:t>iStore</a:t>
            </a:r>
            <a:endParaRPr lang="en-US" sz="2400" b="1" dirty="0"/>
          </a:p>
          <a:p>
            <a:r>
              <a:rPr lang="en-US" sz="2000" dirty="0"/>
              <a:t>Via Direct Link </a:t>
            </a:r>
            <a:r>
              <a:rPr lang="en-US" sz="1800" u="sng" dirty="0">
                <a:solidFill>
                  <a:srgbClr val="0000FF"/>
                </a:solidFill>
                <a:hlinkClick r:id="rId3"/>
              </a:rPr>
              <a:t>http://itunes.com/apps/certaincheckin</a:t>
            </a:r>
            <a:endParaRPr lang="en-US" sz="1800" b="1" dirty="0"/>
          </a:p>
          <a:p>
            <a:r>
              <a:rPr lang="en-US" sz="2000" dirty="0"/>
              <a:t>Via Search for </a:t>
            </a:r>
            <a:r>
              <a:rPr lang="en-US" sz="2000" b="1" dirty="0"/>
              <a:t>Certain Inc</a:t>
            </a:r>
            <a:r>
              <a:rPr lang="en-US" sz="2000" dirty="0"/>
              <a:t>.</a:t>
            </a:r>
          </a:p>
          <a:p>
            <a:pPr lvl="1">
              <a:spcBef>
                <a:spcPts val="1200"/>
              </a:spcBef>
            </a:pPr>
            <a:r>
              <a:rPr lang="en-US" sz="2000" dirty="0"/>
              <a:t>Locate </a:t>
            </a:r>
            <a:r>
              <a:rPr lang="en-US" sz="2000" b="1" dirty="0"/>
              <a:t>Certain Check-In</a:t>
            </a:r>
            <a:br>
              <a:rPr lang="en-US" sz="2000" b="1" dirty="0"/>
            </a:br>
            <a:r>
              <a:rPr lang="en-US" sz="1600" i="1" u="sng" dirty="0">
                <a:solidFill>
                  <a:srgbClr val="A6A6A6"/>
                </a:solidFill>
              </a:rPr>
              <a:t>Do not</a:t>
            </a:r>
            <a:r>
              <a:rPr lang="en-US" sz="1600" i="1" dirty="0">
                <a:solidFill>
                  <a:srgbClr val="A6A6A6"/>
                </a:solidFill>
              </a:rPr>
              <a:t> be confused by Check In </a:t>
            </a:r>
            <a:r>
              <a:rPr lang="en-US" sz="1600" i="1" u="sng" dirty="0">
                <a:solidFill>
                  <a:srgbClr val="A6A6A6"/>
                </a:solidFill>
              </a:rPr>
              <a:t>Easy</a:t>
            </a:r>
            <a:r>
              <a:rPr lang="en-US" sz="1600" i="1" dirty="0">
                <a:solidFill>
                  <a:srgbClr val="A6A6A6"/>
                </a:solidFill>
              </a:rPr>
              <a:t> App</a:t>
            </a:r>
            <a:endParaRPr lang="en-US" sz="1800" i="1" dirty="0">
              <a:solidFill>
                <a:srgbClr val="A6A6A6"/>
              </a:solidFill>
            </a:endParaRPr>
          </a:p>
          <a:p>
            <a:r>
              <a:rPr lang="en-US" sz="2000" dirty="0"/>
              <a:t>When download completes, </a:t>
            </a:r>
            <a:br>
              <a:rPr lang="en-US" sz="2000" dirty="0"/>
            </a:br>
            <a:r>
              <a:rPr lang="en-US" sz="2000" b="1" dirty="0"/>
              <a:t>Certain Check In </a:t>
            </a:r>
            <a:r>
              <a:rPr lang="en-US" sz="2000" dirty="0"/>
              <a:t>icon visible</a:t>
            </a:r>
          </a:p>
          <a:p>
            <a:r>
              <a:rPr lang="en-US" sz="2000" dirty="0"/>
              <a:t>Domain URL = </a:t>
            </a:r>
            <a:r>
              <a:rPr lang="en-US" sz="2000" dirty="0">
                <a:hlinkClick r:id="rId4"/>
              </a:rPr>
              <a:t>https://eventreg.oracle.com/</a:t>
            </a:r>
            <a:endParaRPr lang="en-US" sz="2000" dirty="0"/>
          </a:p>
          <a:p>
            <a:r>
              <a:rPr lang="en-US" sz="2000" dirty="0"/>
              <a:t>Suppliers must uninstall app after event</a:t>
            </a:r>
            <a:br>
              <a:rPr lang="en-US" sz="2000" dirty="0"/>
            </a:br>
            <a:endParaRPr lang="en-US" sz="1200" b="1" dirty="0"/>
          </a:p>
          <a:p>
            <a:pPr>
              <a:buSzTx/>
              <a:buFont typeface="Arial" pitchFamily="34" charset="0"/>
              <a:buNone/>
            </a:pPr>
            <a:br>
              <a:rPr lang="en-US" sz="2400" dirty="0"/>
            </a:br>
            <a:endParaRPr lang="en-US" sz="2400" dirty="0"/>
          </a:p>
        </p:txBody>
      </p:sp>
      <p:sp>
        <p:nvSpPr>
          <p:cNvPr id="14340" name="Rectangle 4"/>
          <p:cNvSpPr>
            <a:spLocks/>
          </p:cNvSpPr>
          <p:nvPr/>
        </p:nvSpPr>
        <p:spPr bwMode="auto">
          <a:xfrm>
            <a:off x="11563537" y="6585307"/>
            <a:ext cx="102592"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6CADF3F6-86AD-4A63-844F-A42522129AFB}" type="slidenum">
              <a:rPr lang="en-US" sz="800">
                <a:solidFill>
                  <a:srgbClr val="9F9F9F"/>
                </a:solidFill>
                <a:latin typeface="Calibri" pitchFamily="34" charset="0"/>
                <a:ea typeface="Calibri" pitchFamily="34" charset="0"/>
                <a:cs typeface="Calibri" pitchFamily="34" charset="0"/>
                <a:sym typeface="Calibri" pitchFamily="34" charset="0"/>
              </a:rPr>
              <a:pPr algn="r"/>
              <a:t>4</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grpSp>
        <p:nvGrpSpPr>
          <p:cNvPr id="3" name="Group 14"/>
          <p:cNvGrpSpPr>
            <a:grpSpLocks/>
          </p:cNvGrpSpPr>
          <p:nvPr/>
        </p:nvGrpSpPr>
        <p:grpSpPr bwMode="auto">
          <a:xfrm>
            <a:off x="4443645" y="3333574"/>
            <a:ext cx="337583" cy="337319"/>
            <a:chOff x="0" y="0"/>
            <a:chExt cx="457202" cy="457200"/>
          </a:xfrm>
        </p:grpSpPr>
        <p:pic>
          <p:nvPicPr>
            <p:cNvPr id="14351" name="Picture 15" descr="C:\Users\dlindgre\AppData\Local\Microsoft\Windows\Temporary Internet Files\Content.Outlook\A0OUN5QG\IMG_0408.PNG"/>
            <p:cNvPicPr>
              <a:picLocks noChangeAspect="1"/>
            </p:cNvPicPr>
            <p:nvPr/>
          </p:nvPicPr>
          <p:blipFill>
            <a:blip r:embed="rId5" cstate="print"/>
            <a:srcRect l="4166" t="9999" r="87500" b="78888"/>
            <a:stretch>
              <a:fillRect/>
            </a:stretch>
          </p:blipFill>
          <p:spPr bwMode="auto">
            <a:xfrm>
              <a:off x="50799" y="33867"/>
              <a:ext cx="381002" cy="381002"/>
            </a:xfrm>
            <a:prstGeom prst="rect">
              <a:avLst/>
            </a:prstGeom>
            <a:noFill/>
            <a:ln w="12700" cap="flat" cmpd="sng">
              <a:noFill/>
              <a:prstDash val="solid"/>
              <a:miter lim="400000"/>
              <a:headEnd type="none" w="med" len="med"/>
              <a:tailEnd type="none" w="med" len="med"/>
            </a:ln>
            <a:effectLst/>
          </p:spPr>
        </p:pic>
        <p:pic>
          <p:nvPicPr>
            <p:cNvPr id="14352" name="Picture 16" descr="C:\Users\dlindgre\AppData\Local\Microsoft\Windows\Temporary Internet Files\Content.IE5\F7UBEHW6\150px-ProhibitionSign2.svg[1].png"/>
            <p:cNvPicPr>
              <a:picLocks noChangeAspect="1"/>
            </p:cNvPicPr>
            <p:nvPr/>
          </p:nvPicPr>
          <p:blipFill>
            <a:blip r:embed="rId6" cstate="print"/>
            <a:srcRect/>
            <a:stretch>
              <a:fillRect/>
            </a:stretch>
          </p:blipFill>
          <p:spPr bwMode="auto">
            <a:xfrm>
              <a:off x="0" y="0"/>
              <a:ext cx="457202" cy="457200"/>
            </a:xfrm>
            <a:prstGeom prst="rect">
              <a:avLst/>
            </a:prstGeom>
            <a:noFill/>
            <a:ln w="12700" cap="flat" cmpd="sng">
              <a:noFill/>
              <a:prstDash val="solid"/>
              <a:miter lim="400000"/>
              <a:headEnd type="none" w="med" len="med"/>
              <a:tailEnd type="none" w="med" len="med"/>
            </a:ln>
            <a:effectLst/>
          </p:spPr>
        </p:pic>
      </p:grpSp>
      <p:sp>
        <p:nvSpPr>
          <p:cNvPr id="19" name="TextBox 18"/>
          <p:cNvSpPr txBox="1"/>
          <p:nvPr/>
        </p:nvSpPr>
        <p:spPr>
          <a:xfrm>
            <a:off x="6219770" y="916450"/>
            <a:ext cx="3301752" cy="670386"/>
          </a:xfrm>
          <a:prstGeom prst="rect">
            <a:avLst/>
          </a:prstGeom>
          <a:noFill/>
        </p:spPr>
        <p:txBody>
          <a:bodyPr wrap="none" lIns="0" tIns="0" rIns="0" bIns="0" rtlCol="0">
            <a:noAutofit/>
          </a:bodyPr>
          <a:lstStyle/>
          <a:p>
            <a:pPr>
              <a:lnSpc>
                <a:spcPct val="90000"/>
              </a:lnSpc>
            </a:pPr>
            <a:r>
              <a:rPr lang="en-US" sz="2000" i="1" dirty="0">
                <a:solidFill>
                  <a:schemeClr val="accent1"/>
                </a:solidFill>
              </a:rPr>
              <a:t>Oracle Privacy &amp; Security (CSARB) approved for Apple </a:t>
            </a:r>
          </a:p>
          <a:p>
            <a:pPr>
              <a:lnSpc>
                <a:spcPct val="90000"/>
              </a:lnSpc>
            </a:pPr>
            <a:r>
              <a:rPr lang="en-US" sz="2000" i="1" dirty="0">
                <a:solidFill>
                  <a:schemeClr val="accent1"/>
                </a:solidFill>
              </a:rPr>
              <a:t>devices ONLY</a:t>
            </a:r>
          </a:p>
        </p:txBody>
      </p:sp>
      <p:sp>
        <p:nvSpPr>
          <p:cNvPr id="20" name="Slide Number Placeholder 19"/>
          <p:cNvSpPr>
            <a:spLocks noGrp="1"/>
          </p:cNvSpPr>
          <p:nvPr>
            <p:ph type="sldNum" sz="quarter" idx="12"/>
          </p:nvPr>
        </p:nvSpPr>
        <p:spPr/>
        <p:txBody>
          <a:bodyPr/>
          <a:lstStyle/>
          <a:p>
            <a:fld id="{C51EAA63-D034-42AE-91FA-B13B9518C7BE}" type="slidenum">
              <a:rPr lang="en-US" smtClean="0"/>
              <a:pPr/>
              <a:t>4</a:t>
            </a:fld>
            <a:endParaRPr lang="en-US" dirty="0"/>
          </a:p>
        </p:txBody>
      </p:sp>
      <p:sp>
        <p:nvSpPr>
          <p:cNvPr id="21" name="Footer Placeholder 20"/>
          <p:cNvSpPr>
            <a:spLocks noGrp="1"/>
          </p:cNvSpPr>
          <p:nvPr>
            <p:ph type="ftr" sz="quarter" idx="11"/>
          </p:nvPr>
        </p:nvSpPr>
        <p:spPr/>
        <p:txBody>
          <a:bodyPr/>
          <a:lstStyle/>
          <a:p>
            <a:r>
              <a:rPr lang="en-US"/>
              <a:t>Confidential – Oracle Internal</a:t>
            </a:r>
            <a:endParaRPr lang="en-US" dirty="0"/>
          </a:p>
        </p:txBody>
      </p:sp>
      <p:grpSp>
        <p:nvGrpSpPr>
          <p:cNvPr id="26" name="Group 25"/>
          <p:cNvGrpSpPr/>
          <p:nvPr/>
        </p:nvGrpSpPr>
        <p:grpSpPr>
          <a:xfrm>
            <a:off x="5968709" y="1724079"/>
            <a:ext cx="5401721" cy="3803650"/>
            <a:chOff x="5968709" y="1724079"/>
            <a:chExt cx="5401721" cy="3803650"/>
          </a:xfrm>
        </p:grpSpPr>
        <p:pic>
          <p:nvPicPr>
            <p:cNvPr id="14343" name="Picture 7" descr="Photos, screen captures, graphics can be inserted in a white mobile phone and tablet"/>
            <p:cNvPicPr>
              <a:picLocks noChangeAspect="1"/>
            </p:cNvPicPr>
            <p:nvPr/>
          </p:nvPicPr>
          <p:blipFill>
            <a:blip r:embed="rId7" cstate="print"/>
            <a:srcRect/>
            <a:stretch>
              <a:fillRect/>
            </a:stretch>
          </p:blipFill>
          <p:spPr bwMode="auto">
            <a:xfrm>
              <a:off x="5968709" y="1724079"/>
              <a:ext cx="5401721" cy="3803650"/>
            </a:xfrm>
            <a:prstGeom prst="rect">
              <a:avLst/>
            </a:prstGeom>
            <a:noFill/>
            <a:ln w="12700" cap="flat" cmpd="sng">
              <a:noFill/>
              <a:prstDash val="solid"/>
              <a:miter lim="400000"/>
              <a:headEnd type="none" w="med" len="med"/>
              <a:tailEnd type="none" w="med" len="med"/>
            </a:ln>
            <a:effectLst/>
          </p:spPr>
        </p:pic>
        <p:pic>
          <p:nvPicPr>
            <p:cNvPr id="14344" name="Picture 8" descr="C:\Users\dlindgre\AppData\Local\Microsoft\Windows\Temporary Internet Files\Content.Outlook\A0OUN5QG\IMG_0408.PNG"/>
            <p:cNvPicPr>
              <a:picLocks noChangeAspect="1"/>
            </p:cNvPicPr>
            <p:nvPr/>
          </p:nvPicPr>
          <p:blipFill>
            <a:blip r:embed="rId5" cstate="print"/>
            <a:srcRect b="90195"/>
            <a:stretch>
              <a:fillRect/>
            </a:stretch>
          </p:blipFill>
          <p:spPr bwMode="auto">
            <a:xfrm>
              <a:off x="6219770" y="2076950"/>
              <a:ext cx="4872142" cy="352872"/>
            </a:xfrm>
            <a:prstGeom prst="rect">
              <a:avLst/>
            </a:prstGeom>
            <a:noFill/>
            <a:ln w="12700" cap="flat" cmpd="sng">
              <a:noFill/>
              <a:prstDash val="solid"/>
              <a:miter lim="400000"/>
              <a:headEnd type="none" w="med" len="med"/>
              <a:tailEnd type="none" w="med" len="med"/>
            </a:ln>
            <a:effectLst/>
          </p:spPr>
        </p:pic>
        <p:pic>
          <p:nvPicPr>
            <p:cNvPr id="14345" name="Picture 9" descr="C:\Users\dlindgre\AppData\Local\Microsoft\Windows\Temporary Internet Files\Content.Outlook\A0OUN5QG\IMG_0408.PNG"/>
            <p:cNvPicPr>
              <a:picLocks noChangeAspect="1"/>
            </p:cNvPicPr>
            <p:nvPr/>
          </p:nvPicPr>
          <p:blipFill>
            <a:blip r:embed="rId5" cstate="print"/>
            <a:srcRect t="92157"/>
            <a:stretch>
              <a:fillRect/>
            </a:stretch>
          </p:blipFill>
          <p:spPr bwMode="auto">
            <a:xfrm>
              <a:off x="6219770" y="4899912"/>
              <a:ext cx="4872142" cy="282297"/>
            </a:xfrm>
            <a:prstGeom prst="rect">
              <a:avLst/>
            </a:prstGeom>
            <a:noFill/>
            <a:ln w="12700" cap="flat" cmpd="sng">
              <a:noFill/>
              <a:prstDash val="solid"/>
              <a:miter lim="400000"/>
              <a:headEnd type="none" w="med" len="med"/>
              <a:tailEnd type="none" w="med" len="med"/>
            </a:ln>
            <a:effectLst/>
          </p:spPr>
        </p:pic>
        <p:sp>
          <p:nvSpPr>
            <p:cNvPr id="14346" name="Rectangle 10"/>
            <p:cNvSpPr>
              <a:spLocks/>
            </p:cNvSpPr>
            <p:nvPr/>
          </p:nvSpPr>
          <p:spPr bwMode="auto">
            <a:xfrm>
              <a:off x="6219771" y="2398455"/>
              <a:ext cx="4872139" cy="2540667"/>
            </a:xfrm>
            <a:prstGeom prst="rect">
              <a:avLst/>
            </a:prstGeom>
            <a:solidFill>
              <a:srgbClr val="FFFFFF"/>
            </a:solidFill>
            <a:ln w="19050" cap="flat" cmpd="sng">
              <a:solidFill>
                <a:srgbClr val="FFFFFF"/>
              </a:solidFill>
              <a:prstDash val="solid"/>
              <a:miter lim="800000"/>
              <a:headEnd type="none" w="med" len="med"/>
              <a:tailEnd type="none" w="med" len="med"/>
            </a:ln>
            <a:effectLst/>
          </p:spPr>
          <p:txBody>
            <a:bodyPr lIns="45719" tIns="45719" rIns="45719" bIns="45719" anchor="ctr"/>
            <a:lstStyle/>
            <a:p>
              <a:pPr algn="ctr">
                <a:lnSpc>
                  <a:spcPct val="90000"/>
                </a:lnSpc>
              </a:pPr>
              <a:endParaRPr lang="en-US">
                <a:solidFill>
                  <a:srgbClr val="FFFFFF"/>
                </a:solidFill>
                <a:latin typeface="Calibri" pitchFamily="34" charset="0"/>
                <a:ea typeface="Calibri" pitchFamily="34" charset="0"/>
                <a:cs typeface="Calibri" pitchFamily="34" charset="0"/>
                <a:sym typeface="Calibri" pitchFamily="34" charset="0"/>
              </a:endParaRPr>
            </a:p>
          </p:txBody>
        </p:sp>
        <p:pic>
          <p:nvPicPr>
            <p:cNvPr id="14347" name="Picture 11" descr="C:\Users\dlindgre\AppData\Local\Microsoft\Windows\Temporary Internet Files\Content.Outlook\A0OUN5QG\IMG_0407.PNG"/>
            <p:cNvPicPr>
              <a:picLocks noChangeAspect="1"/>
            </p:cNvPicPr>
            <p:nvPr/>
          </p:nvPicPr>
          <p:blipFill>
            <a:blip r:embed="rId8" cstate="print"/>
            <a:srcRect l="35548" t="8435" r="34224" b="51494"/>
            <a:stretch>
              <a:fillRect/>
            </a:stretch>
          </p:blipFill>
          <p:spPr bwMode="auto">
            <a:xfrm>
              <a:off x="8579457" y="2374929"/>
              <a:ext cx="1859772" cy="1819244"/>
            </a:xfrm>
            <a:prstGeom prst="rect">
              <a:avLst/>
            </a:prstGeom>
            <a:noFill/>
            <a:ln w="12700" cap="flat" cmpd="sng">
              <a:noFill/>
              <a:prstDash val="solid"/>
              <a:miter lim="400000"/>
              <a:headEnd type="none" w="med" len="med"/>
              <a:tailEnd type="none" w="med" len="med"/>
            </a:ln>
            <a:effectLst/>
          </p:spPr>
        </p:pic>
        <p:pic>
          <p:nvPicPr>
            <p:cNvPr id="14348" name="Picture 12" descr="C:\Users\dlindgre\AppData\Local\Microsoft\Windows\Temporary Internet Files\Content.IE5\F7UBEHW6\150px-ProhibitionSign2.svg[1].png"/>
            <p:cNvPicPr>
              <a:picLocks noChangeAspect="1"/>
            </p:cNvPicPr>
            <p:nvPr/>
          </p:nvPicPr>
          <p:blipFill>
            <a:blip r:embed="rId9" cstate="print"/>
            <a:srcRect/>
            <a:stretch>
              <a:fillRect/>
            </a:stretch>
          </p:blipFill>
          <p:spPr bwMode="auto">
            <a:xfrm>
              <a:off x="9127027" y="3863843"/>
              <a:ext cx="603696" cy="603382"/>
            </a:xfrm>
            <a:prstGeom prst="rect">
              <a:avLst/>
            </a:prstGeom>
            <a:noFill/>
            <a:ln w="12700" cap="flat" cmpd="sng">
              <a:noFill/>
              <a:prstDash val="solid"/>
              <a:miter lim="400000"/>
              <a:headEnd type="none" w="med" len="med"/>
              <a:tailEnd type="none" w="med" len="med"/>
            </a:ln>
            <a:effectLst/>
          </p:spPr>
        </p:pic>
        <p:pic>
          <p:nvPicPr>
            <p:cNvPr id="1028" name="Picture 4"/>
            <p:cNvPicPr>
              <a:picLocks noChangeAspect="1" noChangeArrowheads="1"/>
            </p:cNvPicPr>
            <p:nvPr/>
          </p:nvPicPr>
          <p:blipFill>
            <a:blip r:embed="rId10" cstate="print"/>
            <a:srcRect b="23169"/>
            <a:stretch>
              <a:fillRect/>
            </a:stretch>
          </p:blipFill>
          <p:spPr bwMode="auto">
            <a:xfrm>
              <a:off x="6648383" y="2454445"/>
              <a:ext cx="1899270" cy="1648428"/>
            </a:xfrm>
            <a:prstGeom prst="rect">
              <a:avLst/>
            </a:prstGeom>
            <a:noFill/>
            <a:ln w="9525">
              <a:noFill/>
              <a:miter lim="800000"/>
              <a:headEnd/>
              <a:tailEnd/>
            </a:ln>
          </p:spPr>
        </p:pic>
        <p:pic>
          <p:nvPicPr>
            <p:cNvPr id="1027" name="Picture 3"/>
            <p:cNvPicPr>
              <a:picLocks noChangeAspect="1" noChangeArrowheads="1"/>
            </p:cNvPicPr>
            <p:nvPr/>
          </p:nvPicPr>
          <p:blipFill>
            <a:blip r:embed="rId11" cstate="print"/>
            <a:srcRect l="10187" t="13104" r="7118" b="12118"/>
            <a:stretch>
              <a:fillRect/>
            </a:stretch>
          </p:blipFill>
          <p:spPr bwMode="auto">
            <a:xfrm>
              <a:off x="8191646" y="2608391"/>
              <a:ext cx="316250" cy="190468"/>
            </a:xfrm>
            <a:prstGeom prst="rect">
              <a:avLst/>
            </a:prstGeom>
            <a:noFill/>
            <a:ln w="9525">
              <a:noFill/>
              <a:miter lim="800000"/>
              <a:headEnd/>
              <a:tailEnd/>
            </a:ln>
          </p:spPr>
        </p:pic>
      </p:grpSp>
      <p:pic>
        <p:nvPicPr>
          <p:cNvPr id="25" name="Picture 4"/>
          <p:cNvPicPr>
            <a:picLocks noChangeAspect="1" noChangeArrowheads="1"/>
          </p:cNvPicPr>
          <p:nvPr/>
        </p:nvPicPr>
        <p:blipFill>
          <a:blip r:embed="rId10" cstate="print"/>
          <a:srcRect l="1323" t="1037" r="72915" b="76597"/>
          <a:stretch>
            <a:fillRect/>
          </a:stretch>
        </p:blipFill>
        <p:spPr bwMode="auto">
          <a:xfrm>
            <a:off x="3895474" y="3791760"/>
            <a:ext cx="489281" cy="479873"/>
          </a:xfrm>
          <a:prstGeom prst="rect">
            <a:avLst/>
          </a:prstGeom>
          <a:noFill/>
          <a:ln w="9525">
            <a:noFill/>
            <a:miter lim="800000"/>
            <a:headEnd/>
            <a:tailEnd/>
          </a:ln>
        </p:spPr>
      </p:pic>
      <p:pic>
        <p:nvPicPr>
          <p:cNvPr id="4" name="Picture 4" descr="C:\Users\dlindgre\AppData\Local\Microsoft\Windows\Temporary Internet Files\Content.IE5\DTLDMYUJ\Check_mark_23x20_02.svg[1].png"/>
          <p:cNvPicPr>
            <a:picLocks noChangeAspect="1" noChangeArrowheads="1"/>
          </p:cNvPicPr>
          <p:nvPr/>
        </p:nvPicPr>
        <p:blipFill>
          <a:blip r:embed="rId12" cstate="print">
            <a:duotone>
              <a:schemeClr val="accent1">
                <a:shade val="45000"/>
                <a:satMod val="135000"/>
              </a:schemeClr>
              <a:prstClr val="white"/>
            </a:duotone>
          </a:blip>
          <a:srcRect/>
          <a:stretch>
            <a:fillRect/>
          </a:stretch>
        </p:blipFill>
        <p:spPr bwMode="auto">
          <a:xfrm>
            <a:off x="7336854" y="3796221"/>
            <a:ext cx="768922" cy="728153"/>
          </a:xfrm>
          <a:prstGeom prst="rect">
            <a:avLst/>
          </a:prstGeom>
          <a:noFill/>
        </p:spPr>
      </p:pic>
      <p:sp>
        <p:nvSpPr>
          <p:cNvPr id="23" name="Title 5"/>
          <p:cNvSpPr txBox="1">
            <a:spLocks/>
          </p:cNvSpPr>
          <p:nvPr/>
        </p:nvSpPr>
        <p:spPr>
          <a:xfrm>
            <a:off x="531812" y="406400"/>
            <a:ext cx="5353422" cy="889000"/>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dirty="0"/>
              <a:t>How do I Install the App?</a:t>
            </a:r>
          </a:p>
        </p:txBody>
      </p:sp>
      <p:cxnSp>
        <p:nvCxnSpPr>
          <p:cNvPr id="24" name="Straight Arrow Connector 23"/>
          <p:cNvCxnSpPr>
            <a:endCxn id="14348" idx="1"/>
          </p:cNvCxnSpPr>
          <p:nvPr/>
        </p:nvCxnSpPr>
        <p:spPr>
          <a:xfrm>
            <a:off x="4781228" y="3492094"/>
            <a:ext cx="4345799" cy="673440"/>
          </a:xfrm>
          <a:prstGeom prst="straightConnector1">
            <a:avLst/>
          </a:prstGeom>
          <a:ln w="19050">
            <a:solidFill>
              <a:schemeClr val="accent1"/>
            </a:solidFill>
            <a:miter lim="8000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p:cNvSpPr>
          <p:nvPr/>
        </p:nvSpPr>
        <p:spPr bwMode="auto">
          <a:xfrm>
            <a:off x="8784153" y="6585307"/>
            <a:ext cx="1229504"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r>
              <a:rPr lang="en-US" sz="800">
                <a:solidFill>
                  <a:srgbClr val="9F9F9F"/>
                </a:solidFill>
                <a:latin typeface="Calibri" pitchFamily="34" charset="0"/>
                <a:ea typeface="Calibri" pitchFamily="34" charset="0"/>
                <a:cs typeface="Calibri" pitchFamily="34" charset="0"/>
                <a:sym typeface="Calibri" pitchFamily="34" charset="0"/>
              </a:rPr>
              <a:t>Oracle Confidential – Internal</a:t>
            </a:r>
          </a:p>
        </p:txBody>
      </p:sp>
      <p:sp>
        <p:nvSpPr>
          <p:cNvPr id="15362" name="Rectangle 2"/>
          <p:cNvSpPr>
            <a:spLocks noGrp="1" noChangeArrowheads="1"/>
          </p:cNvSpPr>
          <p:nvPr>
            <p:ph type="title"/>
          </p:nvPr>
        </p:nvSpPr>
        <p:spPr>
          <a:xfrm>
            <a:off x="5992238" y="406400"/>
            <a:ext cx="5903130" cy="889000"/>
          </a:xfrm>
        </p:spPr>
        <p:txBody>
          <a:bodyPr/>
          <a:lstStyle/>
          <a:p>
            <a:r>
              <a:rPr lang="en-US" sz="3200" b="1" dirty="0"/>
              <a:t>Log In to the Event </a:t>
            </a:r>
            <a:r>
              <a:rPr lang="en-US" sz="3200" dirty="0"/>
              <a:t>with your</a:t>
            </a:r>
            <a:br>
              <a:rPr lang="en-US" sz="3200" b="1" dirty="0"/>
            </a:br>
            <a:r>
              <a:rPr lang="en-US" sz="3200" dirty="0"/>
              <a:t>Temporary Access Code! </a:t>
            </a:r>
            <a:endParaRPr lang="en-US" sz="3200" b="1" dirty="0"/>
          </a:p>
        </p:txBody>
      </p:sp>
      <p:sp>
        <p:nvSpPr>
          <p:cNvPr id="15363" name="Rectangle 3"/>
          <p:cNvSpPr>
            <a:spLocks noGrp="1" noChangeArrowheads="1"/>
          </p:cNvSpPr>
          <p:nvPr>
            <p:ph type="body" sz="half" idx="1"/>
          </p:nvPr>
        </p:nvSpPr>
        <p:spPr>
          <a:xfrm>
            <a:off x="395087" y="1570698"/>
            <a:ext cx="4108819" cy="4268787"/>
          </a:xfrm>
        </p:spPr>
        <p:txBody>
          <a:bodyPr/>
          <a:lstStyle/>
          <a:p>
            <a:pPr marL="457200" indent="-457200">
              <a:buFont typeface="+mj-lt"/>
              <a:buAutoNum type="arabicPeriod"/>
            </a:pPr>
            <a:r>
              <a:rPr lang="en-US" sz="2400" dirty="0"/>
              <a:t>Click          icon</a:t>
            </a:r>
          </a:p>
          <a:p>
            <a:pPr marL="457200" indent="-457200">
              <a:buFont typeface="+mj-lt"/>
              <a:buAutoNum type="arabicPeriod"/>
            </a:pPr>
            <a:r>
              <a:rPr lang="en-US" sz="2400" dirty="0"/>
              <a:t>Enter Domain Name as </a:t>
            </a:r>
            <a:r>
              <a:rPr lang="en-US" sz="2400" i="1" dirty="0"/>
              <a:t>eventreg.oracle.com</a:t>
            </a:r>
          </a:p>
          <a:p>
            <a:pPr marL="457200" indent="-457200">
              <a:buFont typeface="+mj-lt"/>
              <a:buAutoNum type="arabicPeriod"/>
            </a:pPr>
            <a:r>
              <a:rPr lang="en-US" sz="2400" dirty="0"/>
              <a:t>Press </a:t>
            </a:r>
          </a:p>
          <a:p>
            <a:pPr marL="457200" indent="-457200">
              <a:buFont typeface="+mj-lt"/>
              <a:buAutoNum type="arabicPeriod"/>
            </a:pPr>
            <a:r>
              <a:rPr lang="en-US" sz="2400" dirty="0"/>
              <a:t>Registration staff to enter </a:t>
            </a:r>
            <a:r>
              <a:rPr lang="en-US" sz="2400" i="1" dirty="0"/>
              <a:t>their own </a:t>
            </a:r>
            <a:r>
              <a:rPr lang="en-US" sz="2400" b="1" dirty="0"/>
              <a:t>email address</a:t>
            </a:r>
            <a:endParaRPr lang="en-US" sz="2400" dirty="0"/>
          </a:p>
          <a:p>
            <a:pPr marL="457200" indent="-457200">
              <a:buFont typeface="+mj-lt"/>
              <a:buAutoNum type="arabicPeriod"/>
            </a:pPr>
            <a:r>
              <a:rPr lang="en-US" sz="2400" dirty="0"/>
              <a:t>Enter </a:t>
            </a:r>
            <a:r>
              <a:rPr lang="en-US" sz="2400" b="1" dirty="0"/>
              <a:t>Access Code </a:t>
            </a:r>
            <a:r>
              <a:rPr lang="en-US" sz="2400" dirty="0"/>
              <a:t>provided by your DMS Analyst - </a:t>
            </a:r>
            <a:r>
              <a:rPr lang="en-US" sz="1600" i="1" dirty="0"/>
              <a:t>Each event’s code is unique and each day uses a new code</a:t>
            </a:r>
            <a:endParaRPr lang="en-US" sz="2400" dirty="0"/>
          </a:p>
          <a:p>
            <a:pPr marL="457200" indent="-457200">
              <a:buFont typeface="+mj-lt"/>
              <a:buAutoNum type="arabicPeriod"/>
            </a:pPr>
            <a:r>
              <a:rPr lang="en-US" sz="2400" dirty="0"/>
              <a:t>Press </a:t>
            </a:r>
            <a:br>
              <a:rPr lang="en-US" sz="2400" dirty="0"/>
            </a:br>
            <a:endParaRPr lang="en-US" sz="2400" dirty="0"/>
          </a:p>
        </p:txBody>
      </p:sp>
      <p:sp>
        <p:nvSpPr>
          <p:cNvPr id="15364" name="Rectangle 4"/>
          <p:cNvSpPr>
            <a:spLocks/>
          </p:cNvSpPr>
          <p:nvPr/>
        </p:nvSpPr>
        <p:spPr bwMode="auto">
          <a:xfrm>
            <a:off x="11563537" y="6585307"/>
            <a:ext cx="102592"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E201CED6-C24E-45D7-8691-66B37CE08644}" type="slidenum">
              <a:rPr lang="en-US" sz="800">
                <a:solidFill>
                  <a:srgbClr val="9F9F9F"/>
                </a:solidFill>
                <a:latin typeface="Calibri" pitchFamily="34" charset="0"/>
                <a:ea typeface="Calibri" pitchFamily="34" charset="0"/>
                <a:cs typeface="Calibri" pitchFamily="34" charset="0"/>
                <a:sym typeface="Calibri" pitchFamily="34" charset="0"/>
              </a:rPr>
              <a:pPr algn="r"/>
              <a:t>5</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pic>
        <p:nvPicPr>
          <p:cNvPr id="15366" name="Picture 6" descr="image29.png"/>
          <p:cNvPicPr>
            <a:picLocks noChangeAspect="1"/>
          </p:cNvPicPr>
          <p:nvPr/>
        </p:nvPicPr>
        <p:blipFill>
          <a:blip r:embed="rId3" cstate="print"/>
          <a:srcRect l="4364" t="64098" r="4362" b="20998"/>
          <a:stretch>
            <a:fillRect/>
          </a:stretch>
        </p:blipFill>
        <p:spPr bwMode="auto">
          <a:xfrm>
            <a:off x="1595950" y="2896972"/>
            <a:ext cx="1612573" cy="303213"/>
          </a:xfrm>
          <a:prstGeom prst="rect">
            <a:avLst/>
          </a:prstGeom>
          <a:noFill/>
          <a:ln w="12700" cap="flat" cmpd="sng">
            <a:noFill/>
            <a:prstDash val="solid"/>
            <a:miter lim="400000"/>
            <a:headEnd type="none" w="med" len="med"/>
            <a:tailEnd type="none" w="med" len="med"/>
          </a:ln>
          <a:effectLst/>
        </p:spPr>
      </p:pic>
      <p:pic>
        <p:nvPicPr>
          <p:cNvPr id="15367" name="Picture 7" descr="image29.png"/>
          <p:cNvPicPr>
            <a:picLocks noChangeAspect="1"/>
          </p:cNvPicPr>
          <p:nvPr/>
        </p:nvPicPr>
        <p:blipFill>
          <a:blip r:embed="rId3" cstate="print"/>
          <a:srcRect l="4364" t="64098" r="4362" b="20998"/>
          <a:stretch>
            <a:fillRect/>
          </a:stretch>
        </p:blipFill>
        <p:spPr bwMode="auto">
          <a:xfrm>
            <a:off x="1595949" y="5449360"/>
            <a:ext cx="1612573" cy="306387"/>
          </a:xfrm>
          <a:prstGeom prst="rect">
            <a:avLst/>
          </a:prstGeom>
          <a:noFill/>
          <a:ln w="12700" cap="flat" cmpd="sng">
            <a:noFill/>
            <a:prstDash val="solid"/>
            <a:miter lim="400000"/>
            <a:headEnd type="none" w="med" len="med"/>
            <a:tailEnd type="none" w="med" len="med"/>
          </a:ln>
          <a:effectLst/>
        </p:spPr>
      </p:pic>
      <p:sp>
        <p:nvSpPr>
          <p:cNvPr id="12" name="TextBox 11"/>
          <p:cNvSpPr txBox="1"/>
          <p:nvPr/>
        </p:nvSpPr>
        <p:spPr>
          <a:xfrm>
            <a:off x="6442311" y="6096001"/>
            <a:ext cx="3879273" cy="221671"/>
          </a:xfrm>
          <a:prstGeom prst="rect">
            <a:avLst/>
          </a:prstGeom>
          <a:noFill/>
        </p:spPr>
        <p:txBody>
          <a:bodyPr wrap="none" lIns="0" tIns="0" rIns="0" bIns="0" rtlCol="0">
            <a:noAutofit/>
          </a:bodyPr>
          <a:lstStyle/>
          <a:p>
            <a:pPr>
              <a:lnSpc>
                <a:spcPct val="90000"/>
              </a:lnSpc>
            </a:pPr>
            <a:r>
              <a:rPr lang="en-US" sz="1600" i="1" dirty="0">
                <a:solidFill>
                  <a:schemeClr val="accent1"/>
                </a:solidFill>
              </a:rPr>
              <a:t>Oracle Privacy &amp; Security (CSARB) approved for Apple devices only</a:t>
            </a:r>
          </a:p>
        </p:txBody>
      </p:sp>
      <p:sp>
        <p:nvSpPr>
          <p:cNvPr id="14" name="Rectangle 17"/>
          <p:cNvSpPr>
            <a:spLocks/>
          </p:cNvSpPr>
          <p:nvPr/>
        </p:nvSpPr>
        <p:spPr bwMode="auto">
          <a:xfrm>
            <a:off x="7033112" y="3979373"/>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2</a:t>
            </a:r>
          </a:p>
        </p:txBody>
      </p:sp>
      <p:pic>
        <p:nvPicPr>
          <p:cNvPr id="22" name="Picture 21" descr="IMG_1207.PNG"/>
          <p:cNvPicPr>
            <a:picLocks noChangeAspect="1"/>
          </p:cNvPicPr>
          <p:nvPr/>
        </p:nvPicPr>
        <p:blipFill>
          <a:blip r:embed="rId4" cstate="print"/>
          <a:stretch>
            <a:fillRect/>
          </a:stretch>
        </p:blipFill>
        <p:spPr>
          <a:xfrm>
            <a:off x="9758370" y="1754295"/>
            <a:ext cx="2103120" cy="3733038"/>
          </a:xfrm>
          <a:prstGeom prst="rect">
            <a:avLst/>
          </a:prstGeom>
        </p:spPr>
      </p:pic>
      <p:sp>
        <p:nvSpPr>
          <p:cNvPr id="21" name="Slide Number Placeholder 20"/>
          <p:cNvSpPr>
            <a:spLocks noGrp="1"/>
          </p:cNvSpPr>
          <p:nvPr>
            <p:ph type="sldNum" sz="quarter" idx="12"/>
          </p:nvPr>
        </p:nvSpPr>
        <p:spPr/>
        <p:txBody>
          <a:bodyPr/>
          <a:lstStyle/>
          <a:p>
            <a:fld id="{C51EAA63-D034-42AE-91FA-B13B9518C7BE}" type="slidenum">
              <a:rPr lang="en-US" smtClean="0"/>
              <a:pPr/>
              <a:t>5</a:t>
            </a:fld>
            <a:endParaRPr lang="en-US" dirty="0"/>
          </a:p>
        </p:txBody>
      </p:sp>
      <p:sp>
        <p:nvSpPr>
          <p:cNvPr id="23" name="Footer Placeholder 22"/>
          <p:cNvSpPr>
            <a:spLocks noGrp="1"/>
          </p:cNvSpPr>
          <p:nvPr>
            <p:ph type="ftr" sz="quarter" idx="11"/>
          </p:nvPr>
        </p:nvSpPr>
        <p:spPr/>
        <p:txBody>
          <a:bodyPr/>
          <a:lstStyle/>
          <a:p>
            <a:r>
              <a:rPr lang="en-US"/>
              <a:t>Confidential – Oracle Internal</a:t>
            </a:r>
            <a:endParaRPr lang="en-US" dirty="0"/>
          </a:p>
        </p:txBody>
      </p:sp>
      <p:pic>
        <p:nvPicPr>
          <p:cNvPr id="25" name="Picture 4"/>
          <p:cNvPicPr>
            <a:picLocks noChangeAspect="1" noChangeArrowheads="1"/>
          </p:cNvPicPr>
          <p:nvPr/>
        </p:nvPicPr>
        <p:blipFill>
          <a:blip r:embed="rId5" cstate="print"/>
          <a:srcRect l="1323" t="1037" r="72915" b="76597"/>
          <a:stretch>
            <a:fillRect/>
          </a:stretch>
        </p:blipFill>
        <p:spPr bwMode="auto">
          <a:xfrm>
            <a:off x="1534611" y="1486611"/>
            <a:ext cx="489281" cy="479873"/>
          </a:xfrm>
          <a:prstGeom prst="rect">
            <a:avLst/>
          </a:prstGeom>
          <a:noFill/>
          <a:ln w="9525">
            <a:noFill/>
            <a:miter lim="800000"/>
            <a:headEnd/>
            <a:tailEnd/>
          </a:ln>
        </p:spPr>
      </p:pic>
      <p:pic>
        <p:nvPicPr>
          <p:cNvPr id="26" name="Picture 5" descr="Photos, screen captures, graphics can be inserted in a white mobile phone and tablet"/>
          <p:cNvPicPr>
            <a:picLocks noChangeAspect="1"/>
          </p:cNvPicPr>
          <p:nvPr/>
        </p:nvPicPr>
        <p:blipFill>
          <a:blip r:embed="rId6" cstate="print"/>
          <a:srcRect/>
          <a:stretch>
            <a:fillRect/>
          </a:stretch>
        </p:blipFill>
        <p:spPr bwMode="auto">
          <a:xfrm>
            <a:off x="9753359" y="1491869"/>
            <a:ext cx="2083642" cy="4114800"/>
          </a:xfrm>
          <a:prstGeom prst="rect">
            <a:avLst/>
          </a:prstGeom>
          <a:noFill/>
          <a:ln w="12700" cap="flat" cmpd="sng">
            <a:noFill/>
            <a:prstDash val="solid"/>
            <a:miter lim="400000"/>
            <a:headEnd type="none" w="med" len="med"/>
            <a:tailEnd type="none" w="med" len="med"/>
          </a:ln>
          <a:effectLst/>
        </p:spPr>
      </p:pic>
      <p:sp>
        <p:nvSpPr>
          <p:cNvPr id="15" name="Oval 16"/>
          <p:cNvSpPr>
            <a:spLocks/>
          </p:cNvSpPr>
          <p:nvPr/>
        </p:nvSpPr>
        <p:spPr bwMode="auto">
          <a:xfrm>
            <a:off x="9580077" y="2726303"/>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17" name="Oval 16"/>
          <p:cNvSpPr>
            <a:spLocks/>
          </p:cNvSpPr>
          <p:nvPr/>
        </p:nvSpPr>
        <p:spPr bwMode="auto">
          <a:xfrm>
            <a:off x="9580077" y="3036268"/>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sp>
        <p:nvSpPr>
          <p:cNvPr id="19" name="Oval 16"/>
          <p:cNvSpPr>
            <a:spLocks/>
          </p:cNvSpPr>
          <p:nvPr/>
        </p:nvSpPr>
        <p:spPr bwMode="auto">
          <a:xfrm>
            <a:off x="9580077" y="3369484"/>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a:latin typeface="Calibri" pitchFamily="34" charset="0"/>
              <a:ea typeface="Calibri" pitchFamily="34" charset="0"/>
              <a:cs typeface="Calibri" pitchFamily="34" charset="0"/>
              <a:sym typeface="Calibri" pitchFamily="34" charset="0"/>
            </a:endParaRPr>
          </a:p>
        </p:txBody>
      </p:sp>
      <p:grpSp>
        <p:nvGrpSpPr>
          <p:cNvPr id="39" name="Group 38"/>
          <p:cNvGrpSpPr/>
          <p:nvPr/>
        </p:nvGrpSpPr>
        <p:grpSpPr>
          <a:xfrm>
            <a:off x="9642368" y="2007063"/>
            <a:ext cx="2139515" cy="3044825"/>
            <a:chOff x="9700736" y="1977879"/>
            <a:chExt cx="2139515" cy="3044825"/>
          </a:xfrm>
        </p:grpSpPr>
        <p:pic>
          <p:nvPicPr>
            <p:cNvPr id="27" name="Picture 3"/>
            <p:cNvPicPr>
              <a:picLocks noChangeAspect="1" noChangeArrowheads="1"/>
            </p:cNvPicPr>
            <p:nvPr/>
          </p:nvPicPr>
          <p:blipFill>
            <a:blip r:embed="rId7" cstate="print"/>
            <a:srcRect/>
            <a:stretch>
              <a:fillRect/>
            </a:stretch>
          </p:blipFill>
          <p:spPr bwMode="auto">
            <a:xfrm>
              <a:off x="9878101" y="1977879"/>
              <a:ext cx="1962150" cy="3044825"/>
            </a:xfrm>
            <a:prstGeom prst="rect">
              <a:avLst/>
            </a:prstGeom>
            <a:noFill/>
            <a:ln w="9525">
              <a:noFill/>
              <a:miter lim="800000"/>
              <a:headEnd/>
              <a:tailEnd/>
            </a:ln>
          </p:spPr>
        </p:pic>
        <p:sp>
          <p:nvSpPr>
            <p:cNvPr id="29" name="TextBox 28"/>
            <p:cNvSpPr txBox="1"/>
            <p:nvPr/>
          </p:nvSpPr>
          <p:spPr>
            <a:xfrm>
              <a:off x="9975998" y="2690137"/>
              <a:ext cx="1352550" cy="222250"/>
            </a:xfrm>
            <a:prstGeom prst="rect">
              <a:avLst/>
            </a:prstGeom>
            <a:solidFill>
              <a:schemeClr val="bg1"/>
            </a:solidFill>
          </p:spPr>
          <p:txBody>
            <a:bodyPr wrap="none" lIns="0" tIns="0" rIns="0" bIns="0" rtlCol="0">
              <a:noAutofit/>
            </a:bodyPr>
            <a:lstStyle/>
            <a:p>
              <a:pPr>
                <a:lnSpc>
                  <a:spcPct val="90000"/>
                </a:lnSpc>
              </a:pPr>
              <a:endParaRPr lang="en-US" sz="800" b="1" dirty="0">
                <a:solidFill>
                  <a:schemeClr val="tx1">
                    <a:lumMod val="40000"/>
                    <a:lumOff val="60000"/>
                  </a:schemeClr>
                </a:solidFill>
              </a:endParaRPr>
            </a:p>
            <a:p>
              <a:pPr>
                <a:lnSpc>
                  <a:spcPct val="90000"/>
                </a:lnSpc>
              </a:pPr>
              <a:r>
                <a:rPr lang="en-US" sz="800" b="1" dirty="0">
                  <a:solidFill>
                    <a:schemeClr val="tx1">
                      <a:lumMod val="40000"/>
                      <a:lumOff val="60000"/>
                    </a:schemeClr>
                  </a:solidFill>
                </a:rPr>
                <a:t>   dawn@gmail.com</a:t>
              </a:r>
            </a:p>
          </p:txBody>
        </p:sp>
        <p:sp>
          <p:nvSpPr>
            <p:cNvPr id="30" name="TextBox 29"/>
            <p:cNvSpPr txBox="1"/>
            <p:nvPr/>
          </p:nvSpPr>
          <p:spPr>
            <a:xfrm>
              <a:off x="9982348" y="3020337"/>
              <a:ext cx="1352550" cy="146050"/>
            </a:xfrm>
            <a:prstGeom prst="rect">
              <a:avLst/>
            </a:prstGeom>
            <a:solidFill>
              <a:schemeClr val="bg1"/>
            </a:solidFill>
          </p:spPr>
          <p:txBody>
            <a:bodyPr wrap="none" lIns="0" tIns="0" rIns="0" bIns="0" rtlCol="0" anchor="b" anchorCtr="0">
              <a:noAutofit/>
            </a:bodyPr>
            <a:lstStyle/>
            <a:p>
              <a:pPr>
                <a:lnSpc>
                  <a:spcPct val="90000"/>
                </a:lnSpc>
              </a:pPr>
              <a:r>
                <a:rPr lang="en-US" sz="800" b="1" dirty="0">
                  <a:solidFill>
                    <a:schemeClr val="tx1">
                      <a:lumMod val="40000"/>
                      <a:lumOff val="60000"/>
                    </a:schemeClr>
                  </a:solidFill>
                </a:rPr>
                <a:t>   Akm143juh1</a:t>
              </a:r>
            </a:p>
          </p:txBody>
        </p:sp>
        <p:sp>
          <p:nvSpPr>
            <p:cNvPr id="16" name="Rectangle 17"/>
            <p:cNvSpPr>
              <a:spLocks/>
            </p:cNvSpPr>
            <p:nvPr/>
          </p:nvSpPr>
          <p:spPr bwMode="auto">
            <a:xfrm>
              <a:off x="9700736" y="2680678"/>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4</a:t>
              </a:r>
            </a:p>
          </p:txBody>
        </p:sp>
        <p:sp>
          <p:nvSpPr>
            <p:cNvPr id="18" name="Rectangle 17"/>
            <p:cNvSpPr>
              <a:spLocks/>
            </p:cNvSpPr>
            <p:nvPr/>
          </p:nvSpPr>
          <p:spPr bwMode="auto">
            <a:xfrm>
              <a:off x="9700736" y="2990643"/>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5</a:t>
              </a:r>
            </a:p>
          </p:txBody>
        </p:sp>
        <p:sp>
          <p:nvSpPr>
            <p:cNvPr id="20" name="Rectangle 17"/>
            <p:cNvSpPr>
              <a:spLocks/>
            </p:cNvSpPr>
            <p:nvPr/>
          </p:nvSpPr>
          <p:spPr bwMode="auto">
            <a:xfrm>
              <a:off x="9700736" y="3323859"/>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6</a:t>
              </a:r>
            </a:p>
          </p:txBody>
        </p:sp>
      </p:grpSp>
      <p:grpSp>
        <p:nvGrpSpPr>
          <p:cNvPr id="28" name="Group 27"/>
          <p:cNvGrpSpPr/>
          <p:nvPr/>
        </p:nvGrpSpPr>
        <p:grpSpPr>
          <a:xfrm>
            <a:off x="4830569" y="1489900"/>
            <a:ext cx="2062717" cy="4241049"/>
            <a:chOff x="7989228" y="605222"/>
            <a:chExt cx="2643330" cy="5220078"/>
          </a:xfrm>
        </p:grpSpPr>
        <p:pic>
          <p:nvPicPr>
            <p:cNvPr id="32" name="Picture 5" descr="Photos, screen captures, graphics can be inserted in a white mobile phone and tablet"/>
            <p:cNvPicPr>
              <a:picLocks noChangeAspect="1"/>
            </p:cNvPicPr>
            <p:nvPr/>
          </p:nvPicPr>
          <p:blipFill>
            <a:blip r:embed="rId6" cstate="print"/>
            <a:srcRect/>
            <a:stretch>
              <a:fillRect/>
            </a:stretch>
          </p:blipFill>
          <p:spPr bwMode="auto">
            <a:xfrm>
              <a:off x="7989228" y="605222"/>
              <a:ext cx="2643330" cy="5220078"/>
            </a:xfrm>
            <a:prstGeom prst="rect">
              <a:avLst/>
            </a:prstGeom>
            <a:noFill/>
            <a:ln w="12700" cap="flat" cmpd="sng">
              <a:noFill/>
              <a:prstDash val="solid"/>
              <a:miter lim="400000"/>
              <a:headEnd type="none" w="med" len="med"/>
              <a:tailEnd type="none" w="med" len="med"/>
            </a:ln>
            <a:effectLst/>
          </p:spPr>
        </p:pic>
        <p:pic>
          <p:nvPicPr>
            <p:cNvPr id="33" name="Picture 4"/>
            <p:cNvPicPr>
              <a:picLocks noChangeAspect="1" noChangeArrowheads="1"/>
            </p:cNvPicPr>
            <p:nvPr/>
          </p:nvPicPr>
          <p:blipFill>
            <a:blip r:embed="rId8" cstate="print"/>
            <a:srcRect/>
            <a:stretch>
              <a:fillRect/>
            </a:stretch>
          </p:blipFill>
          <p:spPr bwMode="auto">
            <a:xfrm>
              <a:off x="8173078" y="1358974"/>
              <a:ext cx="2286000" cy="3714750"/>
            </a:xfrm>
            <a:prstGeom prst="rect">
              <a:avLst/>
            </a:prstGeom>
            <a:noFill/>
            <a:ln w="9525">
              <a:noFill/>
              <a:miter lim="800000"/>
              <a:headEnd/>
              <a:tailEnd/>
            </a:ln>
          </p:spPr>
        </p:pic>
      </p:grpSp>
      <p:grpSp>
        <p:nvGrpSpPr>
          <p:cNvPr id="38" name="Group 37"/>
          <p:cNvGrpSpPr/>
          <p:nvPr/>
        </p:nvGrpSpPr>
        <p:grpSpPr>
          <a:xfrm>
            <a:off x="7233180" y="1506673"/>
            <a:ext cx="2083642" cy="4114800"/>
            <a:chOff x="7303989" y="1559836"/>
            <a:chExt cx="2083642" cy="4114800"/>
          </a:xfrm>
        </p:grpSpPr>
        <p:grpSp>
          <p:nvGrpSpPr>
            <p:cNvPr id="35" name="Group 34"/>
            <p:cNvGrpSpPr/>
            <p:nvPr/>
          </p:nvGrpSpPr>
          <p:grpSpPr>
            <a:xfrm>
              <a:off x="7303989" y="1559836"/>
              <a:ext cx="2083642" cy="4114800"/>
              <a:chOff x="6793626" y="1421613"/>
              <a:chExt cx="2083642" cy="4114800"/>
            </a:xfrm>
          </p:grpSpPr>
          <p:pic>
            <p:nvPicPr>
              <p:cNvPr id="31" name="Picture 5" descr="Photos, screen captures, graphics can be inserted in a white mobile phone and tablet"/>
              <p:cNvPicPr>
                <a:picLocks noChangeAspect="1"/>
              </p:cNvPicPr>
              <p:nvPr/>
            </p:nvPicPr>
            <p:blipFill>
              <a:blip r:embed="rId6" cstate="print"/>
              <a:srcRect/>
              <a:stretch>
                <a:fillRect/>
              </a:stretch>
            </p:blipFill>
            <p:spPr bwMode="auto">
              <a:xfrm>
                <a:off x="6793626" y="1421613"/>
                <a:ext cx="2083642" cy="4114800"/>
              </a:xfrm>
              <a:prstGeom prst="rect">
                <a:avLst/>
              </a:prstGeom>
              <a:noFill/>
              <a:ln w="12700" cap="flat" cmpd="sng">
                <a:noFill/>
                <a:prstDash val="solid"/>
                <a:miter lim="400000"/>
                <a:headEnd type="none" w="med" len="med"/>
                <a:tailEnd type="none" w="med" len="med"/>
              </a:ln>
              <a:effectLst/>
            </p:spPr>
          </p:pic>
          <p:pic>
            <p:nvPicPr>
              <p:cNvPr id="11" name="Picture 10" descr="IMG_1194.PNG"/>
              <p:cNvPicPr>
                <a:picLocks noChangeAspect="1"/>
              </p:cNvPicPr>
              <p:nvPr/>
            </p:nvPicPr>
            <p:blipFill>
              <a:blip r:embed="rId9" cstate="print"/>
              <a:stretch>
                <a:fillRect/>
              </a:stretch>
            </p:blipFill>
            <p:spPr>
              <a:xfrm>
                <a:off x="6933981" y="2001491"/>
                <a:ext cx="1832810" cy="2972935"/>
              </a:xfrm>
              <a:prstGeom prst="rect">
                <a:avLst/>
              </a:prstGeom>
            </p:spPr>
          </p:pic>
          <p:sp>
            <p:nvSpPr>
              <p:cNvPr id="13" name="Oval 16"/>
              <p:cNvSpPr>
                <a:spLocks/>
              </p:cNvSpPr>
              <p:nvPr/>
            </p:nvSpPr>
            <p:spPr bwMode="auto">
              <a:xfrm>
                <a:off x="6807369" y="4005542"/>
                <a:ext cx="228779" cy="2286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45719" tIns="45719" rIns="45719" bIns="45719"/>
              <a:lstStyle/>
              <a:p>
                <a:pPr algn="ctr"/>
                <a:endParaRPr lang="en-US" sz="1400" dirty="0">
                  <a:latin typeface="Calibri" pitchFamily="34" charset="0"/>
                  <a:ea typeface="Calibri" pitchFamily="34" charset="0"/>
                  <a:cs typeface="Calibri" pitchFamily="34" charset="0"/>
                  <a:sym typeface="Calibri" pitchFamily="34" charset="0"/>
                </a:endParaRPr>
              </a:p>
            </p:txBody>
          </p:sp>
        </p:grpSp>
        <p:sp>
          <p:nvSpPr>
            <p:cNvPr id="37" name="Rectangle 17"/>
            <p:cNvSpPr>
              <a:spLocks/>
            </p:cNvSpPr>
            <p:nvPr/>
          </p:nvSpPr>
          <p:spPr bwMode="auto">
            <a:xfrm>
              <a:off x="7370773" y="4139979"/>
              <a:ext cx="104196" cy="246221"/>
            </a:xfrm>
            <a:prstGeom prst="rect">
              <a:avLst/>
            </a:prstGeom>
            <a:noFill/>
            <a:ln w="12700" cap="flat" cmpd="sng">
              <a:noFill/>
              <a:prstDash val="solid"/>
              <a:miter lim="400000"/>
              <a:headEnd type="none" w="med" len="med"/>
              <a:tailEnd type="none" w="med" len="med"/>
            </a:ln>
            <a:effectLst/>
          </p:spPr>
          <p:txBody>
            <a:bodyPr wrap="none" lIns="0" tIns="0" rIns="0" bIns="0">
              <a:spAutoFit/>
            </a:bodyPr>
            <a:lstStyle/>
            <a:p>
              <a:r>
                <a:rPr lang="en-US" sz="1600" b="1" dirty="0">
                  <a:solidFill>
                    <a:srgbClr val="FFFFFF"/>
                  </a:solidFill>
                  <a:latin typeface="Calibri" pitchFamily="34" charset="0"/>
                  <a:ea typeface="Calibri" pitchFamily="34" charset="0"/>
                  <a:cs typeface="Calibri" pitchFamily="34" charset="0"/>
                  <a:sym typeface="Calibri" pitchFamily="34" charset="0"/>
                </a:rPr>
                <a:t>3</a:t>
              </a:r>
            </a:p>
          </p:txBody>
        </p:sp>
      </p:grpSp>
      <p:sp>
        <p:nvSpPr>
          <p:cNvPr id="40" name="Oval 39"/>
          <p:cNvSpPr/>
          <p:nvPr/>
        </p:nvSpPr>
        <p:spPr>
          <a:xfrm>
            <a:off x="4849122" y="3668233"/>
            <a:ext cx="223283" cy="244549"/>
          </a:xfrm>
          <a:prstGeom prst="ellipse">
            <a:avLst/>
          </a:prstGeom>
          <a:ln/>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a:t>2</a:t>
            </a:r>
          </a:p>
        </p:txBody>
      </p:sp>
      <p:sp>
        <p:nvSpPr>
          <p:cNvPr id="41" name="TextBox 40"/>
          <p:cNvSpPr txBox="1"/>
          <p:nvPr/>
        </p:nvSpPr>
        <p:spPr>
          <a:xfrm>
            <a:off x="5407541" y="3742663"/>
            <a:ext cx="1352550" cy="108936"/>
          </a:xfrm>
          <a:prstGeom prst="rect">
            <a:avLst/>
          </a:prstGeom>
          <a:solidFill>
            <a:schemeClr val="bg1"/>
          </a:solidFill>
        </p:spPr>
        <p:txBody>
          <a:bodyPr wrap="none" lIns="0" tIns="0" rIns="0" bIns="0" rtlCol="0">
            <a:noAutofit/>
          </a:bodyPr>
          <a:lstStyle/>
          <a:p>
            <a:pPr>
              <a:lnSpc>
                <a:spcPct val="90000"/>
              </a:lnSpc>
            </a:pPr>
            <a:r>
              <a:rPr lang="en-US" sz="800" b="1" dirty="0">
                <a:solidFill>
                  <a:schemeClr val="tx1">
                    <a:lumMod val="40000"/>
                    <a:lumOff val="60000"/>
                  </a:schemeClr>
                </a:solidFill>
              </a:rPr>
              <a:t>   eventreg.oracle.com</a:t>
            </a:r>
          </a:p>
        </p:txBody>
      </p:sp>
      <p:sp>
        <p:nvSpPr>
          <p:cNvPr id="42" name="Title 5"/>
          <p:cNvSpPr txBox="1">
            <a:spLocks/>
          </p:cNvSpPr>
          <p:nvPr/>
        </p:nvSpPr>
        <p:spPr>
          <a:xfrm>
            <a:off x="531812" y="406400"/>
            <a:ext cx="5353422" cy="889000"/>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r>
              <a:rPr lang="en-US" dirty="0"/>
              <a:t>How do Access my Event?</a:t>
            </a:r>
          </a:p>
        </p:txBody>
      </p:sp>
    </p:spTree>
  </p:cSld>
  <p:clrMapOvr>
    <a:masterClrMapping/>
  </p:clrMapOvr>
  <p:transition spd="med">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5" descr="Photos, screen captures, graphics can be inserted in a white mobile phone and tablet"/>
          <p:cNvPicPr>
            <a:picLocks noChangeAspect="1"/>
          </p:cNvPicPr>
          <p:nvPr/>
        </p:nvPicPr>
        <p:blipFill>
          <a:blip r:embed="rId3" cstate="print"/>
          <a:srcRect/>
          <a:stretch>
            <a:fillRect/>
          </a:stretch>
        </p:blipFill>
        <p:spPr bwMode="auto">
          <a:xfrm>
            <a:off x="8782544" y="1565509"/>
            <a:ext cx="2083642" cy="4114800"/>
          </a:xfrm>
          <a:prstGeom prst="rect">
            <a:avLst/>
          </a:prstGeom>
          <a:noFill/>
          <a:ln w="12700" cap="flat" cmpd="sng">
            <a:noFill/>
            <a:prstDash val="solid"/>
            <a:miter lim="400000"/>
            <a:headEnd type="none" w="med" len="med"/>
            <a:tailEnd type="none" w="med" len="med"/>
          </a:ln>
          <a:effectLst/>
        </p:spPr>
      </p:pic>
      <p:sp>
        <p:nvSpPr>
          <p:cNvPr id="19" name="Content Placeholder 18"/>
          <p:cNvSpPr>
            <a:spLocks noGrp="1"/>
          </p:cNvSpPr>
          <p:nvPr>
            <p:ph idx="1"/>
          </p:nvPr>
        </p:nvSpPr>
        <p:spPr/>
        <p:txBody>
          <a:bodyPr/>
          <a:lstStyle/>
          <a:p>
            <a:pPr>
              <a:buNone/>
            </a:pPr>
            <a:r>
              <a:rPr lang="en-US" sz="2400" b="1" dirty="0"/>
              <a:t>Temporary Access Code</a:t>
            </a:r>
            <a:endParaRPr lang="en-US" sz="2400" dirty="0"/>
          </a:p>
          <a:p>
            <a:pPr marL="460375"/>
            <a:r>
              <a:rPr lang="en-US" sz="2000" dirty="0"/>
              <a:t>Easy Onsite Staff Access</a:t>
            </a:r>
          </a:p>
          <a:p>
            <a:pPr marL="460375"/>
            <a:r>
              <a:rPr lang="en-US" sz="2000" dirty="0"/>
              <a:t>Primary Access method for all in Phase I</a:t>
            </a:r>
          </a:p>
          <a:p>
            <a:pPr marL="460375"/>
            <a:r>
              <a:rPr lang="en-US" sz="2000" dirty="0"/>
              <a:t>Single event view</a:t>
            </a:r>
          </a:p>
          <a:p>
            <a:pPr marL="460375"/>
            <a:r>
              <a:rPr lang="en-US" sz="2000" dirty="0"/>
              <a:t>Onsite support agency staff can check in only on rented Apple devices</a:t>
            </a:r>
          </a:p>
          <a:p>
            <a:pPr marL="460375"/>
            <a:r>
              <a:rPr lang="en-US" sz="2000" dirty="0"/>
              <a:t>Event visible for use in App the day prior to event + the event dates</a:t>
            </a:r>
          </a:p>
          <a:p>
            <a:pPr marL="460375"/>
            <a:r>
              <a:rPr lang="en-US" sz="2000" dirty="0"/>
              <a:t>Initial set up by GMSS Digital Marketing Services with self service updates by Event Manager directly in Certain</a:t>
            </a:r>
          </a:p>
          <a:p>
            <a:pPr>
              <a:buNone/>
            </a:pPr>
            <a:r>
              <a:rPr lang="en-US" sz="2400" b="1" dirty="0"/>
              <a:t>Oracle SSO Log In - </a:t>
            </a:r>
            <a:r>
              <a:rPr lang="en-US" sz="2400" b="1" i="1" dirty="0">
                <a:solidFill>
                  <a:schemeClr val="accent1"/>
                </a:solidFill>
              </a:rPr>
              <a:t>Coming Soon! </a:t>
            </a:r>
            <a:endParaRPr lang="en-US" sz="2400" dirty="0"/>
          </a:p>
          <a:p>
            <a:pPr marL="460375"/>
            <a:r>
              <a:rPr lang="en-US" sz="2000" dirty="0"/>
              <a:t>Access to app for Oracle employee Certain Account holders</a:t>
            </a:r>
          </a:p>
          <a:p>
            <a:pPr marL="460375"/>
            <a:r>
              <a:rPr lang="en-US" sz="2000" dirty="0"/>
              <a:t>View is multi-event</a:t>
            </a:r>
            <a:endParaRPr lang="en-US" sz="1800" b="1" i="1" dirty="0">
              <a:solidFill>
                <a:schemeClr val="accent1"/>
              </a:solidFill>
            </a:endParaRPr>
          </a:p>
        </p:txBody>
      </p:sp>
      <p:sp>
        <p:nvSpPr>
          <p:cNvPr id="9" name="Footer Placeholder 8"/>
          <p:cNvSpPr>
            <a:spLocks noGrp="1"/>
          </p:cNvSpPr>
          <p:nvPr>
            <p:ph type="ftr" sz="quarter" idx="11"/>
          </p:nvPr>
        </p:nvSpPr>
        <p:spPr/>
        <p:txBody>
          <a:bodyPr/>
          <a:lstStyle/>
          <a:p>
            <a:r>
              <a:rPr lang="en-US"/>
              <a:t>Confidential – Oracle Internal</a:t>
            </a:r>
            <a:endParaRPr lang="en-US" dirty="0"/>
          </a:p>
        </p:txBody>
      </p:sp>
      <p:sp>
        <p:nvSpPr>
          <p:cNvPr id="7" name="Slide Number Placeholder 6"/>
          <p:cNvSpPr>
            <a:spLocks noGrp="1"/>
          </p:cNvSpPr>
          <p:nvPr>
            <p:ph type="sldNum" sz="quarter" idx="12"/>
          </p:nvPr>
        </p:nvSpPr>
        <p:spPr/>
        <p:txBody>
          <a:bodyPr/>
          <a:lstStyle/>
          <a:p>
            <a:fld id="{C51EAA63-D034-42AE-91FA-B13B9518C7BE}" type="slidenum">
              <a:rPr lang="en-US" smtClean="0"/>
              <a:pPr/>
              <a:t>6</a:t>
            </a:fld>
            <a:endParaRPr lang="en-US" dirty="0"/>
          </a:p>
        </p:txBody>
      </p:sp>
      <p:sp>
        <p:nvSpPr>
          <p:cNvPr id="9217" name="Rectangle 1"/>
          <p:cNvSpPr>
            <a:spLocks noGrp="1" noChangeArrowheads="1"/>
          </p:cNvSpPr>
          <p:nvPr>
            <p:ph type="title"/>
          </p:nvPr>
        </p:nvSpPr>
        <p:spPr/>
        <p:txBody>
          <a:bodyPr/>
          <a:lstStyle/>
          <a:p>
            <a:r>
              <a:rPr lang="en-US" b="1" dirty="0"/>
              <a:t>More on Your Event’s Access Code:</a:t>
            </a:r>
          </a:p>
        </p:txBody>
      </p:sp>
      <p:pic>
        <p:nvPicPr>
          <p:cNvPr id="1027" name="Picture 3"/>
          <p:cNvPicPr>
            <a:picLocks noChangeAspect="1" noChangeArrowheads="1"/>
          </p:cNvPicPr>
          <p:nvPr/>
        </p:nvPicPr>
        <p:blipFill>
          <a:blip r:embed="rId4" cstate="print"/>
          <a:srcRect/>
          <a:stretch>
            <a:fillRect/>
          </a:stretch>
        </p:blipFill>
        <p:spPr bwMode="auto">
          <a:xfrm>
            <a:off x="8848918" y="2090431"/>
            <a:ext cx="1962150" cy="3044825"/>
          </a:xfrm>
          <a:prstGeom prst="rect">
            <a:avLst/>
          </a:prstGeom>
          <a:noFill/>
          <a:ln w="9525">
            <a:noFill/>
            <a:miter lim="800000"/>
            <a:headEnd/>
            <a:tailEnd/>
          </a:ln>
        </p:spPr>
      </p:pic>
      <p:sp>
        <p:nvSpPr>
          <p:cNvPr id="8" name="Rectangle 7"/>
          <p:cNvSpPr/>
          <p:nvPr/>
        </p:nvSpPr>
        <p:spPr>
          <a:xfrm>
            <a:off x="8900248" y="2747656"/>
            <a:ext cx="1862667" cy="973666"/>
          </a:xfrm>
          <a:prstGeom prst="rect">
            <a:avLst/>
          </a:prstGeom>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2" name="TextBox 11"/>
          <p:cNvSpPr txBox="1"/>
          <p:nvPr/>
        </p:nvSpPr>
        <p:spPr>
          <a:xfrm>
            <a:off x="8946815" y="2802689"/>
            <a:ext cx="1352550" cy="222250"/>
          </a:xfrm>
          <a:prstGeom prst="rect">
            <a:avLst/>
          </a:prstGeom>
          <a:solidFill>
            <a:schemeClr val="bg1"/>
          </a:solidFill>
        </p:spPr>
        <p:txBody>
          <a:bodyPr wrap="none" lIns="0" tIns="0" rIns="0" bIns="0" rtlCol="0">
            <a:noAutofit/>
          </a:bodyPr>
          <a:lstStyle/>
          <a:p>
            <a:pPr>
              <a:lnSpc>
                <a:spcPct val="90000"/>
              </a:lnSpc>
            </a:pPr>
            <a:endParaRPr lang="en-US" sz="800" b="1" dirty="0">
              <a:solidFill>
                <a:schemeClr val="tx1">
                  <a:lumMod val="40000"/>
                  <a:lumOff val="60000"/>
                </a:schemeClr>
              </a:solidFill>
            </a:endParaRPr>
          </a:p>
          <a:p>
            <a:pPr>
              <a:lnSpc>
                <a:spcPct val="90000"/>
              </a:lnSpc>
            </a:pPr>
            <a:r>
              <a:rPr lang="en-US" sz="800" b="1" dirty="0">
                <a:solidFill>
                  <a:schemeClr val="tx1">
                    <a:lumMod val="40000"/>
                    <a:lumOff val="60000"/>
                  </a:schemeClr>
                </a:solidFill>
              </a:rPr>
              <a:t>   dawn@gmail.com</a:t>
            </a:r>
          </a:p>
        </p:txBody>
      </p:sp>
      <p:sp>
        <p:nvSpPr>
          <p:cNvPr id="13" name="TextBox 12"/>
          <p:cNvSpPr txBox="1"/>
          <p:nvPr/>
        </p:nvSpPr>
        <p:spPr>
          <a:xfrm>
            <a:off x="8953165" y="3132889"/>
            <a:ext cx="1352550" cy="146050"/>
          </a:xfrm>
          <a:prstGeom prst="rect">
            <a:avLst/>
          </a:prstGeom>
          <a:solidFill>
            <a:schemeClr val="bg1"/>
          </a:solidFill>
        </p:spPr>
        <p:txBody>
          <a:bodyPr wrap="none" lIns="0" tIns="0" rIns="0" bIns="0" rtlCol="0" anchor="b" anchorCtr="0">
            <a:noAutofit/>
          </a:bodyPr>
          <a:lstStyle/>
          <a:p>
            <a:pPr>
              <a:lnSpc>
                <a:spcPct val="90000"/>
              </a:lnSpc>
            </a:pPr>
            <a:r>
              <a:rPr lang="en-US" sz="800" b="1" dirty="0">
                <a:solidFill>
                  <a:schemeClr val="tx1">
                    <a:lumMod val="40000"/>
                    <a:lumOff val="60000"/>
                  </a:schemeClr>
                </a:solidFill>
              </a:rPr>
              <a:t>   Akm143juh1</a:t>
            </a:r>
          </a:p>
        </p:txBody>
      </p:sp>
    </p:spTree>
  </p:cSld>
  <p:clrMapOvr>
    <a:masterClrMapping/>
  </p:clrMapOvr>
  <p:transition spd="med">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IMG_1283.PNG"/>
          <p:cNvPicPr>
            <a:picLocks noChangeAspect="1"/>
          </p:cNvPicPr>
          <p:nvPr/>
        </p:nvPicPr>
        <p:blipFill>
          <a:blip r:embed="rId2" cstate="print"/>
          <a:stretch>
            <a:fillRect/>
          </a:stretch>
        </p:blipFill>
        <p:spPr>
          <a:xfrm>
            <a:off x="4694596" y="1839447"/>
            <a:ext cx="2286000" cy="4057650"/>
          </a:xfrm>
          <a:prstGeom prst="rect">
            <a:avLst/>
          </a:prstGeom>
        </p:spPr>
      </p:pic>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7</a:t>
            </a:fld>
            <a:endParaRPr lang="en-US" dirty="0"/>
          </a:p>
        </p:txBody>
      </p:sp>
      <p:sp>
        <p:nvSpPr>
          <p:cNvPr id="8" name="Title 7"/>
          <p:cNvSpPr>
            <a:spLocks noGrp="1"/>
          </p:cNvSpPr>
          <p:nvPr>
            <p:ph type="title"/>
          </p:nvPr>
        </p:nvSpPr>
        <p:spPr/>
        <p:txBody>
          <a:bodyPr/>
          <a:lstStyle/>
          <a:p>
            <a:r>
              <a:rPr lang="en-US" dirty="0"/>
              <a:t>      Navigation – Home Page</a:t>
            </a:r>
          </a:p>
        </p:txBody>
      </p:sp>
      <p:sp>
        <p:nvSpPr>
          <p:cNvPr id="9" name="TextBox 8"/>
          <p:cNvSpPr txBox="1"/>
          <p:nvPr/>
        </p:nvSpPr>
        <p:spPr>
          <a:xfrm>
            <a:off x="2867025" y="1878932"/>
            <a:ext cx="1076325" cy="514349"/>
          </a:xfrm>
          <a:prstGeom prst="rect">
            <a:avLst/>
          </a:prstGeom>
          <a:noFill/>
        </p:spPr>
        <p:txBody>
          <a:bodyPr wrap="none" lIns="0" tIns="0" rIns="0" bIns="0" rtlCol="0" anchor="ctr" anchorCtr="0">
            <a:noAutofit/>
          </a:bodyPr>
          <a:lstStyle/>
          <a:p>
            <a:pPr algn="r">
              <a:lnSpc>
                <a:spcPct val="90000"/>
              </a:lnSpc>
            </a:pPr>
            <a:r>
              <a:rPr lang="en-US" sz="1400" dirty="0">
                <a:solidFill>
                  <a:schemeClr val="accent4"/>
                </a:solidFill>
              </a:rPr>
              <a:t>Refresh  </a:t>
            </a:r>
          </a:p>
        </p:txBody>
      </p:sp>
      <p:sp>
        <p:nvSpPr>
          <p:cNvPr id="10" name="TextBox 9"/>
          <p:cNvSpPr txBox="1"/>
          <p:nvPr/>
        </p:nvSpPr>
        <p:spPr>
          <a:xfrm>
            <a:off x="7743825" y="1878932"/>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Settings</a:t>
            </a:r>
          </a:p>
        </p:txBody>
      </p:sp>
      <p:sp>
        <p:nvSpPr>
          <p:cNvPr id="11" name="TextBox 10"/>
          <p:cNvSpPr txBox="1"/>
          <p:nvPr/>
        </p:nvSpPr>
        <p:spPr>
          <a:xfrm>
            <a:off x="7743825" y="2364707"/>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Double click on </a:t>
            </a:r>
            <a:r>
              <a:rPr lang="en-US" sz="1400" b="1" dirty="0">
                <a:solidFill>
                  <a:schemeClr val="accent4"/>
                </a:solidFill>
              </a:rPr>
              <a:t>time</a:t>
            </a:r>
            <a:r>
              <a:rPr lang="en-US" sz="1400" dirty="0">
                <a:solidFill>
                  <a:schemeClr val="accent4"/>
                </a:solidFill>
              </a:rPr>
              <a:t> to scroll to the top of any page</a:t>
            </a:r>
          </a:p>
        </p:txBody>
      </p:sp>
      <p:sp>
        <p:nvSpPr>
          <p:cNvPr id="12" name="TextBox 11"/>
          <p:cNvSpPr txBox="1"/>
          <p:nvPr/>
        </p:nvSpPr>
        <p:spPr>
          <a:xfrm>
            <a:off x="2905125" y="2364707"/>
            <a:ext cx="1076325" cy="514349"/>
          </a:xfrm>
          <a:prstGeom prst="rect">
            <a:avLst/>
          </a:prstGeom>
          <a:noFill/>
        </p:spPr>
        <p:txBody>
          <a:bodyPr wrap="none" lIns="0" tIns="0" rIns="0" bIns="0" rtlCol="0" anchor="ctr" anchorCtr="0">
            <a:noAutofit/>
          </a:bodyPr>
          <a:lstStyle/>
          <a:p>
            <a:pPr algn="r">
              <a:lnSpc>
                <a:spcPct val="90000"/>
              </a:lnSpc>
            </a:pPr>
            <a:r>
              <a:rPr lang="en-US" sz="1400" dirty="0">
                <a:solidFill>
                  <a:schemeClr val="accent4"/>
                </a:solidFill>
              </a:rPr>
              <a:t>Event Name  </a:t>
            </a:r>
          </a:p>
        </p:txBody>
      </p:sp>
      <p:sp>
        <p:nvSpPr>
          <p:cNvPr id="13" name="TextBox 12"/>
          <p:cNvSpPr txBox="1"/>
          <p:nvPr/>
        </p:nvSpPr>
        <p:spPr>
          <a:xfrm>
            <a:off x="7743825" y="3736307"/>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Live statistics</a:t>
            </a:r>
          </a:p>
        </p:txBody>
      </p:sp>
      <p:sp>
        <p:nvSpPr>
          <p:cNvPr id="14" name="TextBox 13"/>
          <p:cNvSpPr txBox="1"/>
          <p:nvPr/>
        </p:nvSpPr>
        <p:spPr>
          <a:xfrm>
            <a:off x="7743825" y="5479382"/>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Navigate to specific page</a:t>
            </a:r>
          </a:p>
        </p:txBody>
      </p:sp>
      <p:cxnSp>
        <p:nvCxnSpPr>
          <p:cNvPr id="23" name="Straight Arrow Connector 22"/>
          <p:cNvCxnSpPr>
            <a:stCxn id="9" idx="3"/>
          </p:cNvCxnSpPr>
          <p:nvPr/>
        </p:nvCxnSpPr>
        <p:spPr>
          <a:xfrm>
            <a:off x="3943350" y="2136107"/>
            <a:ext cx="866775" cy="0"/>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0" idx="1"/>
          </p:cNvCxnSpPr>
          <p:nvPr/>
        </p:nvCxnSpPr>
        <p:spPr>
          <a:xfrm flipH="1" flipV="1">
            <a:off x="6934200" y="2126582"/>
            <a:ext cx="809625" cy="9525"/>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hape 25"/>
          <p:cNvCxnSpPr>
            <a:stCxn id="11" idx="1"/>
          </p:cNvCxnSpPr>
          <p:nvPr/>
        </p:nvCxnSpPr>
        <p:spPr>
          <a:xfrm rot="10800000">
            <a:off x="6096001" y="1917032"/>
            <a:ext cx="1647825" cy="704850"/>
          </a:xfrm>
          <a:prstGeom prst="bentConnector3">
            <a:avLst>
              <a:gd name="adj1" fmla="val 80636"/>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Right Brace 37"/>
          <p:cNvSpPr/>
          <p:nvPr/>
        </p:nvSpPr>
        <p:spPr>
          <a:xfrm>
            <a:off x="7010400" y="2736182"/>
            <a:ext cx="295275" cy="2533650"/>
          </a:xfrm>
          <a:prstGeom prst="rightBrace">
            <a:avLst/>
          </a:prstGeom>
          <a:ln w="12700">
            <a:solidFill>
              <a:schemeClr val="accent5"/>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Arrow Connector 38"/>
          <p:cNvCxnSpPr>
            <a:stCxn id="13" idx="1"/>
            <a:endCxn id="38" idx="1"/>
          </p:cNvCxnSpPr>
          <p:nvPr/>
        </p:nvCxnSpPr>
        <p:spPr>
          <a:xfrm flipH="1">
            <a:off x="7305675" y="3993482"/>
            <a:ext cx="438150" cy="9525"/>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4" idx="1"/>
          </p:cNvCxnSpPr>
          <p:nvPr/>
        </p:nvCxnSpPr>
        <p:spPr>
          <a:xfrm flipH="1" flipV="1">
            <a:off x="6886576" y="5727033"/>
            <a:ext cx="857249" cy="9524"/>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hape 25"/>
          <p:cNvCxnSpPr>
            <a:stCxn id="12" idx="3"/>
          </p:cNvCxnSpPr>
          <p:nvPr/>
        </p:nvCxnSpPr>
        <p:spPr>
          <a:xfrm flipV="1">
            <a:off x="3981450" y="2250407"/>
            <a:ext cx="1457325" cy="371475"/>
          </a:xfrm>
          <a:prstGeom prst="bentConnector3">
            <a:avLst>
              <a:gd name="adj1" fmla="val 9902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 name="Picture 63" descr="IMG_1195.PNG"/>
          <p:cNvPicPr>
            <a:picLocks noChangeAspect="1"/>
          </p:cNvPicPr>
          <p:nvPr/>
        </p:nvPicPr>
        <p:blipFill>
          <a:blip r:embed="rId3" cstate="print">
            <a:clrChange>
              <a:clrFrom>
                <a:srgbClr val="F9F9F9"/>
              </a:clrFrom>
              <a:clrTo>
                <a:srgbClr val="F9F9F9">
                  <a:alpha val="0"/>
                </a:srgbClr>
              </a:clrTo>
            </a:clrChange>
          </a:blip>
          <a:srcRect l="11346" t="91835" r="77404" b="419"/>
          <a:stretch>
            <a:fillRect/>
          </a:stretch>
        </p:blipFill>
        <p:spPr>
          <a:xfrm>
            <a:off x="523874" y="742949"/>
            <a:ext cx="600075" cy="7334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descr="Photos, screen captures, graphics can be inserted in a white mobile phone and tablet"/>
          <p:cNvPicPr>
            <a:picLocks noChangeAspect="1"/>
          </p:cNvPicPr>
          <p:nvPr/>
        </p:nvPicPr>
        <p:blipFill>
          <a:blip r:embed="rId2" cstate="print"/>
          <a:srcRect/>
          <a:stretch>
            <a:fillRect/>
          </a:stretch>
        </p:blipFill>
        <p:spPr bwMode="auto">
          <a:xfrm>
            <a:off x="9079724" y="1111602"/>
            <a:ext cx="2339816" cy="4954905"/>
          </a:xfrm>
          <a:prstGeom prst="rect">
            <a:avLst/>
          </a:prstGeom>
          <a:noFill/>
          <a:ln w="12700" cap="flat" cmpd="sng">
            <a:noFill/>
            <a:prstDash val="solid"/>
            <a:miter lim="400000"/>
            <a:headEnd type="none" w="med" len="med"/>
            <a:tailEnd type="none" w="med" len="med"/>
          </a:ln>
          <a:effectLst/>
        </p:spPr>
      </p:pic>
      <p:pic>
        <p:nvPicPr>
          <p:cNvPr id="8197"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207324" y="1701352"/>
            <a:ext cx="2083641" cy="3706104"/>
          </a:xfrm>
          <a:prstGeom prst="rect">
            <a:avLst/>
          </a:prstGeom>
          <a:noFill/>
          <a:ln w="12700" cap="flat" cmpd="sng">
            <a:noFill/>
            <a:prstDash val="solid"/>
            <a:miter lim="400000"/>
            <a:headEnd type="none" w="med" len="med"/>
            <a:tailEnd type="none" w="med" len="med"/>
          </a:ln>
          <a:effectLst/>
        </p:spPr>
      </p:pic>
      <p:sp>
        <p:nvSpPr>
          <p:cNvPr id="8195" name="Rectangle 3"/>
          <p:cNvSpPr>
            <a:spLocks/>
          </p:cNvSpPr>
          <p:nvPr/>
        </p:nvSpPr>
        <p:spPr bwMode="auto">
          <a:xfrm>
            <a:off x="11622777" y="6583719"/>
            <a:ext cx="51296" cy="123111"/>
          </a:xfrm>
          <a:prstGeom prst="rect">
            <a:avLst/>
          </a:prstGeom>
          <a:noFill/>
          <a:ln w="12700" cap="flat" cmpd="sng">
            <a:noFill/>
            <a:prstDash val="solid"/>
            <a:miter lim="400000"/>
            <a:headEnd type="none" w="med" len="med"/>
            <a:tailEnd type="none" w="med" len="med"/>
          </a:ln>
          <a:effectLst/>
        </p:spPr>
        <p:txBody>
          <a:bodyPr wrap="none" lIns="0" tIns="0" rIns="0" bIns="0" anchor="ctr">
            <a:spAutoFit/>
          </a:bodyPr>
          <a:lstStyle/>
          <a:p>
            <a:pPr algn="r"/>
            <a:fld id="{60C821AE-07AE-4668-97DD-71E18CECB5F3}" type="slidenum">
              <a:rPr lang="en-US" sz="800">
                <a:solidFill>
                  <a:srgbClr val="9F9F9F"/>
                </a:solidFill>
                <a:latin typeface="Calibri" pitchFamily="34" charset="0"/>
                <a:ea typeface="Calibri" pitchFamily="34" charset="0"/>
                <a:cs typeface="Calibri" pitchFamily="34" charset="0"/>
                <a:sym typeface="Calibri" pitchFamily="34" charset="0"/>
              </a:rPr>
              <a:pPr algn="r"/>
              <a:t>8</a:t>
            </a:fld>
            <a:endParaRPr lang="en-US" sz="800">
              <a:solidFill>
                <a:srgbClr val="9F9F9F"/>
              </a:solidFill>
              <a:latin typeface="Calibri" pitchFamily="34" charset="0"/>
              <a:ea typeface="Calibri" pitchFamily="34" charset="0"/>
              <a:cs typeface="Calibri" pitchFamily="34" charset="0"/>
              <a:sym typeface="Calibri" pitchFamily="34" charset="0"/>
            </a:endParaRPr>
          </a:p>
        </p:txBody>
      </p:sp>
      <p:sp>
        <p:nvSpPr>
          <p:cNvPr id="19" name="Slide Number Placeholder 18"/>
          <p:cNvSpPr>
            <a:spLocks noGrp="1"/>
          </p:cNvSpPr>
          <p:nvPr>
            <p:ph type="sldNum" sz="quarter" idx="12"/>
          </p:nvPr>
        </p:nvSpPr>
        <p:spPr/>
        <p:txBody>
          <a:bodyPr/>
          <a:lstStyle/>
          <a:p>
            <a:fld id="{C51EAA63-D034-42AE-91FA-B13B9518C7BE}" type="slidenum">
              <a:rPr lang="en-US" smtClean="0"/>
              <a:pPr/>
              <a:t>8</a:t>
            </a:fld>
            <a:endParaRPr lang="en-US" dirty="0"/>
          </a:p>
        </p:txBody>
      </p:sp>
      <p:sp>
        <p:nvSpPr>
          <p:cNvPr id="20" name="Footer Placeholder 19"/>
          <p:cNvSpPr>
            <a:spLocks noGrp="1"/>
          </p:cNvSpPr>
          <p:nvPr>
            <p:ph type="ftr" sz="quarter" idx="11"/>
          </p:nvPr>
        </p:nvSpPr>
        <p:spPr/>
        <p:txBody>
          <a:bodyPr/>
          <a:lstStyle/>
          <a:p>
            <a:r>
              <a:rPr lang="en-US"/>
              <a:t>Confidential – Oracle Internal</a:t>
            </a:r>
            <a:endParaRPr lang="en-US" dirty="0"/>
          </a:p>
        </p:txBody>
      </p:sp>
      <p:pic>
        <p:nvPicPr>
          <p:cNvPr id="21" name="Picture 5" descr="Photos, screen captures, graphics can be inserted in a white mobile phone and tablet"/>
          <p:cNvPicPr>
            <a:picLocks noChangeAspect="1"/>
          </p:cNvPicPr>
          <p:nvPr/>
        </p:nvPicPr>
        <p:blipFill>
          <a:blip r:embed="rId2" cstate="print"/>
          <a:srcRect/>
          <a:stretch>
            <a:fillRect/>
          </a:stretch>
        </p:blipFill>
        <p:spPr bwMode="auto">
          <a:xfrm>
            <a:off x="3384218" y="1111601"/>
            <a:ext cx="2339816" cy="4954905"/>
          </a:xfrm>
          <a:prstGeom prst="rect">
            <a:avLst/>
          </a:prstGeom>
          <a:noFill/>
          <a:ln w="12700" cap="flat" cmpd="sng">
            <a:noFill/>
            <a:prstDash val="solid"/>
            <a:miter lim="400000"/>
            <a:headEnd type="none" w="med" len="med"/>
            <a:tailEnd type="none" w="med" len="med"/>
          </a:ln>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6376" y="1751192"/>
            <a:ext cx="2082076" cy="3703320"/>
          </a:xfrm>
          <a:prstGeom prst="rect">
            <a:avLst/>
          </a:prstGeom>
        </p:spPr>
      </p:pic>
      <p:sp>
        <p:nvSpPr>
          <p:cNvPr id="14" name="Oval 13"/>
          <p:cNvSpPr/>
          <p:nvPr/>
        </p:nvSpPr>
        <p:spPr>
          <a:xfrm>
            <a:off x="4423145" y="1727088"/>
            <a:ext cx="861236" cy="495481"/>
          </a:xfrm>
          <a:prstGeom prst="ellipse">
            <a:avLst/>
          </a:prstGeom>
          <a:noFill/>
          <a:ln w="190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2" name="Oval 21"/>
          <p:cNvSpPr/>
          <p:nvPr/>
        </p:nvSpPr>
        <p:spPr>
          <a:xfrm>
            <a:off x="10168271" y="2365422"/>
            <a:ext cx="861236" cy="495481"/>
          </a:xfrm>
          <a:prstGeom prst="ellipse">
            <a:avLst/>
          </a:prstGeom>
          <a:noFill/>
          <a:ln w="190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23" name="Picture 5" descr="Photos, screen captures, graphics can be inserted in a white mobile phone and tablet"/>
          <p:cNvPicPr>
            <a:picLocks noChangeAspect="1"/>
          </p:cNvPicPr>
          <p:nvPr/>
        </p:nvPicPr>
        <p:blipFill>
          <a:blip r:embed="rId2" cstate="print"/>
          <a:srcRect/>
          <a:stretch>
            <a:fillRect/>
          </a:stretch>
        </p:blipFill>
        <p:spPr bwMode="auto">
          <a:xfrm>
            <a:off x="6428673" y="1146253"/>
            <a:ext cx="2339816" cy="4954905"/>
          </a:xfrm>
          <a:prstGeom prst="rect">
            <a:avLst/>
          </a:prstGeom>
          <a:noFill/>
          <a:ln w="12700" cap="flat" cmpd="sng">
            <a:noFill/>
            <a:prstDash val="solid"/>
            <a:miter lim="400000"/>
            <a:headEnd type="none" w="med" len="med"/>
            <a:tailEnd type="none" w="med" len="med"/>
          </a:ln>
          <a:effectLst/>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2730" y="1785844"/>
            <a:ext cx="2082076" cy="3703319"/>
          </a:xfrm>
          <a:prstGeom prst="rect">
            <a:avLst/>
          </a:prstGeom>
        </p:spPr>
      </p:pic>
      <p:sp>
        <p:nvSpPr>
          <p:cNvPr id="25" name="Oval 24"/>
          <p:cNvSpPr/>
          <p:nvPr/>
        </p:nvSpPr>
        <p:spPr>
          <a:xfrm>
            <a:off x="6428673" y="4409247"/>
            <a:ext cx="861236" cy="495481"/>
          </a:xfrm>
          <a:prstGeom prst="ellipse">
            <a:avLst/>
          </a:prstGeom>
          <a:noFill/>
          <a:ln w="190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6" name="Rectangle 1"/>
          <p:cNvSpPr>
            <a:spLocks noGrp="1" noChangeArrowheads="1"/>
          </p:cNvSpPr>
          <p:nvPr>
            <p:ph type="title"/>
          </p:nvPr>
        </p:nvSpPr>
        <p:spPr>
          <a:xfrm>
            <a:off x="531812" y="406400"/>
            <a:ext cx="11125200" cy="561163"/>
          </a:xfrm>
        </p:spPr>
        <p:txBody>
          <a:bodyPr/>
          <a:lstStyle/>
          <a:p>
            <a:r>
              <a:rPr lang="en-US" b="1" dirty="0"/>
              <a:t>Certain Check In App </a:t>
            </a:r>
          </a:p>
        </p:txBody>
      </p:sp>
      <p:pic>
        <p:nvPicPr>
          <p:cNvPr id="27" name="Picture 5" descr="Photos, screen captures, graphics can be inserted in a white mobile phone and tablet"/>
          <p:cNvPicPr>
            <a:picLocks noChangeAspect="1"/>
          </p:cNvPicPr>
          <p:nvPr/>
        </p:nvPicPr>
        <p:blipFill>
          <a:blip r:embed="rId2" cstate="print"/>
          <a:srcRect/>
          <a:stretch>
            <a:fillRect/>
          </a:stretch>
        </p:blipFill>
        <p:spPr bwMode="auto">
          <a:xfrm>
            <a:off x="605858" y="1160050"/>
            <a:ext cx="2339816" cy="4954905"/>
          </a:xfrm>
          <a:prstGeom prst="rect">
            <a:avLst/>
          </a:prstGeom>
          <a:noFill/>
          <a:ln w="12700" cap="flat" cmpd="sng">
            <a:noFill/>
            <a:prstDash val="solid"/>
            <a:miter lim="400000"/>
            <a:headEnd type="none" w="med" len="med"/>
            <a:tailEnd type="none" w="med" len="med"/>
          </a:ln>
          <a:effectLst/>
        </p:spPr>
      </p:pic>
      <p:pic>
        <p:nvPicPr>
          <p:cNvPr id="28"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733458" y="1749800"/>
            <a:ext cx="2083642" cy="3706104"/>
          </a:xfrm>
          <a:prstGeom prst="rect">
            <a:avLst/>
          </a:prstGeom>
          <a:noFill/>
          <a:ln w="12700" cap="flat" cmpd="sng">
            <a:noFill/>
            <a:prstDash val="solid"/>
            <a:miter lim="400000"/>
            <a:headEnd type="none" w="med" len="med"/>
            <a:tailEnd type="none" w="med" len="med"/>
          </a:ln>
          <a:effectLst/>
        </p:spPr>
      </p:pic>
      <p:sp>
        <p:nvSpPr>
          <p:cNvPr id="29" name="Oval 28"/>
          <p:cNvSpPr/>
          <p:nvPr/>
        </p:nvSpPr>
        <p:spPr>
          <a:xfrm>
            <a:off x="1510106" y="5105505"/>
            <a:ext cx="563526" cy="446568"/>
          </a:xfrm>
          <a:prstGeom prst="ellipse">
            <a:avLst/>
          </a:prstGeom>
          <a:noFill/>
          <a:ln w="19050">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30" name="Picture 11" descr="C:\Users\dlindgre\AppData\Local\Microsoft\Windows\Temporary Internet Files\Content.IE5\F7UBEHW6\Swipe[1].png"/>
          <p:cNvPicPr>
            <a:picLocks noChangeAspect="1"/>
          </p:cNvPicPr>
          <p:nvPr/>
        </p:nvPicPr>
        <p:blipFill rotWithShape="1">
          <a:blip r:embed="rId7" cstate="print"/>
          <a:srcRect l="37355"/>
          <a:stretch/>
        </p:blipFill>
        <p:spPr bwMode="auto">
          <a:xfrm flipH="1">
            <a:off x="1434628" y="5420172"/>
            <a:ext cx="511413" cy="1097130"/>
          </a:xfrm>
          <a:prstGeom prst="rect">
            <a:avLst/>
          </a:prstGeom>
          <a:noFill/>
          <a:ln w="12700" cap="flat" cmpd="sng">
            <a:noFill/>
            <a:prstDash val="solid"/>
            <a:miter lim="400000"/>
            <a:headEnd type="none" w="med" len="med"/>
            <a:tailEnd type="none" w="med" len="med"/>
          </a:ln>
          <a:effectLst/>
        </p:spPr>
      </p:pic>
      <p:cxnSp>
        <p:nvCxnSpPr>
          <p:cNvPr id="31" name="Straight Arrow Connector 30"/>
          <p:cNvCxnSpPr>
            <a:stCxn id="29" idx="6"/>
            <a:endCxn id="14" idx="3"/>
          </p:cNvCxnSpPr>
          <p:nvPr/>
        </p:nvCxnSpPr>
        <p:spPr>
          <a:xfrm flipV="1">
            <a:off x="2073632" y="2150007"/>
            <a:ext cx="2475638" cy="3178782"/>
          </a:xfrm>
          <a:prstGeom prst="straightConnector1">
            <a:avLst/>
          </a:prstGeom>
          <a:ln w="19050">
            <a:solidFill>
              <a:schemeClr val="accent1"/>
            </a:solidFill>
            <a:miter lim="8000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670435"/>
      </p:ext>
    </p:extLst>
  </p:cSld>
  <p:clrMapOvr>
    <a:masterClrMapping/>
  </p:clrMapOvr>
  <p:transition spd="med">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IMG_1284.PNG"/>
          <p:cNvPicPr>
            <a:picLocks noChangeAspect="1"/>
          </p:cNvPicPr>
          <p:nvPr/>
        </p:nvPicPr>
        <p:blipFill>
          <a:blip r:embed="rId2" cstate="print"/>
          <a:stretch>
            <a:fillRect/>
          </a:stretch>
        </p:blipFill>
        <p:spPr>
          <a:xfrm>
            <a:off x="4728217" y="1847759"/>
            <a:ext cx="2286000" cy="4057650"/>
          </a:xfrm>
          <a:prstGeom prst="rect">
            <a:avLst/>
          </a:prstGeom>
        </p:spPr>
      </p:pic>
      <p:sp>
        <p:nvSpPr>
          <p:cNvPr id="4" name="Footer Placeholder 3"/>
          <p:cNvSpPr>
            <a:spLocks noGrp="1"/>
          </p:cNvSpPr>
          <p:nvPr>
            <p:ph type="ftr" sz="quarter" idx="11"/>
          </p:nvPr>
        </p:nvSpPr>
        <p:spPr/>
        <p:txBody>
          <a:bodyPr/>
          <a:lstStyle/>
          <a:p>
            <a:r>
              <a:rPr lang="en-US"/>
              <a:t>Confidential – Oracle Internal</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9</a:t>
            </a:fld>
            <a:endParaRPr lang="en-US" dirty="0"/>
          </a:p>
        </p:txBody>
      </p:sp>
      <p:sp>
        <p:nvSpPr>
          <p:cNvPr id="8" name="Title 7"/>
          <p:cNvSpPr>
            <a:spLocks noGrp="1"/>
          </p:cNvSpPr>
          <p:nvPr>
            <p:ph type="title"/>
          </p:nvPr>
        </p:nvSpPr>
        <p:spPr/>
        <p:txBody>
          <a:bodyPr/>
          <a:lstStyle/>
          <a:p>
            <a:r>
              <a:rPr lang="en-US" dirty="0"/>
              <a:t>       Navigation – Guest List</a:t>
            </a:r>
          </a:p>
        </p:txBody>
      </p:sp>
      <p:sp>
        <p:nvSpPr>
          <p:cNvPr id="9" name="TextBox 8"/>
          <p:cNvSpPr txBox="1"/>
          <p:nvPr/>
        </p:nvSpPr>
        <p:spPr>
          <a:xfrm>
            <a:off x="2867025" y="1878932"/>
            <a:ext cx="1076325" cy="514349"/>
          </a:xfrm>
          <a:prstGeom prst="rect">
            <a:avLst/>
          </a:prstGeom>
          <a:noFill/>
        </p:spPr>
        <p:txBody>
          <a:bodyPr wrap="none" lIns="0" tIns="0" rIns="0" bIns="0" rtlCol="0" anchor="ctr" anchorCtr="0">
            <a:noAutofit/>
          </a:bodyPr>
          <a:lstStyle/>
          <a:p>
            <a:pPr algn="r">
              <a:lnSpc>
                <a:spcPct val="90000"/>
              </a:lnSpc>
            </a:pPr>
            <a:endParaRPr lang="en-US" sz="1400" dirty="0">
              <a:solidFill>
                <a:schemeClr val="accent4"/>
              </a:solidFill>
            </a:endParaRPr>
          </a:p>
          <a:p>
            <a:pPr algn="r">
              <a:lnSpc>
                <a:spcPct val="90000"/>
              </a:lnSpc>
            </a:pPr>
            <a:r>
              <a:rPr lang="en-US" sz="1400" dirty="0">
                <a:solidFill>
                  <a:schemeClr val="accent4"/>
                </a:solidFill>
              </a:rPr>
              <a:t>All  </a:t>
            </a:r>
            <a:br>
              <a:rPr lang="en-US" sz="1400" dirty="0">
                <a:solidFill>
                  <a:schemeClr val="accent4"/>
                </a:solidFill>
              </a:rPr>
            </a:br>
            <a:r>
              <a:rPr lang="en-US" sz="1100" dirty="0" err="1">
                <a:solidFill>
                  <a:schemeClr val="accent4"/>
                </a:solidFill>
              </a:rPr>
              <a:t>All</a:t>
            </a:r>
            <a:r>
              <a:rPr lang="en-US" sz="1100" dirty="0">
                <a:solidFill>
                  <a:schemeClr val="accent4"/>
                </a:solidFill>
              </a:rPr>
              <a:t> registrations except Denied</a:t>
            </a:r>
            <a:r>
              <a:rPr lang="en-US" sz="1400" dirty="0">
                <a:solidFill>
                  <a:schemeClr val="accent4"/>
                </a:solidFill>
              </a:rPr>
              <a:t>  </a:t>
            </a:r>
          </a:p>
        </p:txBody>
      </p:sp>
      <p:sp>
        <p:nvSpPr>
          <p:cNvPr id="10" name="TextBox 9"/>
          <p:cNvSpPr txBox="1"/>
          <p:nvPr/>
        </p:nvSpPr>
        <p:spPr>
          <a:xfrm>
            <a:off x="7760450" y="1878932"/>
            <a:ext cx="1076325" cy="514349"/>
          </a:xfrm>
          <a:prstGeom prst="rect">
            <a:avLst/>
          </a:prstGeom>
          <a:noFill/>
        </p:spPr>
        <p:txBody>
          <a:bodyPr wrap="none" lIns="0" tIns="0" rIns="0" bIns="0" rtlCol="0" anchor="ctr" anchorCtr="0">
            <a:noAutofit/>
          </a:bodyPr>
          <a:lstStyle/>
          <a:p>
            <a:pPr>
              <a:lnSpc>
                <a:spcPct val="90000"/>
              </a:lnSpc>
            </a:pPr>
            <a:endParaRPr lang="en-US" sz="1400" dirty="0">
              <a:solidFill>
                <a:schemeClr val="accent4"/>
              </a:solidFill>
            </a:endParaRPr>
          </a:p>
          <a:p>
            <a:pPr>
              <a:lnSpc>
                <a:spcPct val="90000"/>
              </a:lnSpc>
            </a:pPr>
            <a:r>
              <a:rPr lang="en-US" sz="1400" dirty="0">
                <a:solidFill>
                  <a:schemeClr val="accent4"/>
                </a:solidFill>
              </a:rPr>
              <a:t>  Do Not Use</a:t>
            </a:r>
            <a:br>
              <a:rPr lang="en-US" sz="1400" dirty="0">
                <a:solidFill>
                  <a:schemeClr val="accent4"/>
                </a:solidFill>
              </a:rPr>
            </a:br>
            <a:r>
              <a:rPr lang="en-US" sz="1400" dirty="0">
                <a:solidFill>
                  <a:schemeClr val="accent4"/>
                </a:solidFill>
              </a:rPr>
              <a:t>  </a:t>
            </a:r>
            <a:r>
              <a:rPr lang="en-US" sz="1200" dirty="0">
                <a:solidFill>
                  <a:schemeClr val="accent4"/>
                </a:solidFill>
              </a:rPr>
              <a:t> </a:t>
            </a:r>
            <a:r>
              <a:rPr lang="en-US" sz="1100" dirty="0">
                <a:solidFill>
                  <a:schemeClr val="accent4"/>
                </a:solidFill>
              </a:rPr>
              <a:t>Walk in registration managed at Registration Desk</a:t>
            </a:r>
            <a:endParaRPr lang="en-US" sz="1200" dirty="0">
              <a:solidFill>
                <a:schemeClr val="accent4"/>
              </a:solidFill>
            </a:endParaRPr>
          </a:p>
        </p:txBody>
      </p:sp>
      <p:sp>
        <p:nvSpPr>
          <p:cNvPr id="11" name="TextBox 10"/>
          <p:cNvSpPr txBox="1"/>
          <p:nvPr/>
        </p:nvSpPr>
        <p:spPr>
          <a:xfrm>
            <a:off x="7810327" y="2447811"/>
            <a:ext cx="1076325" cy="514349"/>
          </a:xfrm>
          <a:prstGeom prst="rect">
            <a:avLst/>
          </a:prstGeom>
          <a:noFill/>
        </p:spPr>
        <p:txBody>
          <a:bodyPr wrap="none" lIns="0" tIns="0" rIns="0" bIns="0" rtlCol="0" anchor="ctr" anchorCtr="0">
            <a:noAutofit/>
          </a:bodyPr>
          <a:lstStyle/>
          <a:p>
            <a:pPr>
              <a:lnSpc>
                <a:spcPct val="90000"/>
              </a:lnSpc>
            </a:pPr>
            <a:endParaRPr lang="en-US" sz="1400" dirty="0">
              <a:solidFill>
                <a:schemeClr val="accent4"/>
              </a:solidFill>
            </a:endParaRPr>
          </a:p>
          <a:p>
            <a:pPr>
              <a:lnSpc>
                <a:spcPct val="90000"/>
              </a:lnSpc>
            </a:pPr>
            <a:r>
              <a:rPr lang="en-US" sz="1400" dirty="0">
                <a:solidFill>
                  <a:schemeClr val="accent4"/>
                </a:solidFill>
              </a:rPr>
              <a:t>  Yet to Check-In</a:t>
            </a:r>
          </a:p>
          <a:p>
            <a:pPr>
              <a:lnSpc>
                <a:spcPct val="90000"/>
              </a:lnSpc>
            </a:pPr>
            <a:r>
              <a:rPr lang="en-US" sz="1400" dirty="0">
                <a:solidFill>
                  <a:schemeClr val="accent4"/>
                </a:solidFill>
              </a:rPr>
              <a:t>   </a:t>
            </a:r>
            <a:r>
              <a:rPr lang="en-US" sz="1050" dirty="0">
                <a:solidFill>
                  <a:schemeClr val="accent4"/>
                </a:solidFill>
              </a:rPr>
              <a:t>Filters to only registrants that have not yet checked in</a:t>
            </a:r>
            <a:endParaRPr lang="en-US" sz="1100" dirty="0">
              <a:solidFill>
                <a:schemeClr val="accent4"/>
              </a:solidFill>
            </a:endParaRPr>
          </a:p>
        </p:txBody>
      </p:sp>
      <p:sp>
        <p:nvSpPr>
          <p:cNvPr id="12" name="TextBox 11"/>
          <p:cNvSpPr txBox="1"/>
          <p:nvPr/>
        </p:nvSpPr>
        <p:spPr>
          <a:xfrm>
            <a:off x="2867025" y="3831719"/>
            <a:ext cx="1076325" cy="514349"/>
          </a:xfrm>
          <a:prstGeom prst="rect">
            <a:avLst/>
          </a:prstGeom>
          <a:noFill/>
        </p:spPr>
        <p:txBody>
          <a:bodyPr wrap="none" lIns="0" tIns="0" rIns="0" bIns="0" rtlCol="0" anchor="ctr" anchorCtr="0">
            <a:noAutofit/>
          </a:bodyPr>
          <a:lstStyle/>
          <a:p>
            <a:pPr algn="r">
              <a:lnSpc>
                <a:spcPct val="90000"/>
              </a:lnSpc>
            </a:pPr>
            <a:r>
              <a:rPr lang="en-US" sz="1400" dirty="0">
                <a:solidFill>
                  <a:schemeClr val="accent4"/>
                </a:solidFill>
              </a:rPr>
              <a:t>Registrants  </a:t>
            </a:r>
          </a:p>
          <a:p>
            <a:pPr algn="r">
              <a:lnSpc>
                <a:spcPct val="90000"/>
              </a:lnSpc>
            </a:pPr>
            <a:r>
              <a:rPr lang="en-US" sz="1100" dirty="0">
                <a:solidFill>
                  <a:schemeClr val="accent4"/>
                </a:solidFill>
              </a:rPr>
              <a:t>Sorted by first name  </a:t>
            </a:r>
          </a:p>
          <a:p>
            <a:pPr algn="r">
              <a:lnSpc>
                <a:spcPct val="90000"/>
              </a:lnSpc>
            </a:pPr>
            <a:r>
              <a:rPr lang="en-US" sz="1100" dirty="0">
                <a:solidFill>
                  <a:schemeClr val="accent4"/>
                </a:solidFill>
              </a:rPr>
              <a:t>Tap on name or swipe left to Check In  </a:t>
            </a:r>
          </a:p>
        </p:txBody>
      </p:sp>
      <p:sp>
        <p:nvSpPr>
          <p:cNvPr id="13" name="TextBox 12"/>
          <p:cNvSpPr txBox="1"/>
          <p:nvPr/>
        </p:nvSpPr>
        <p:spPr>
          <a:xfrm>
            <a:off x="7743825" y="3784013"/>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Quick scroll to first letter of first name</a:t>
            </a:r>
          </a:p>
        </p:txBody>
      </p:sp>
      <p:sp>
        <p:nvSpPr>
          <p:cNvPr id="14" name="TextBox 13"/>
          <p:cNvSpPr txBox="1"/>
          <p:nvPr/>
        </p:nvSpPr>
        <p:spPr>
          <a:xfrm>
            <a:off x="7743825" y="5479382"/>
            <a:ext cx="1076325" cy="514349"/>
          </a:xfrm>
          <a:prstGeom prst="rect">
            <a:avLst/>
          </a:prstGeom>
          <a:noFill/>
        </p:spPr>
        <p:txBody>
          <a:bodyPr wrap="none" lIns="0" tIns="0" rIns="0" bIns="0" rtlCol="0" anchor="ctr" anchorCtr="0">
            <a:noAutofit/>
          </a:bodyPr>
          <a:lstStyle/>
          <a:p>
            <a:pPr>
              <a:lnSpc>
                <a:spcPct val="90000"/>
              </a:lnSpc>
            </a:pPr>
            <a:r>
              <a:rPr lang="en-US" sz="1400" dirty="0">
                <a:solidFill>
                  <a:schemeClr val="accent4"/>
                </a:solidFill>
              </a:rPr>
              <a:t>  Navigate to specific page</a:t>
            </a:r>
          </a:p>
        </p:txBody>
      </p:sp>
      <p:cxnSp>
        <p:nvCxnSpPr>
          <p:cNvPr id="23" name="Straight Arrow Connector 22"/>
          <p:cNvCxnSpPr>
            <a:stCxn id="9" idx="3"/>
          </p:cNvCxnSpPr>
          <p:nvPr/>
        </p:nvCxnSpPr>
        <p:spPr>
          <a:xfrm>
            <a:off x="3943350" y="2136107"/>
            <a:ext cx="1019175" cy="0"/>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Right Brace 37"/>
          <p:cNvSpPr/>
          <p:nvPr/>
        </p:nvSpPr>
        <p:spPr>
          <a:xfrm>
            <a:off x="7010400" y="2783888"/>
            <a:ext cx="295275" cy="2533650"/>
          </a:xfrm>
          <a:prstGeom prst="rightBrace">
            <a:avLst/>
          </a:prstGeom>
          <a:ln w="12700">
            <a:solidFill>
              <a:schemeClr val="accent5"/>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Arrow Connector 38"/>
          <p:cNvCxnSpPr>
            <a:stCxn id="13" idx="1"/>
            <a:endCxn id="38" idx="1"/>
          </p:cNvCxnSpPr>
          <p:nvPr/>
        </p:nvCxnSpPr>
        <p:spPr>
          <a:xfrm flipH="1">
            <a:off x="7305675" y="4041188"/>
            <a:ext cx="438150" cy="9525"/>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4" idx="1"/>
          </p:cNvCxnSpPr>
          <p:nvPr/>
        </p:nvCxnSpPr>
        <p:spPr>
          <a:xfrm flipH="1" flipV="1">
            <a:off x="6886576" y="5727033"/>
            <a:ext cx="857249" cy="9524"/>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Right Brace 28"/>
          <p:cNvSpPr/>
          <p:nvPr/>
        </p:nvSpPr>
        <p:spPr>
          <a:xfrm flipH="1">
            <a:off x="4333875" y="2764838"/>
            <a:ext cx="295275" cy="2533650"/>
          </a:xfrm>
          <a:prstGeom prst="rightBrace">
            <a:avLst/>
          </a:prstGeom>
          <a:ln w="12700">
            <a:solidFill>
              <a:schemeClr val="accent5"/>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Arrow Connector 29"/>
          <p:cNvCxnSpPr/>
          <p:nvPr/>
        </p:nvCxnSpPr>
        <p:spPr>
          <a:xfrm flipV="1">
            <a:off x="3943350" y="4031663"/>
            <a:ext cx="514350" cy="9525"/>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4" name="Picture 33" descr="IMG_1197.PNG"/>
          <p:cNvPicPr>
            <a:picLocks noChangeAspect="1"/>
          </p:cNvPicPr>
          <p:nvPr/>
        </p:nvPicPr>
        <p:blipFill>
          <a:blip r:embed="rId3" cstate="print">
            <a:clrChange>
              <a:clrFrom>
                <a:srgbClr val="F9F9F9"/>
              </a:clrFrom>
              <a:clrTo>
                <a:srgbClr val="F9F9F9">
                  <a:alpha val="0"/>
                </a:srgbClr>
              </a:clrTo>
            </a:clrChange>
          </a:blip>
          <a:srcRect l="39154" t="91541" r="38494" b="531"/>
          <a:stretch>
            <a:fillRect/>
          </a:stretch>
        </p:blipFill>
        <p:spPr>
          <a:xfrm>
            <a:off x="285749" y="752475"/>
            <a:ext cx="1179979" cy="742950"/>
          </a:xfrm>
          <a:prstGeom prst="rect">
            <a:avLst/>
          </a:prstGeom>
        </p:spPr>
      </p:pic>
      <p:sp>
        <p:nvSpPr>
          <p:cNvPr id="22" name="TextBox 21"/>
          <p:cNvSpPr txBox="1"/>
          <p:nvPr/>
        </p:nvSpPr>
        <p:spPr>
          <a:xfrm>
            <a:off x="2808830" y="2447811"/>
            <a:ext cx="1076325" cy="514349"/>
          </a:xfrm>
          <a:prstGeom prst="rect">
            <a:avLst/>
          </a:prstGeom>
          <a:noFill/>
        </p:spPr>
        <p:txBody>
          <a:bodyPr wrap="none" lIns="0" tIns="0" rIns="0" bIns="0" rtlCol="0" anchor="ctr" anchorCtr="0">
            <a:noAutofit/>
          </a:bodyPr>
          <a:lstStyle/>
          <a:p>
            <a:pPr algn="r">
              <a:lnSpc>
                <a:spcPct val="90000"/>
              </a:lnSpc>
            </a:pPr>
            <a:endParaRPr lang="en-US" sz="1400" dirty="0">
              <a:solidFill>
                <a:schemeClr val="accent4"/>
              </a:solidFill>
            </a:endParaRPr>
          </a:p>
          <a:p>
            <a:pPr algn="r">
              <a:lnSpc>
                <a:spcPct val="90000"/>
              </a:lnSpc>
            </a:pPr>
            <a:r>
              <a:rPr lang="en-US" sz="1400" dirty="0">
                <a:solidFill>
                  <a:schemeClr val="accent4"/>
                </a:solidFill>
              </a:rPr>
              <a:t>  Search</a:t>
            </a:r>
            <a:br>
              <a:rPr lang="en-US" sz="1400" dirty="0">
                <a:solidFill>
                  <a:schemeClr val="accent4"/>
                </a:solidFill>
              </a:rPr>
            </a:br>
            <a:r>
              <a:rPr lang="en-US" sz="1400" dirty="0">
                <a:solidFill>
                  <a:schemeClr val="accent4"/>
                </a:solidFill>
              </a:rPr>
              <a:t>  </a:t>
            </a:r>
            <a:r>
              <a:rPr lang="en-US" sz="1200" dirty="0">
                <a:solidFill>
                  <a:schemeClr val="accent4"/>
                </a:solidFill>
              </a:rPr>
              <a:t> </a:t>
            </a:r>
            <a:r>
              <a:rPr lang="en-US" sz="1100" dirty="0">
                <a:solidFill>
                  <a:schemeClr val="accent4"/>
                </a:solidFill>
              </a:rPr>
              <a:t>Search using First and Last Name, Company</a:t>
            </a:r>
            <a:endParaRPr lang="en-US" sz="1200" dirty="0">
              <a:solidFill>
                <a:schemeClr val="accent4"/>
              </a:solidFill>
            </a:endParaRPr>
          </a:p>
        </p:txBody>
      </p:sp>
      <p:cxnSp>
        <p:nvCxnSpPr>
          <p:cNvPr id="36" name="Straight Arrow Connector 35"/>
          <p:cNvCxnSpPr>
            <a:stCxn id="10" idx="1"/>
          </p:cNvCxnSpPr>
          <p:nvPr/>
        </p:nvCxnSpPr>
        <p:spPr>
          <a:xfrm flipH="1">
            <a:off x="6924503" y="2136107"/>
            <a:ext cx="835947" cy="10910"/>
          </a:xfrm>
          <a:prstGeom prst="straightConnector1">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hape 25"/>
          <p:cNvCxnSpPr>
            <a:stCxn id="11" idx="1"/>
          </p:cNvCxnSpPr>
          <p:nvPr/>
        </p:nvCxnSpPr>
        <p:spPr>
          <a:xfrm rot="10800000">
            <a:off x="6616933" y="2255086"/>
            <a:ext cx="1193394" cy="449901"/>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hape 25"/>
          <p:cNvCxnSpPr/>
          <p:nvPr/>
        </p:nvCxnSpPr>
        <p:spPr>
          <a:xfrm flipV="1">
            <a:off x="3948894" y="2462901"/>
            <a:ext cx="830924" cy="217148"/>
          </a:xfrm>
          <a:prstGeom prst="bentConnector3">
            <a:avLst>
              <a:gd name="adj1" fmla="val 50000"/>
            </a:avLst>
          </a:prstGeom>
          <a:ln w="12700">
            <a:solidFill>
              <a:schemeClr val="accent5"/>
            </a:solidFill>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2016 Oracle templat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1555E"/>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smtClean="0"/>
        </a:defPPr>
      </a:lstStyle>
    </a:txDef>
  </a:objectDefaults>
  <a:extraClrSchemeLst/>
  <a:extLst>
    <a:ext uri="{05A4C25C-085E-4340-85A3-A5531E510DB2}">
      <thm15:themeFamily xmlns:thm15="http://schemas.microsoft.com/office/thememl/2012/main" name="Oracle_16x9-2014-v2.1.x" id="{327BA289-4253-4B1F-93E1-0383345A9128}" vid="{D6F0D91B-DD93-4308-9726-31EB480EB9A1}"/>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2016 Oracle template</Template>
  <TotalTime>10276</TotalTime>
  <Words>3488</Words>
  <Application>Microsoft Macintosh PowerPoint</Application>
  <PresentationFormat>Custom</PresentationFormat>
  <Paragraphs>487</Paragraphs>
  <Slides>34</Slides>
  <Notes>6</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Calibri</vt:lpstr>
      <vt:lpstr>2016 Oracle template</vt:lpstr>
      <vt:lpstr>Certain  Check In App</vt:lpstr>
      <vt:lpstr>What’s the Check In App?</vt:lpstr>
      <vt:lpstr>Check In is a swipe or scan away!</vt:lpstr>
      <vt:lpstr>iPad Device Installation </vt:lpstr>
      <vt:lpstr>Log In to the Event with your Temporary Access Code! </vt:lpstr>
      <vt:lpstr>More on Your Event’s Access Code:</vt:lpstr>
      <vt:lpstr>      Navigation – Home Page</vt:lpstr>
      <vt:lpstr>Certain Check In App </vt:lpstr>
      <vt:lpstr>       Navigation – Guest List</vt:lpstr>
      <vt:lpstr>        Navigation - Questions</vt:lpstr>
      <vt:lpstr>Check In existing registrations with a swipe or scan </vt:lpstr>
      <vt:lpstr>Manual Swipe to Check In</vt:lpstr>
      <vt:lpstr>Search for Registered Attendees </vt:lpstr>
      <vt:lpstr>     Navigation - Scan</vt:lpstr>
      <vt:lpstr>Scan QR Code to Check In</vt:lpstr>
      <vt:lpstr>Undo a Mistake</vt:lpstr>
      <vt:lpstr>Language Support</vt:lpstr>
      <vt:lpstr>Event Manager Responsibilities </vt:lpstr>
      <vt:lpstr>Action Plan for Device/Data Security</vt:lpstr>
      <vt:lpstr>In App Statistics</vt:lpstr>
      <vt:lpstr>Certain Check-In Insights Certain Main Application Interface</vt:lpstr>
      <vt:lpstr>Reports Available</vt:lpstr>
      <vt:lpstr>Which Status to Use? </vt:lpstr>
      <vt:lpstr>Registration Status Usage O_Check In vs. O_Attended</vt:lpstr>
      <vt:lpstr>Certain Check In App Check List </vt:lpstr>
      <vt:lpstr>Reminders for Onsite Staff Training</vt:lpstr>
      <vt:lpstr>Requesting Set Up via Portal</vt:lpstr>
      <vt:lpstr>Portal Request &gt; Online Event Registration</vt:lpstr>
      <vt:lpstr>Check In App Set Up</vt:lpstr>
      <vt:lpstr>How to change to Access Code and Status Configuration </vt:lpstr>
      <vt:lpstr>Data fields available via App </vt:lpstr>
      <vt:lpstr>PowerPoint Presentation</vt:lpstr>
      <vt:lpstr>Resources</vt:lpstr>
      <vt:lpstr>PowerPoint Presentation</vt:lpstr>
    </vt:vector>
  </TitlesOfParts>
  <Company>Oracle Corporation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Certain’s Check In App</dc:title>
  <dc:subject>Corproate Presentation Template</dc:subject>
  <dc:creator>dlindgre</dc:creator>
  <cp:lastModifiedBy>Darnell Meredith</cp:lastModifiedBy>
  <cp:revision>445</cp:revision>
  <cp:lastPrinted>2014-07-16T02:22:57Z</cp:lastPrinted>
  <dcterms:created xsi:type="dcterms:W3CDTF">2016-06-28T13:27:40Z</dcterms:created>
  <dcterms:modified xsi:type="dcterms:W3CDTF">2024-07-09T20:08:49Z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